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7" r:id="rId2"/>
    <p:sldId id="258" r:id="rId3"/>
    <p:sldId id="256" r:id="rId4"/>
    <p:sldId id="260" r:id="rId5"/>
    <p:sldId id="257" r:id="rId6"/>
    <p:sldId id="259" r:id="rId7"/>
    <p:sldId id="261" r:id="rId8"/>
    <p:sldId id="264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302" autoAdjust="0"/>
  </p:normalViewPr>
  <p:slideViewPr>
    <p:cSldViewPr>
      <p:cViewPr varScale="1">
        <p:scale>
          <a:sx n="64" d="100"/>
          <a:sy n="64" d="100"/>
        </p:scale>
        <p:origin x="-6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C3B5F-F873-42A4-B845-5664AE534D1A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CFDE0-DD99-4F06-9359-431C53DF9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Comparison of family arrangements in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 States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1970 and 2000.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What changes do you note?  (Wikipedia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were poverty</a:t>
            </a:r>
            <a:r>
              <a:rPr lang="en-US" baseline="0" dirty="0" smtClean="0"/>
              <a:t> rates lower before 1979?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their poverty</a:t>
            </a:r>
            <a:r>
              <a:rPr lang="en-US" baseline="0" dirty="0" smtClean="0"/>
              <a:t> in a wealthy country like the U.S.?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children sitting in the shade of an orchard in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Bamozai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near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Gardez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Paktya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Province,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Afghanistan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Students in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Kagugu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School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Rwanda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U.N.</a:t>
            </a:r>
            <a:r>
              <a:rPr lang="en-US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an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intergovernmental organization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whose stated aims include promoting and facilitating cooperation in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law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security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 development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progress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rights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civil rights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civil liberties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political freedoms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democracy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 achievement of lasting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 peace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Located in New York City.  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International Court of Justice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commonly referred to as the World Court or ICJ is the primary judicial branch of the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 Nations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It is based in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Peace Palace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Hague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Netherlands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Its main functions are to settle legal disputes submitted to it 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and to provide advisory opinions on legal questions submitted to it by duly authorized international branches, agencies, and the UN General Assembly.  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complex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governance and management structure of Greenpeace. Based in 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Amsterdam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Netherlands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28 regional offices operating in 45 countries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 International Red Cross and Red Crescent Movement is an international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humanitarian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movement with approximately 97 million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volunteers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members and staff worldwide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was founded to protect human life and health, to ensure respect for all human beings, and to prevent and alleviate human suffering. (Wikipedia)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provocative questions to raise. No definitive answer on this one!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U.S. Joint Service Color Guard on parade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U.S. military spending from 1910 to 2007, adjusted for inflation to 2003 dollars. The large spike represents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 War II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spending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nuclear family of the 1950s – father, mother, and two children – was,</a:t>
            </a:r>
            <a:r>
              <a:rPr lang="en-US" baseline="0" dirty="0" smtClean="0"/>
              <a:t> and still is in many cases, considered the ideal. Today many different types of families exist.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Domestic terrorism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in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 States 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1980 and 2000 consisted of incidents confirmed as or suspected to be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terrorist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acts. These attacks are considered domestic because they were carried out by U.S. citizens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sz="1200" b="0" i="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 Oklahoma City bombing was a domestic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terrorist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bomb attack on the Alfred P. </a:t>
            </a:r>
            <a:r>
              <a:rPr lang="en-US" sz="1200" b="0" i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Murrah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Federal Building in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downtown Oklahoma City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on April 19, 1995. It would remain the most destructive act of terrorism in the United States until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 11 attacks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bombing claimed 168 lives and injured more than 680 people.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Terrorism: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Terrorism is the systematic use of violence 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terror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as a means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coercion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for political purposes. (Wikipedia) </a:t>
            </a:r>
            <a:endParaRPr lang="en-US" sz="1200" b="0" i="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Right: United Airlines Flight 175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hits the South Tower of the former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 Trade Center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on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 11, 2001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York City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 States of America.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Left: 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remains of 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World Trade Center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World Trade Center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World Trade Center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on September 17, 2001.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Arizona Clean Elections Commission and Maine Citizens</a:t>
            </a:r>
            <a:r>
              <a:rPr lang="en-US" baseline="0" dirty="0" smtClean="0"/>
              <a:t> for Clean </a:t>
            </a:r>
            <a:r>
              <a:rPr lang="en-US" baseline="0" dirty="0" smtClean="0"/>
              <a:t>Elections.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evolution of mobile phones</a:t>
            </a:r>
            <a:r>
              <a:rPr lang="en-US" baseline="0" dirty="0" smtClean="0"/>
              <a:t> on the right</a:t>
            </a:r>
            <a:r>
              <a:rPr lang="en-US" baseline="0" dirty="0" smtClean="0"/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Ipad</a:t>
            </a:r>
            <a:r>
              <a:rPr lang="en-US" baseline="0" dirty="0" smtClean="0"/>
              <a:t> Air on the left.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Left:</a:t>
            </a:r>
            <a:r>
              <a:rPr lang="en-US" baseline="0" dirty="0" smtClean="0"/>
              <a:t> </a:t>
            </a:r>
            <a:r>
              <a:rPr lang="en-US" dirty="0" smtClean="0"/>
              <a:t>Consumerism</a:t>
            </a:r>
            <a:r>
              <a:rPr lang="en-US" baseline="0" dirty="0" smtClean="0"/>
              <a:t> worldwide, an electronics store in a shopping mall in Jakarta, Indonesia. Part of the Globalized worldview.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Right: McDonalds’ is ubiquitous throughout the world. A Mega Mac burger with a large Coke and fries in Malaysia.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Trinity</a:t>
            </a:r>
            <a:r>
              <a:rPr lang="en-US" baseline="0" dirty="0" smtClean="0"/>
              <a:t> Broadcasting Network headquarters in Costa Mesa, California.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Inside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Hillsong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Church,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Sydney, Australia. Preaches the prosperity gospel.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 energy in Germany.</a:t>
            </a:r>
            <a:r>
              <a:rPr lang="en-US" baseline="0" dirty="0" smtClean="0"/>
              <a:t> Photo Denise 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Sustainable agriculture in the village of </a:t>
            </a:r>
            <a:r>
              <a:rPr lang="en-US" dirty="0" err="1" smtClean="0"/>
              <a:t>Vincente</a:t>
            </a:r>
            <a:r>
              <a:rPr lang="en-US" dirty="0" smtClean="0"/>
              <a:t> Guerrero in the state of </a:t>
            </a:r>
            <a:r>
              <a:rPr lang="en-US" dirty="0" err="1" smtClean="0"/>
              <a:t>Tlaxaca</a:t>
            </a:r>
            <a:r>
              <a:rPr lang="en-US" dirty="0" smtClean="0"/>
              <a:t>, Mexico,</a:t>
            </a:r>
            <a:r>
              <a:rPr lang="en-US" baseline="0" dirty="0" smtClean="0"/>
              <a:t> 2007.  photo Denise 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Extended middle-class Midwestern U.S. family of Danish/German extraction. 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(Wikipedia, Creative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Commons)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advantages of an extended family? What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the disadvantages?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term 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extended family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defines a family that extends beyond the immediate family, consisting of grandparents, aunts, uncles, and cousins all living nearby or in the same household. 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Extended family in South Africa, Christmas 2000. 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(Wikipedia, Creative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impact on the U.S. of this rising inequality?  Do you think it is a problem</a:t>
            </a:r>
            <a:r>
              <a:rPr lang="en-US" dirty="0" smtClean="0"/>
              <a:t>?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this graph tell</a:t>
            </a:r>
            <a:r>
              <a:rPr lang="en-US" baseline="0" dirty="0" smtClean="0"/>
              <a:t> you?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was the annual income of the top 1% lower</a:t>
            </a:r>
            <a:r>
              <a:rPr lang="en-US" baseline="0" dirty="0" smtClean="0"/>
              <a:t> in the 1930s-1970s?  </a:t>
            </a:r>
            <a:r>
              <a:rPr lang="en-US" baseline="0" dirty="0" smtClean="0"/>
              <a:t> What does this graph tell you?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this chart say about inequality</a:t>
            </a:r>
            <a:r>
              <a:rPr lang="en-US" dirty="0" smtClean="0"/>
              <a:t>?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(Wikipedia)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FDE0-DD99-4F06-9359-431C53DF9EB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Chapter 8: </a:t>
            </a:r>
            <a:br>
              <a:rPr lang="en-US" sz="6000" dirty="0" smtClean="0"/>
            </a:br>
            <a:r>
              <a:rPr lang="en-US" sz="6000" dirty="0" smtClean="0"/>
              <a:t>The Global Wave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199"/>
            <a:ext cx="8229600" cy="19812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000" dirty="0" smtClean="0"/>
              <a:t>Social, Political and Cultural Currents</a:t>
            </a:r>
            <a:endParaRPr lang="en-US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763000" cy="64008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686800" cy="65532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686800" cy="63531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43000"/>
            <a:ext cx="8458200" cy="5486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Education, Rwanda </a:t>
            </a:r>
            <a:r>
              <a:rPr lang="en-US" dirty="0" smtClean="0"/>
              <a:t>Students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8305800" cy="54102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2914650"/>
          </a:xfrm>
        </p:spPr>
        <p:txBody>
          <a:bodyPr>
            <a:noAutofit/>
          </a:bodyPr>
          <a:lstStyle/>
          <a:p>
            <a:r>
              <a:rPr lang="en-US" sz="6000" dirty="0" smtClean="0"/>
              <a:t>Participatory Democracy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Elite </a:t>
            </a:r>
            <a:r>
              <a:rPr lang="en-US" sz="5400" dirty="0" smtClean="0">
                <a:solidFill>
                  <a:schemeClr val="tx1"/>
                </a:solidFill>
              </a:rPr>
              <a:t>Democracy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 Organizations, United Nations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95400"/>
            <a:ext cx="8458200" cy="51816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Global Organizations, International Court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228600"/>
            <a:ext cx="990600" cy="6248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NGO </a:t>
            </a:r>
            <a:r>
              <a:rPr lang="en-US" dirty="0" smtClean="0"/>
              <a:t>G</a:t>
            </a:r>
            <a:br>
              <a:rPr lang="en-US" dirty="0" smtClean="0"/>
            </a:br>
            <a:r>
              <a:rPr lang="en-US" dirty="0" smtClean="0"/>
              <a:t>r</a:t>
            </a:r>
            <a:br>
              <a:rPr lang="en-US" dirty="0" smtClean="0"/>
            </a:br>
            <a:r>
              <a:rPr lang="en-US" dirty="0" smtClean="0"/>
              <a:t>e</a:t>
            </a:r>
            <a:br>
              <a:rPr lang="en-US" dirty="0" smtClean="0"/>
            </a:br>
            <a:r>
              <a:rPr lang="en-US" dirty="0" smtClean="0"/>
              <a:t>e</a:t>
            </a:r>
            <a:br>
              <a:rPr lang="en-US" dirty="0" smtClean="0"/>
            </a:br>
            <a:r>
              <a:rPr lang="en-US" dirty="0" smtClean="0"/>
              <a:t>n</a:t>
            </a:r>
            <a:br>
              <a:rPr lang="en-US" dirty="0" smtClean="0"/>
            </a:br>
            <a:r>
              <a:rPr lang="en-US" dirty="0" smtClean="0"/>
              <a:t>p</a:t>
            </a:r>
            <a:br>
              <a:rPr lang="en-US" dirty="0" smtClean="0"/>
            </a:br>
            <a:r>
              <a:rPr lang="en-US" dirty="0" smtClean="0"/>
              <a:t>e</a:t>
            </a:r>
            <a:br>
              <a:rPr lang="en-US" dirty="0" smtClean="0"/>
            </a:b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c</a:t>
            </a:r>
            <a:br>
              <a:rPr lang="en-US" dirty="0" smtClean="0"/>
            </a:br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7924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NGO, International Red Cross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8381999" cy="533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0" y="274638"/>
            <a:ext cx="1676400" cy="2316162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The U.S. Family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6248400" cy="64008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United States as Empire?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8458200" cy="63246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5867400" cy="1096962"/>
          </a:xfrm>
          <a:solidFill>
            <a:schemeClr val="bg1">
              <a:lumMod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 dirty="0" smtClean="0"/>
              <a:t>Reasons for Conflict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Conflict over scarce resources.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Religious differences.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Ethnic hatred.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Conflicting worldviews.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Territorial expansion.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Core exploits periphery.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AutoNum type="arabicPeriod" startAt="7"/>
            </a:pPr>
            <a:r>
              <a:rPr lang="en-US" dirty="0" smtClean="0"/>
              <a:t>Rapid social disruptions.</a:t>
            </a:r>
          </a:p>
          <a:p>
            <a:pPr marL="514350" indent="-514350">
              <a:buAutoNum type="arabicPeriod" startAt="7"/>
            </a:pPr>
            <a:r>
              <a:rPr lang="en-US" dirty="0" smtClean="0"/>
              <a:t>Competition for prestige and power.</a:t>
            </a:r>
          </a:p>
          <a:p>
            <a:pPr marL="514350" indent="-514350">
              <a:buAutoNum type="arabicPeriod" startAt="7"/>
            </a:pPr>
            <a:r>
              <a:rPr lang="en-US" dirty="0" smtClean="0"/>
              <a:t>Economic rivalries</a:t>
            </a:r>
          </a:p>
          <a:p>
            <a:pPr marL="514350" indent="-514350">
              <a:buAutoNum type="arabicPeriod" startAt="7"/>
            </a:pPr>
            <a:r>
              <a:rPr lang="en-US" dirty="0" smtClean="0"/>
              <a:t>Hostile nationalism.</a:t>
            </a:r>
          </a:p>
          <a:p>
            <a:pPr marL="514350" indent="-514350">
              <a:buAutoNum type="arabicPeriod" startAt="7"/>
            </a:pPr>
            <a:r>
              <a:rPr lang="en-US" dirty="0" smtClean="0"/>
              <a:t>Disputes over territorial boundaries.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05400" y="228600"/>
            <a:ext cx="3505200" cy="1295400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Domestic Terrorism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457200" y="381000"/>
            <a:ext cx="4038600" cy="6096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133600"/>
            <a:ext cx="3657599" cy="42672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868362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/>
          <a:lstStyle/>
          <a:p>
            <a:r>
              <a:rPr lang="en-US" dirty="0" smtClean="0"/>
              <a:t>Terrorism, 9/11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57200"/>
            <a:ext cx="4343400" cy="6096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" y="1371600"/>
            <a:ext cx="4038600" cy="5105399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Clean Elections</a:t>
            </a:r>
            <a:br>
              <a:rPr lang="en-US" dirty="0" smtClean="0"/>
            </a:br>
            <a:r>
              <a:rPr lang="en-US" dirty="0" smtClean="0"/>
              <a:t>Arizona                                 Maine       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304800" y="2057400"/>
            <a:ext cx="396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828800"/>
            <a:ext cx="3733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81000"/>
            <a:ext cx="4114800" cy="6019799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267200" cy="4800599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/>
          <a:p>
            <a:r>
              <a:rPr lang="en-US" dirty="0" smtClean="0"/>
              <a:t>Consumerism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457200" y="1752600"/>
            <a:ext cx="38862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04800"/>
            <a:ext cx="3962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Fundamentalist Worldview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95400"/>
            <a:ext cx="83057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Fundamentalist Worldview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48400" y="274638"/>
            <a:ext cx="2667000" cy="3992562"/>
          </a:xfrm>
        </p:spPr>
        <p:txBody>
          <a:bodyPr>
            <a:normAutofit/>
          </a:bodyPr>
          <a:lstStyle/>
          <a:p>
            <a:r>
              <a:rPr lang="en-US" dirty="0" smtClean="0"/>
              <a:t>U.S. </a:t>
            </a:r>
            <a:br>
              <a:rPr lang="en-US" dirty="0" smtClean="0"/>
            </a:br>
            <a:r>
              <a:rPr lang="en-US" dirty="0" smtClean="0"/>
              <a:t>1950s</a:t>
            </a:r>
            <a:br>
              <a:rPr lang="en-US" dirty="0" smtClean="0"/>
            </a:br>
            <a:r>
              <a:rPr lang="en-US" dirty="0" smtClean="0"/>
              <a:t>Traditional Family Ideal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" y="381000"/>
            <a:ext cx="5562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solidFill>
            <a:schemeClr val="bg1">
              <a:lumMod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dirty="0" smtClean="0"/>
              <a:t>Transformative Worldview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Interdependent Ideals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Community-Focused Social Values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Natural Capitalism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Ecological Awareness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Renewable Energy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AutoNum type="arabicPeriod" startAt="6"/>
            </a:pPr>
            <a:r>
              <a:rPr lang="en-US" dirty="0" smtClean="0"/>
              <a:t>Peace and Justice Movements</a:t>
            </a:r>
          </a:p>
          <a:p>
            <a:pPr marL="514350" indent="-514350">
              <a:buAutoNum type="arabicPeriod" startAt="6"/>
            </a:pPr>
            <a:r>
              <a:rPr lang="en-US" dirty="0" smtClean="0"/>
              <a:t>Sustainable Agriculture</a:t>
            </a:r>
          </a:p>
          <a:p>
            <a:pPr marL="514350" indent="-514350">
              <a:buAutoNum type="arabicPeriod" startAt="6"/>
            </a:pPr>
            <a:r>
              <a:rPr lang="en-US" dirty="0" smtClean="0"/>
              <a:t>Holistic Health</a:t>
            </a:r>
          </a:p>
          <a:p>
            <a:pPr marL="514350" indent="-514350">
              <a:buAutoNum type="arabicPeriod" startAt="6"/>
            </a:pPr>
            <a:r>
              <a:rPr lang="en-US" dirty="0" smtClean="0"/>
              <a:t>Spirituality</a:t>
            </a:r>
          </a:p>
          <a:p>
            <a:pPr marL="514350" indent="-514350">
              <a:buAutoNum type="arabicPeriod" startAt="6"/>
            </a:pPr>
            <a:r>
              <a:rPr lang="en-US" dirty="0" smtClean="0"/>
              <a:t>Holistic Education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861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68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Extended Family, U.S.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1"/>
            <a:ext cx="8534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Extended Family in Spain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Extended Family in South Africa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8686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74638"/>
            <a:ext cx="2514600" cy="2239962"/>
          </a:xfrm>
        </p:spPr>
        <p:txBody>
          <a:bodyPr>
            <a:normAutofit/>
          </a:bodyPr>
          <a:lstStyle/>
          <a:p>
            <a:r>
              <a:rPr lang="en-US" dirty="0" smtClean="0"/>
              <a:t>Rising Inequality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5867400" cy="63246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8600"/>
            <a:ext cx="7924800" cy="64008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8458200" cy="6324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593</Words>
  <Application>Microsoft Office PowerPoint</Application>
  <PresentationFormat>On-screen Show (4:3)</PresentationFormat>
  <Paragraphs>115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Chapter 8:  The Global Wave</vt:lpstr>
      <vt:lpstr>The U.S. Family</vt:lpstr>
      <vt:lpstr>U.S.  1950s Traditional Family Ideal</vt:lpstr>
      <vt:lpstr>Extended Family, U.S.</vt:lpstr>
      <vt:lpstr>Extended Family in Spain</vt:lpstr>
      <vt:lpstr>Extended Family in South Africa</vt:lpstr>
      <vt:lpstr>Rising Inequality</vt:lpstr>
      <vt:lpstr>Slide 8</vt:lpstr>
      <vt:lpstr>Slide 9</vt:lpstr>
      <vt:lpstr>Slide 10</vt:lpstr>
      <vt:lpstr>Slide 11</vt:lpstr>
      <vt:lpstr>Slide 12</vt:lpstr>
      <vt:lpstr>Education</vt:lpstr>
      <vt:lpstr>Education, Rwanda Students</vt:lpstr>
      <vt:lpstr>Participatory Democracy</vt:lpstr>
      <vt:lpstr>Global Organizations, United Nations</vt:lpstr>
      <vt:lpstr>Global Organizations, International Court</vt:lpstr>
      <vt:lpstr>NGO G r e e n p e a c e</vt:lpstr>
      <vt:lpstr>NGO, International Red Cross</vt:lpstr>
      <vt:lpstr>United States as Empire?</vt:lpstr>
      <vt:lpstr>Slide 21</vt:lpstr>
      <vt:lpstr>Reasons for Conflict</vt:lpstr>
      <vt:lpstr>Domestic Terrorism</vt:lpstr>
      <vt:lpstr>Terrorism, 9/11</vt:lpstr>
      <vt:lpstr>Clean Elections Arizona                                 Maine        </vt:lpstr>
      <vt:lpstr>Communication</vt:lpstr>
      <vt:lpstr>Consumerism</vt:lpstr>
      <vt:lpstr>Fundamentalist Worldview</vt:lpstr>
      <vt:lpstr>Fundamentalist Worldview</vt:lpstr>
      <vt:lpstr>Transformative Worldview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 1950s Traditional Family Ideal</dc:title>
  <dc:creator/>
  <cp:lastModifiedBy>Denise Ames</cp:lastModifiedBy>
  <cp:revision>36</cp:revision>
  <dcterms:created xsi:type="dcterms:W3CDTF">2006-08-16T00:00:00Z</dcterms:created>
  <dcterms:modified xsi:type="dcterms:W3CDTF">2013-11-13T16:21:37Z</dcterms:modified>
</cp:coreProperties>
</file>