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2" r:id="rId2"/>
    <p:sldId id="256" r:id="rId3"/>
    <p:sldId id="257" r:id="rId4"/>
    <p:sldId id="258" r:id="rId5"/>
    <p:sldId id="259" r:id="rId6"/>
    <p:sldId id="260" r:id="rId7"/>
    <p:sldId id="261" r:id="rId8"/>
    <p:sldId id="262" r:id="rId9"/>
    <p:sldId id="263" r:id="rId10"/>
    <p:sldId id="264" r:id="rId11"/>
    <p:sldId id="267" r:id="rId12"/>
    <p:sldId id="265" r:id="rId13"/>
    <p:sldId id="266" r:id="rId14"/>
    <p:sldId id="268" r:id="rId15"/>
    <p:sldId id="269" r:id="rId16"/>
    <p:sldId id="270" r:id="rId17"/>
    <p:sldId id="272" r:id="rId18"/>
    <p:sldId id="271" r:id="rId19"/>
    <p:sldId id="278" r:id="rId20"/>
    <p:sldId id="273" r:id="rId21"/>
    <p:sldId id="274" r:id="rId22"/>
    <p:sldId id="275" r:id="rId23"/>
    <p:sldId id="276" r:id="rId24"/>
    <p:sldId id="277" r:id="rId25"/>
    <p:sldId id="280" r:id="rId26"/>
    <p:sldId id="282" r:id="rId27"/>
    <p:sldId id="281" r:id="rId28"/>
    <p:sldId id="283" r:id="rId29"/>
    <p:sldId id="284" r:id="rId30"/>
    <p:sldId id="285" r:id="rId31"/>
    <p:sldId id="286" r:id="rId32"/>
    <p:sldId id="287" r:id="rId33"/>
    <p:sldId id="288" r:id="rId34"/>
    <p:sldId id="289" r:id="rId35"/>
    <p:sldId id="290" r:id="rId36"/>
    <p:sldId id="291"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127DF8-8EFD-4BF1-9935-93CC18C3440F}" type="datetimeFigureOut">
              <a:rPr lang="en-US" smtClean="0"/>
              <a:pPr/>
              <a:t>11/13/2013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6E39B2-BE58-42A1-9D6B-D138395E358F}"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President Ronald Reagan, US, left,</a:t>
            </a:r>
            <a:r>
              <a:rPr lang="en-US" baseline="0" dirty="0" smtClean="0"/>
              <a:t> Prime Minister Margaret Thatcher, UK, right  spouses on left.  They helped push a global shift to neoliberalism</a:t>
            </a:r>
            <a:r>
              <a:rPr lang="en-US" baseline="0" dirty="0" smtClean="0"/>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5</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Financial Sector: Increasing</a:t>
            </a:r>
            <a:r>
              <a:rPr lang="en-US" baseline="0" dirty="0" smtClean="0"/>
              <a:t> bifurcation between Main Street and Wall Street</a:t>
            </a:r>
            <a:r>
              <a:rPr lang="en-US" baseline="0" dirty="0" smtClean="0"/>
              <a:t>. What does this mean for you?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15</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Bank of China Headquarters, </a:t>
            </a:r>
            <a:r>
              <a:rPr lang="en-US" sz="1200" b="0" i="0" u="none" strike="noStrike" kern="1200" dirty="0" smtClean="0">
                <a:solidFill>
                  <a:schemeClr val="tx1"/>
                </a:solidFill>
                <a:latin typeface="+mn-lt"/>
                <a:ea typeface="+mn-ea"/>
                <a:cs typeface="+mn-cs"/>
              </a:rPr>
              <a:t>Beijing</a:t>
            </a:r>
            <a:r>
              <a:rPr lang="en-US" sz="1200" b="0" i="0" kern="1200" dirty="0" smtClean="0">
                <a:solidFill>
                  <a:schemeClr val="tx1"/>
                </a:solidFill>
                <a:latin typeface="+mn-lt"/>
                <a:ea typeface="+mn-ea"/>
                <a:cs typeface="+mn-cs"/>
              </a:rPr>
              <a:t>, China. Architecture by </a:t>
            </a:r>
            <a:r>
              <a:rPr lang="en-US" sz="1200" b="0" i="0" u="none" strike="noStrike" kern="1200" dirty="0" smtClean="0">
                <a:solidFill>
                  <a:schemeClr val="tx1"/>
                </a:solidFill>
                <a:latin typeface="+mn-lt"/>
                <a:ea typeface="+mn-ea"/>
                <a:cs typeface="+mn-cs"/>
              </a:rPr>
              <a:t>I. M. Pei</a:t>
            </a:r>
            <a:r>
              <a:rPr lang="en-US" sz="1200" b="0" i="0" kern="1200" dirty="0" smtClean="0">
                <a:solidFill>
                  <a:schemeClr val="tx1"/>
                </a:solidFill>
                <a:latin typeface="+mn-lt"/>
                <a:ea typeface="+mn-ea"/>
                <a:cs typeface="+mn-cs"/>
              </a:rPr>
              <a:t>.  Employees 288,687 (2011), revenue</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413.10 billion (2011).  What effect does state capitalist enterprises have on a nation’s economy</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16</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smtClean="0">
                <a:solidFill>
                  <a:schemeClr val="tx1"/>
                </a:solidFill>
                <a:latin typeface="+mn-lt"/>
                <a:ea typeface="+mn-ea"/>
                <a:cs typeface="+mn-cs"/>
              </a:rPr>
              <a:t>Petrobas</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is the largest company in the </a:t>
            </a:r>
            <a:r>
              <a:rPr lang="en-US" sz="1200" b="0" i="0" u="none" strike="noStrike" kern="1200" dirty="0" smtClean="0">
                <a:solidFill>
                  <a:schemeClr val="tx1"/>
                </a:solidFill>
                <a:latin typeface="+mn-lt"/>
                <a:ea typeface="+mn-ea"/>
                <a:cs typeface="+mn-cs"/>
              </a:rPr>
              <a:t>Southern Hemisphere</a:t>
            </a:r>
            <a:r>
              <a:rPr lang="en-US" sz="1200" b="0" i="0" kern="1200" dirty="0" smtClean="0">
                <a:solidFill>
                  <a:schemeClr val="tx1"/>
                </a:solidFill>
                <a:latin typeface="+mn-lt"/>
                <a:ea typeface="+mn-ea"/>
                <a:cs typeface="+mn-cs"/>
              </a:rPr>
              <a:t> by </a:t>
            </a:r>
            <a:r>
              <a:rPr lang="en-US" sz="1200" b="0" i="0" u="none" strike="noStrike" kern="1200" dirty="0" smtClean="0">
                <a:solidFill>
                  <a:schemeClr val="tx1"/>
                </a:solidFill>
                <a:latin typeface="+mn-lt"/>
                <a:ea typeface="+mn-ea"/>
                <a:cs typeface="+mn-cs"/>
              </a:rPr>
              <a:t>market capitalization</a:t>
            </a:r>
            <a:r>
              <a:rPr lang="en-US" sz="1200" b="0" i="0" kern="1200" dirty="0" smtClean="0">
                <a:solidFill>
                  <a:schemeClr val="tx1"/>
                </a:solidFill>
                <a:latin typeface="+mn-lt"/>
                <a:ea typeface="+mn-ea"/>
                <a:cs typeface="+mn-cs"/>
              </a:rPr>
              <a:t> and the largest in Latin America measured by 2011</a:t>
            </a:r>
            <a:r>
              <a:rPr lang="en-US" sz="1200" b="0" i="0" u="none" strike="noStrike" kern="1200" dirty="0" smtClean="0">
                <a:solidFill>
                  <a:schemeClr val="tx1"/>
                </a:solidFill>
                <a:latin typeface="+mn-lt"/>
                <a:ea typeface="+mn-ea"/>
                <a:cs typeface="+mn-cs"/>
              </a:rPr>
              <a:t>revenues</a:t>
            </a:r>
            <a:r>
              <a:rPr lang="en-US" sz="1200" b="0" i="0" kern="1200" dirty="0" smtClean="0">
                <a:solidFill>
                  <a:schemeClr val="tx1"/>
                </a:solidFill>
                <a:latin typeface="+mn-lt"/>
                <a:ea typeface="+mn-ea"/>
                <a:cs typeface="+mn-cs"/>
              </a:rPr>
              <a:t>. Brazilian government owns 64% of the company.  How would it be difference if the company was owned by private investors?</a:t>
            </a:r>
            <a:r>
              <a:rPr lang="en-US" sz="1200" b="0" i="0"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17</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Alternative forms of the economy are evident in this</a:t>
            </a:r>
            <a:r>
              <a:rPr lang="en-US" baseline="0" dirty="0" smtClean="0"/>
              <a:t> Damascus, Syria souk or marketplace.  Photo Denise Ames</a:t>
            </a:r>
          </a:p>
          <a:p>
            <a:r>
              <a:rPr lang="en-US" baseline="0" dirty="0" smtClean="0"/>
              <a:t>How is the economy different in a souk rather than a chain store such as Walmart?</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18</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Indian tycoon </a:t>
            </a:r>
            <a:r>
              <a:rPr lang="en-US" sz="1200" b="0" i="0" kern="1200" dirty="0" err="1" smtClean="0">
                <a:solidFill>
                  <a:schemeClr val="tx1"/>
                </a:solidFill>
                <a:latin typeface="+mn-lt"/>
                <a:ea typeface="+mn-ea"/>
                <a:cs typeface="+mn-cs"/>
              </a:rPr>
              <a:t>Mukesh</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Ambani</a:t>
            </a:r>
            <a:r>
              <a:rPr lang="en-US" sz="1200" b="0" i="0" kern="1200" dirty="0" smtClean="0">
                <a:solidFill>
                  <a:schemeClr val="tx1"/>
                </a:solidFill>
                <a:latin typeface="+mn-lt"/>
                <a:ea typeface="+mn-ea"/>
                <a:cs typeface="+mn-cs"/>
              </a:rPr>
              <a:t> is about to move into </a:t>
            </a:r>
            <a:r>
              <a:rPr lang="en-US" sz="1200" b="0" i="0" u="none" strike="noStrike" kern="1200" dirty="0" smtClean="0">
                <a:solidFill>
                  <a:schemeClr val="tx1"/>
                </a:solidFill>
                <a:latin typeface="+mn-lt"/>
                <a:ea typeface="+mn-ea"/>
                <a:cs typeface="+mn-cs"/>
              </a:rPr>
              <a:t>his new house</a:t>
            </a:r>
            <a:r>
              <a:rPr lang="en-US" sz="1200" b="0" i="0" kern="1200" dirty="0" smtClean="0">
                <a:solidFill>
                  <a:schemeClr val="tx1"/>
                </a:solidFill>
                <a:latin typeface="+mn-lt"/>
                <a:ea typeface="+mn-ea"/>
                <a:cs typeface="+mn-cs"/>
              </a:rPr>
              <a:t>, the world's largest: a 27-story skyscraper in Mumbai. It has three helipads, a parking garage and 600 staff members. It's worth £630 million, or about $9 billion.</a:t>
            </a:r>
          </a:p>
          <a:p>
            <a:r>
              <a:rPr lang="en-US" sz="1200" b="0" i="0" kern="1200" dirty="0" smtClean="0">
                <a:solidFill>
                  <a:schemeClr val="tx1"/>
                </a:solidFill>
                <a:latin typeface="+mn-lt"/>
                <a:ea typeface="+mn-ea"/>
                <a:cs typeface="+mn-cs"/>
              </a:rPr>
              <a:t>How can core individuals gain so much wealth?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The periphery.  </a:t>
            </a:r>
            <a:r>
              <a:rPr lang="en-US" sz="1200" b="0" i="0" u="none" strike="noStrike" kern="1200" dirty="0" err="1" smtClean="0">
                <a:solidFill>
                  <a:schemeClr val="tx1"/>
                </a:solidFill>
                <a:latin typeface="+mn-lt"/>
                <a:ea typeface="+mn-ea"/>
                <a:cs typeface="+mn-cs"/>
              </a:rPr>
              <a:t>Kibera</a:t>
            </a:r>
            <a:r>
              <a:rPr lang="en-US" sz="1200" b="0" i="0" kern="1200" dirty="0" smtClean="0">
                <a:solidFill>
                  <a:schemeClr val="tx1"/>
                </a:solidFill>
                <a:latin typeface="+mn-lt"/>
                <a:ea typeface="+mn-ea"/>
                <a:cs typeface="+mn-cs"/>
              </a:rPr>
              <a:t> slum in </a:t>
            </a:r>
            <a:r>
              <a:rPr lang="en-US" sz="1200" b="0" i="0" u="none" strike="noStrike" kern="1200" dirty="0" smtClean="0">
                <a:solidFill>
                  <a:schemeClr val="tx1"/>
                </a:solidFill>
                <a:latin typeface="+mn-lt"/>
                <a:ea typeface="+mn-ea"/>
                <a:cs typeface="+mn-cs"/>
              </a:rPr>
              <a:t>Nairobi</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Kenya</a:t>
            </a:r>
            <a:r>
              <a:rPr lang="en-US" sz="1200" b="0" i="0" kern="1200" dirty="0" smtClean="0">
                <a:solidFill>
                  <a:schemeClr val="tx1"/>
                </a:solidFill>
                <a:latin typeface="+mn-lt"/>
                <a:ea typeface="+mn-ea"/>
                <a:cs typeface="+mn-cs"/>
              </a:rPr>
              <a:t>, the second largest slum in Africa</a:t>
            </a:r>
            <a:r>
              <a:rPr lang="en-US" sz="1200" b="0" i="0" u="none" strike="noStrike" kern="1200" baseline="300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and third largest in the world.</a:t>
            </a:r>
          </a:p>
          <a:p>
            <a:r>
              <a:rPr lang="en-US" sz="1200" b="0" i="0" kern="1200" dirty="0" smtClean="0">
                <a:solidFill>
                  <a:schemeClr val="tx1"/>
                </a:solidFill>
                <a:latin typeface="+mn-lt"/>
                <a:ea typeface="+mn-ea"/>
                <a:cs typeface="+mn-cs"/>
              </a:rPr>
              <a:t>Why are people</a:t>
            </a:r>
            <a:r>
              <a:rPr lang="en-US" sz="1200" b="0" i="0" kern="1200" baseline="0" dirty="0" smtClean="0">
                <a:solidFill>
                  <a:schemeClr val="tx1"/>
                </a:solidFill>
                <a:latin typeface="+mn-lt"/>
                <a:ea typeface="+mn-ea"/>
                <a:cs typeface="+mn-cs"/>
              </a:rPr>
              <a:t> in the periphery, such as the very poor who live in slums?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20</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 slum in </a:t>
            </a:r>
            <a:r>
              <a:rPr lang="en-US" sz="1200" b="0" i="0" u="none" strike="noStrike" kern="1200" dirty="0" smtClean="0">
                <a:solidFill>
                  <a:schemeClr val="tx1"/>
                </a:solidFill>
                <a:latin typeface="+mn-lt"/>
                <a:ea typeface="+mn-ea"/>
                <a:cs typeface="+mn-cs"/>
              </a:rPr>
              <a:t>Brazil</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Rocinha</a:t>
            </a:r>
            <a:r>
              <a:rPr lang="en-US" sz="1200" b="0" i="0" kern="1200" dirty="0" smtClean="0">
                <a:solidFill>
                  <a:schemeClr val="tx1"/>
                </a:solidFill>
                <a:latin typeface="+mn-lt"/>
                <a:ea typeface="+mn-ea"/>
                <a:cs typeface="+mn-cs"/>
              </a:rPr>
              <a:t> </a:t>
            </a:r>
            <a:r>
              <a:rPr lang="en-US" sz="1200" b="0" i="0" kern="1200" dirty="0" err="1" smtClean="0">
                <a:solidFill>
                  <a:schemeClr val="tx1"/>
                </a:solidFill>
                <a:latin typeface="+mn-lt"/>
                <a:ea typeface="+mn-ea"/>
                <a:cs typeface="+mn-cs"/>
              </a:rPr>
              <a:t>favela</a:t>
            </a:r>
            <a:r>
              <a:rPr lang="en-US" sz="1200" b="0" i="0" kern="1200" dirty="0" smtClean="0">
                <a:solidFill>
                  <a:schemeClr val="tx1"/>
                </a:solidFill>
                <a:latin typeface="+mn-lt"/>
                <a:ea typeface="+mn-ea"/>
                <a:cs typeface="+mn-cs"/>
              </a:rPr>
              <a:t> is next to skyscrapers and wealthier parts of the city, a location that provides jobs and easy commute to those who live in the slums.  Why is Brazil one</a:t>
            </a:r>
            <a:r>
              <a:rPr lang="en-US" sz="1200" b="0" i="0" kern="1200" baseline="0" dirty="0" smtClean="0">
                <a:solidFill>
                  <a:schemeClr val="tx1"/>
                </a:solidFill>
                <a:latin typeface="+mn-lt"/>
                <a:ea typeface="+mn-ea"/>
                <a:cs typeface="+mn-cs"/>
              </a:rPr>
              <a:t> of the most unequal nations in the world?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21</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An integrated slum dwelling and informal economy inside </a:t>
            </a:r>
            <a:r>
              <a:rPr lang="en-US" sz="1200" b="0" i="0" kern="1200" dirty="0" err="1" smtClean="0">
                <a:solidFill>
                  <a:schemeClr val="tx1"/>
                </a:solidFill>
                <a:latin typeface="+mn-lt"/>
                <a:ea typeface="+mn-ea"/>
                <a:cs typeface="+mn-cs"/>
              </a:rPr>
              <a:t>Dharavi</a:t>
            </a:r>
            <a:r>
              <a:rPr lang="en-US" sz="1200" b="0" i="0" kern="1200" dirty="0" smtClean="0">
                <a:solidFill>
                  <a:schemeClr val="tx1"/>
                </a:solidFill>
                <a:latin typeface="+mn-lt"/>
                <a:ea typeface="+mn-ea"/>
                <a:cs typeface="+mn-cs"/>
              </a:rPr>
              <a:t> of </a:t>
            </a:r>
            <a:r>
              <a:rPr lang="en-US" sz="1200" b="0" i="0" u="none" strike="noStrike" kern="1200" dirty="0" smtClean="0">
                <a:solidFill>
                  <a:schemeClr val="tx1"/>
                </a:solidFill>
                <a:latin typeface="+mn-lt"/>
                <a:ea typeface="+mn-ea"/>
                <a:cs typeface="+mn-cs"/>
              </a:rPr>
              <a:t>Mumbai</a:t>
            </a:r>
            <a:r>
              <a:rPr lang="en-US" sz="1200" b="0" i="0" kern="1200" dirty="0" smtClean="0">
                <a:solidFill>
                  <a:schemeClr val="tx1"/>
                </a:solidFill>
                <a:latin typeface="+mn-lt"/>
                <a:ea typeface="+mn-ea"/>
                <a:cs typeface="+mn-cs"/>
              </a:rPr>
              <a:t>. </a:t>
            </a:r>
            <a:r>
              <a:rPr lang="en-US" sz="1200" b="0" i="0" u="none" strike="noStrike" kern="1200" dirty="0" err="1" smtClean="0">
                <a:solidFill>
                  <a:schemeClr val="tx1"/>
                </a:solidFill>
                <a:latin typeface="+mn-lt"/>
                <a:ea typeface="+mn-ea"/>
                <a:cs typeface="+mn-cs"/>
              </a:rPr>
              <a:t>Dharavi</a:t>
            </a:r>
            <a:r>
              <a:rPr lang="en-US" sz="1200" b="0" i="0" u="none" strike="noStrike"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slum started in 1887 with industrial and segregationist policies of the British colonial era. The slum housing, tanneries, pottery and other economy established inside and around </a:t>
            </a:r>
            <a:r>
              <a:rPr lang="en-US" sz="1200" b="0" i="0" kern="1200" dirty="0" err="1" smtClean="0">
                <a:solidFill>
                  <a:schemeClr val="tx1"/>
                </a:solidFill>
                <a:latin typeface="+mn-lt"/>
                <a:ea typeface="+mn-ea"/>
                <a:cs typeface="+mn-cs"/>
              </a:rPr>
              <a:t>Dharavi</a:t>
            </a:r>
            <a:r>
              <a:rPr lang="en-US" sz="1200" b="0" i="0" kern="1200" dirty="0" smtClean="0">
                <a:solidFill>
                  <a:schemeClr val="tx1"/>
                </a:solidFill>
                <a:latin typeface="+mn-lt"/>
                <a:ea typeface="+mn-ea"/>
                <a:cs typeface="+mn-cs"/>
              </a:rPr>
              <a:t> during the British rule of India.  What would be the advantages of having enterprises in</a:t>
            </a:r>
            <a:r>
              <a:rPr lang="en-US" sz="1200" b="0" i="0" kern="1200" baseline="0" dirty="0" smtClean="0">
                <a:solidFill>
                  <a:schemeClr val="tx1"/>
                </a:solidFill>
                <a:latin typeface="+mn-lt"/>
                <a:ea typeface="+mn-ea"/>
                <a:cs typeface="+mn-cs"/>
              </a:rPr>
              <a:t> the slums? What would be the disadvantages?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err="1" smtClean="0">
                <a:solidFill>
                  <a:schemeClr val="tx1"/>
                </a:solidFill>
                <a:latin typeface="+mn-lt"/>
                <a:ea typeface="+mn-ea"/>
                <a:cs typeface="+mn-cs"/>
              </a:rPr>
              <a:t>Makoko</a:t>
            </a:r>
            <a:r>
              <a:rPr lang="en-US" sz="1200" b="0" i="0" kern="1200" dirty="0" smtClean="0">
                <a:solidFill>
                  <a:schemeClr val="tx1"/>
                </a:solidFill>
                <a:latin typeface="+mn-lt"/>
                <a:ea typeface="+mn-ea"/>
                <a:cs typeface="+mn-cs"/>
              </a:rPr>
              <a:t> - One of the oldest slums of Africa built on stilts on a lagoon, home to about quarter of million people of Lagos, </a:t>
            </a:r>
            <a:r>
              <a:rPr lang="en-US" sz="1200" b="0" i="0" u="none" strike="noStrike" kern="1200" dirty="0" smtClean="0">
                <a:solidFill>
                  <a:schemeClr val="tx1"/>
                </a:solidFill>
                <a:latin typeface="+mn-lt"/>
                <a:ea typeface="+mn-ea"/>
                <a:cs typeface="+mn-cs"/>
              </a:rPr>
              <a:t>Nigeria</a:t>
            </a:r>
            <a:r>
              <a:rPr lang="en-US" sz="1200" b="0" i="0" kern="1200" dirty="0" smtClean="0">
                <a:solidFill>
                  <a:schemeClr val="tx1"/>
                </a:solidFill>
                <a:latin typeface="+mn-lt"/>
                <a:ea typeface="+mn-ea"/>
                <a:cs typeface="+mn-cs"/>
              </a:rPr>
              <a:t>. Starting 2012, it is being dismantled by the city government, amidst controversy, to accommodate infrastructure for 20+ million poor Nigerians in urban Lagos area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Substandard housing in a slum near </a:t>
            </a:r>
            <a:r>
              <a:rPr lang="en-US" sz="1200" b="0" i="0" u="none" strike="noStrike" kern="1200" dirty="0" smtClean="0">
                <a:solidFill>
                  <a:schemeClr val="tx1"/>
                </a:solidFill>
                <a:latin typeface="+mn-lt"/>
                <a:ea typeface="+mn-ea"/>
                <a:cs typeface="+mn-cs"/>
              </a:rPr>
              <a:t>Jakarta</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Indonesia </a:t>
            </a:r>
            <a:r>
              <a:rPr lang="en-US" sz="1200" b="0" i="0" kern="1200" dirty="0" smtClean="0">
                <a:solidFill>
                  <a:schemeClr val="tx1"/>
                </a:solidFill>
                <a:latin typeface="+mn-lt"/>
                <a:ea typeface="+mn-ea"/>
                <a:cs typeface="+mn-cs"/>
              </a:rPr>
              <a:t>in the 2000s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Harry Dexter White,</a:t>
            </a:r>
            <a:r>
              <a:rPr lang="en-US" baseline="0" dirty="0" smtClean="0"/>
              <a:t> U.S. Assistant U.S. Secretary of Treasury, John Maynard Keynes, UK, right.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7</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Three world leaders: (background, left to right) Mexican President </a:t>
            </a:r>
            <a:r>
              <a:rPr lang="en-US" sz="1200" b="0" i="0" u="none" strike="noStrike" kern="1200" dirty="0" smtClean="0">
                <a:solidFill>
                  <a:schemeClr val="tx1"/>
                </a:solidFill>
                <a:latin typeface="+mn-lt"/>
                <a:ea typeface="+mn-ea"/>
                <a:cs typeface="+mn-cs"/>
              </a:rPr>
              <a:t>Carlos Salinas de </a:t>
            </a:r>
            <a:r>
              <a:rPr lang="en-US" sz="1200" b="0" i="0" u="none" strike="noStrike" kern="1200" dirty="0" err="1" smtClean="0">
                <a:solidFill>
                  <a:schemeClr val="tx1"/>
                </a:solidFill>
                <a:latin typeface="+mn-lt"/>
                <a:ea typeface="+mn-ea"/>
                <a:cs typeface="+mn-cs"/>
              </a:rPr>
              <a:t>Gortari</a:t>
            </a:r>
            <a:r>
              <a:rPr lang="en-US" sz="1200" b="0" i="0" kern="1200" dirty="0" smtClean="0">
                <a:solidFill>
                  <a:schemeClr val="tx1"/>
                </a:solidFill>
                <a:latin typeface="+mn-lt"/>
                <a:ea typeface="+mn-ea"/>
                <a:cs typeface="+mn-cs"/>
              </a:rPr>
              <a:t>, U.S. President </a:t>
            </a:r>
            <a:r>
              <a:rPr lang="en-US" sz="1200" b="0" i="0" u="none" strike="noStrike" kern="1200" dirty="0" smtClean="0">
                <a:solidFill>
                  <a:schemeClr val="tx1"/>
                </a:solidFill>
                <a:latin typeface="+mn-lt"/>
                <a:ea typeface="+mn-ea"/>
                <a:cs typeface="+mn-cs"/>
              </a:rPr>
              <a:t>George H. W. Bush</a:t>
            </a:r>
            <a:r>
              <a:rPr lang="en-US" sz="1200" b="0" i="0" kern="1200" dirty="0" smtClean="0">
                <a:solidFill>
                  <a:schemeClr val="tx1"/>
                </a:solidFill>
                <a:latin typeface="+mn-lt"/>
                <a:ea typeface="+mn-ea"/>
                <a:cs typeface="+mn-cs"/>
              </a:rPr>
              <a:t>, and Canadian Prime Minister </a:t>
            </a:r>
            <a:r>
              <a:rPr lang="en-US" sz="1200" b="0" i="0" u="none" kern="1200" dirty="0" smtClean="0">
                <a:solidFill>
                  <a:schemeClr val="tx1"/>
                </a:solidFill>
                <a:latin typeface="+mn-lt"/>
                <a:ea typeface="+mn-ea"/>
                <a:cs typeface="+mn-cs"/>
              </a:rPr>
              <a:t>Brian Mulroney</a:t>
            </a:r>
            <a:r>
              <a:rPr lang="en-US" sz="1200" b="0" i="0" kern="1200" dirty="0" smtClean="0">
                <a:solidFill>
                  <a:schemeClr val="tx1"/>
                </a:solidFill>
                <a:latin typeface="+mn-lt"/>
                <a:ea typeface="+mn-ea"/>
                <a:cs typeface="+mn-cs"/>
              </a:rPr>
              <a:t>, observe the signing of the North American Free Trade Agreement. Commenced in </a:t>
            </a:r>
            <a:r>
              <a:rPr lang="en-US" sz="1200" b="0" i="0" u="none" strike="noStrike" kern="1200" dirty="0" smtClean="0">
                <a:solidFill>
                  <a:schemeClr val="tx1"/>
                </a:solidFill>
                <a:latin typeface="+mn-lt"/>
                <a:ea typeface="+mn-ea"/>
                <a:cs typeface="+mn-cs"/>
              </a:rPr>
              <a:t>San Antonio</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Texas</a:t>
            </a:r>
            <a:r>
              <a:rPr lang="en-US" sz="1200" b="0" i="0" kern="1200" dirty="0" smtClean="0">
                <a:solidFill>
                  <a:schemeClr val="tx1"/>
                </a:solidFill>
                <a:latin typeface="+mn-lt"/>
                <a:ea typeface="+mn-ea"/>
                <a:cs typeface="+mn-cs"/>
              </a:rPr>
              <a:t> on December 17, 1992</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sz="1200" b="0" i="0" kern="1200" dirty="0" smtClean="0">
              <a:solidFill>
                <a:schemeClr val="tx1"/>
              </a:solidFill>
              <a:latin typeface="+mn-lt"/>
              <a:ea typeface="+mn-ea"/>
              <a:cs typeface="+mn-cs"/>
            </a:endParaRPr>
          </a:p>
          <a:p>
            <a:r>
              <a:rPr lang="en-US" sz="1200" b="0" i="0" kern="1200" dirty="0" smtClean="0">
                <a:solidFill>
                  <a:schemeClr val="tx1"/>
                </a:solidFill>
                <a:latin typeface="+mn-lt"/>
                <a:ea typeface="+mn-ea"/>
                <a:cs typeface="+mn-cs"/>
              </a:rPr>
              <a:t>What affect has NAFTA</a:t>
            </a:r>
            <a:r>
              <a:rPr lang="en-US" sz="1200" b="0" i="0" kern="1200" baseline="0" dirty="0" smtClean="0">
                <a:solidFill>
                  <a:schemeClr val="tx1"/>
                </a:solidFill>
                <a:latin typeface="+mn-lt"/>
                <a:ea typeface="+mn-ea"/>
                <a:cs typeface="+mn-cs"/>
              </a:rPr>
              <a:t> had on all three countries?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26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Externalizing costs.  The company is the </a:t>
            </a:r>
            <a:r>
              <a:rPr lang="en-US" sz="1200" b="0" i="0" u="none" strike="noStrike" kern="1200" dirty="0" smtClean="0">
                <a:solidFill>
                  <a:schemeClr val="tx1"/>
                </a:solidFill>
                <a:latin typeface="+mn-lt"/>
                <a:ea typeface="+mn-ea"/>
                <a:cs typeface="+mn-cs"/>
              </a:rPr>
              <a:t>world's second largest public corporation</a:t>
            </a:r>
            <a:r>
              <a:rPr lang="en-US" sz="1200" b="0" i="0" kern="1200" dirty="0" smtClean="0">
                <a:solidFill>
                  <a:schemeClr val="tx1"/>
                </a:solidFill>
                <a:latin typeface="+mn-lt"/>
                <a:ea typeface="+mn-ea"/>
                <a:cs typeface="+mn-cs"/>
              </a:rPr>
              <a:t>, according to the </a:t>
            </a:r>
            <a:r>
              <a:rPr lang="en-US" sz="1200" b="0" i="0" u="none" strike="noStrike" kern="1200" dirty="0" smtClean="0">
                <a:solidFill>
                  <a:schemeClr val="tx1"/>
                </a:solidFill>
                <a:latin typeface="+mn-lt"/>
                <a:ea typeface="+mn-ea"/>
                <a:cs typeface="+mn-cs"/>
              </a:rPr>
              <a:t>Fortune Global 500</a:t>
            </a:r>
            <a:r>
              <a:rPr lang="en-US" sz="1200" b="0" i="0" kern="1200" dirty="0" smtClean="0">
                <a:solidFill>
                  <a:schemeClr val="tx1"/>
                </a:solidFill>
                <a:latin typeface="+mn-lt"/>
                <a:ea typeface="+mn-ea"/>
                <a:cs typeface="+mn-cs"/>
              </a:rPr>
              <a:t> list in 2013, the </a:t>
            </a:r>
            <a:r>
              <a:rPr lang="en-US" sz="1200" b="0" i="0" u="none" strike="noStrike" kern="1200" dirty="0" smtClean="0">
                <a:solidFill>
                  <a:schemeClr val="tx1"/>
                </a:solidFill>
                <a:latin typeface="+mn-lt"/>
                <a:ea typeface="+mn-ea"/>
                <a:cs typeface="+mn-cs"/>
              </a:rPr>
              <a:t>biggest private employer</a:t>
            </a:r>
            <a:r>
              <a:rPr lang="en-US" sz="1200" b="0" i="0" kern="1200" dirty="0" smtClean="0">
                <a:solidFill>
                  <a:schemeClr val="tx1"/>
                </a:solidFill>
                <a:latin typeface="+mn-lt"/>
                <a:ea typeface="+mn-ea"/>
                <a:cs typeface="+mn-cs"/>
              </a:rPr>
              <a:t> in the world with over two million employees, and is the </a:t>
            </a:r>
            <a:r>
              <a:rPr lang="en-US" sz="1200" b="0" i="0" u="none" strike="noStrike" kern="1200" dirty="0" smtClean="0">
                <a:solidFill>
                  <a:schemeClr val="tx1"/>
                </a:solidFill>
                <a:latin typeface="+mn-lt"/>
                <a:ea typeface="+mn-ea"/>
                <a:cs typeface="+mn-cs"/>
              </a:rPr>
              <a:t>largest retailer in the world</a:t>
            </a:r>
            <a:r>
              <a:rPr lang="en-US" sz="1200" b="0" i="0" kern="1200" dirty="0" smtClean="0">
                <a:solidFill>
                  <a:schemeClr val="tx1"/>
                </a:solidFill>
                <a:latin typeface="+mn-lt"/>
                <a:ea typeface="+mn-ea"/>
                <a:cs typeface="+mn-cs"/>
              </a:rPr>
              <a:t>. Walmart remains a </a:t>
            </a:r>
            <a:r>
              <a:rPr lang="en-US" sz="1200" b="0" i="0" u="none" strike="noStrike" kern="1200" dirty="0" smtClean="0">
                <a:solidFill>
                  <a:schemeClr val="tx1"/>
                </a:solidFill>
                <a:latin typeface="+mn-lt"/>
                <a:ea typeface="+mn-ea"/>
                <a:cs typeface="+mn-cs"/>
              </a:rPr>
              <a:t>family-owned business</a:t>
            </a:r>
            <a:r>
              <a:rPr lang="en-US" sz="1200" b="0" i="0" kern="1200" dirty="0" smtClean="0">
                <a:solidFill>
                  <a:schemeClr val="tx1"/>
                </a:solidFill>
                <a:latin typeface="+mn-lt"/>
                <a:ea typeface="+mn-ea"/>
                <a:cs typeface="+mn-cs"/>
              </a:rPr>
              <a:t>, as the company is controlled by the </a:t>
            </a:r>
            <a:r>
              <a:rPr lang="en-US" sz="1200" b="0" i="0" u="none" strike="noStrike" kern="1200" dirty="0" smtClean="0">
                <a:solidFill>
                  <a:schemeClr val="tx1"/>
                </a:solidFill>
                <a:latin typeface="+mn-lt"/>
                <a:ea typeface="+mn-ea"/>
                <a:cs typeface="+mn-cs"/>
              </a:rPr>
              <a:t>Walton family</a:t>
            </a:r>
            <a:r>
              <a:rPr lang="en-US" sz="1200" b="0" i="0" kern="1200" dirty="0" smtClean="0">
                <a:solidFill>
                  <a:schemeClr val="tx1"/>
                </a:solidFill>
                <a:latin typeface="+mn-lt"/>
                <a:ea typeface="+mn-ea"/>
                <a:cs typeface="+mn-cs"/>
              </a:rPr>
              <a:t>, who own over 50 percent of Walmart. It is also one of the </a:t>
            </a:r>
            <a:r>
              <a:rPr lang="en-US" sz="1200" b="0" i="0" u="none" strike="noStrike" kern="1200" dirty="0" smtClean="0">
                <a:solidFill>
                  <a:schemeClr val="tx1"/>
                </a:solidFill>
                <a:latin typeface="+mn-lt"/>
                <a:ea typeface="+mn-ea"/>
                <a:cs typeface="+mn-cs"/>
              </a:rPr>
              <a:t>world's most valuable companies. (Wikipedia)</a:t>
            </a:r>
          </a:p>
          <a:p>
            <a:r>
              <a:rPr lang="en-US" sz="1200" b="0" i="0" u="none" strike="noStrike" kern="1200" dirty="0" smtClean="0">
                <a:solidFill>
                  <a:schemeClr val="tx1"/>
                </a:solidFill>
                <a:latin typeface="+mn-lt"/>
                <a:ea typeface="+mn-ea"/>
                <a:cs typeface="+mn-cs"/>
              </a:rPr>
              <a:t>What advantages does</a:t>
            </a:r>
            <a:r>
              <a:rPr lang="en-US" sz="1200" b="0" i="0" u="none" strike="noStrike" kern="1200" baseline="0" dirty="0" smtClean="0">
                <a:solidFill>
                  <a:schemeClr val="tx1"/>
                </a:solidFill>
                <a:latin typeface="+mn-lt"/>
                <a:ea typeface="+mn-ea"/>
                <a:cs typeface="+mn-cs"/>
              </a:rPr>
              <a:t> Walmart have when it externalizes costs? How does this strategy affect you as a consumer?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27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u="none" strike="noStrike" kern="1200" dirty="0" smtClean="0">
                <a:solidFill>
                  <a:schemeClr val="tx1"/>
                </a:solidFill>
                <a:latin typeface="+mn-lt"/>
                <a:ea typeface="+mn-ea"/>
                <a:cs typeface="+mn-cs"/>
              </a:rPr>
              <a:t>GDP</a:t>
            </a:r>
            <a:r>
              <a:rPr lang="en-US" sz="1200" b="0" i="0" kern="1200" dirty="0" smtClean="0">
                <a:solidFill>
                  <a:schemeClr val="tx1"/>
                </a:solidFill>
                <a:latin typeface="+mn-lt"/>
                <a:ea typeface="+mn-ea"/>
                <a:cs typeface="+mn-cs"/>
              </a:rPr>
              <a:t> real growth rates, 1990–1998 and 1990–2006, in selected countries. (Wikipedia)</a:t>
            </a:r>
          </a:p>
          <a:p>
            <a:r>
              <a:rPr lang="en-US" sz="1200" b="0" i="0" kern="1200" dirty="0" smtClean="0">
                <a:solidFill>
                  <a:schemeClr val="tx1"/>
                </a:solidFill>
                <a:latin typeface="+mn-lt"/>
                <a:ea typeface="+mn-ea"/>
                <a:cs typeface="+mn-cs"/>
              </a:rPr>
              <a:t>What</a:t>
            </a:r>
            <a:r>
              <a:rPr lang="en-US" sz="1200" b="0" i="0" kern="1200" baseline="0" dirty="0" smtClean="0">
                <a:solidFill>
                  <a:schemeClr val="tx1"/>
                </a:solidFill>
                <a:latin typeface="+mn-lt"/>
                <a:ea typeface="+mn-ea"/>
                <a:cs typeface="+mn-cs"/>
              </a:rPr>
              <a:t> countries have the highest growth </a:t>
            </a:r>
            <a:r>
              <a:rPr lang="en-US" sz="1200" b="0" i="0" kern="1200" baseline="0" dirty="0" err="1" smtClean="0">
                <a:solidFill>
                  <a:schemeClr val="tx1"/>
                </a:solidFill>
                <a:latin typeface="+mn-lt"/>
                <a:ea typeface="+mn-ea"/>
                <a:cs typeface="+mn-cs"/>
              </a:rPr>
              <a:t>raths</a:t>
            </a:r>
            <a:r>
              <a:rPr lang="en-US" sz="1200" b="0" i="0" kern="1200" baseline="0" dirty="0" smtClean="0">
                <a:solidFill>
                  <a:schemeClr val="tx1"/>
                </a:solidFill>
                <a:latin typeface="+mn-lt"/>
                <a:ea typeface="+mn-ea"/>
                <a:cs typeface="+mn-cs"/>
              </a:rPr>
              <a:t>? What countries the lowest?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29</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the point of the peanuts story</a:t>
            </a:r>
            <a:r>
              <a:rPr lang="en-US" dirty="0" smtClean="0"/>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30</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Nurse, a service worker on the left.  Manufacturing workers on </a:t>
            </a:r>
            <a:r>
              <a:rPr lang="en-US" dirty="0" smtClean="0"/>
              <a:t>right.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32</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woman operating the potato</a:t>
            </a:r>
            <a:r>
              <a:rPr lang="en-US" baseline="0" dirty="0" smtClean="0"/>
              <a:t> chip machine is now competing with Chinese manufacturing workers in the previous slide because of the economic globalization. What do you think are happening to her wages? Is he going to be able to enjoy a middle class status.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33</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is the </a:t>
            </a:r>
            <a:r>
              <a:rPr lang="en-US" sz="1200" b="0" i="0" u="none" strike="noStrike" kern="1200" dirty="0" smtClean="0">
                <a:solidFill>
                  <a:schemeClr val="tx1"/>
                </a:solidFill>
                <a:latin typeface="+mn-lt"/>
                <a:ea typeface="+mn-ea"/>
                <a:cs typeface="+mn-cs"/>
              </a:rPr>
              <a:t>Mexican</a:t>
            </a:r>
            <a:r>
              <a:rPr lang="en-US" sz="1200" b="0" i="0" kern="1200" dirty="0" smtClean="0">
                <a:solidFill>
                  <a:schemeClr val="tx1"/>
                </a:solidFill>
                <a:latin typeface="+mn-lt"/>
                <a:ea typeface="+mn-ea"/>
                <a:cs typeface="+mn-cs"/>
              </a:rPr>
              <a:t> name for </a:t>
            </a:r>
            <a:r>
              <a:rPr lang="en-US" sz="1200" b="0" i="0" u="none" strike="noStrike" kern="1200" dirty="0" smtClean="0">
                <a:solidFill>
                  <a:schemeClr val="tx1"/>
                </a:solidFill>
                <a:latin typeface="+mn-lt"/>
                <a:ea typeface="+mn-ea"/>
                <a:cs typeface="+mn-cs"/>
              </a:rPr>
              <a:t>manufacturing</a:t>
            </a:r>
            <a:r>
              <a:rPr lang="en-US" sz="1200" b="0" i="0" kern="1200" dirty="0" smtClean="0">
                <a:solidFill>
                  <a:schemeClr val="tx1"/>
                </a:solidFill>
                <a:latin typeface="+mn-lt"/>
                <a:ea typeface="+mn-ea"/>
                <a:cs typeface="+mn-cs"/>
              </a:rPr>
              <a:t> operations in a </a:t>
            </a:r>
            <a:r>
              <a:rPr lang="en-US" sz="1200" b="0" i="0" u="none" strike="noStrike" kern="1200" dirty="0" smtClean="0">
                <a:solidFill>
                  <a:schemeClr val="tx1"/>
                </a:solidFill>
                <a:latin typeface="+mn-lt"/>
                <a:ea typeface="+mn-ea"/>
                <a:cs typeface="+mn-cs"/>
              </a:rPr>
              <a:t>free trade zone</a:t>
            </a:r>
            <a:r>
              <a:rPr lang="en-US" sz="1200" b="0" i="0" kern="1200" dirty="0" smtClean="0">
                <a:solidFill>
                  <a:schemeClr val="tx1"/>
                </a:solidFill>
                <a:latin typeface="+mn-lt"/>
                <a:ea typeface="+mn-ea"/>
                <a:cs typeface="+mn-cs"/>
              </a:rPr>
              <a:t> (FTZ), where </a:t>
            </a:r>
            <a:r>
              <a:rPr lang="en-US" sz="1200" b="0" i="0" u="none" strike="noStrike" kern="1200" dirty="0" smtClean="0">
                <a:solidFill>
                  <a:schemeClr val="tx1"/>
                </a:solidFill>
                <a:latin typeface="+mn-lt"/>
                <a:ea typeface="+mn-ea"/>
                <a:cs typeface="+mn-cs"/>
              </a:rPr>
              <a:t>factories </a:t>
            </a:r>
            <a:r>
              <a:rPr lang="en-US" sz="1200" b="0" i="0" kern="1200" dirty="0" smtClean="0">
                <a:solidFill>
                  <a:schemeClr val="tx1"/>
                </a:solidFill>
                <a:latin typeface="+mn-lt"/>
                <a:ea typeface="+mn-ea"/>
                <a:cs typeface="+mn-cs"/>
              </a:rPr>
              <a:t>import material and equipment on a </a:t>
            </a:r>
            <a:r>
              <a:rPr lang="en-US" sz="1200" b="0" i="0" u="none" strike="noStrike" kern="1200" dirty="0" smtClean="0">
                <a:solidFill>
                  <a:schemeClr val="tx1"/>
                </a:solidFill>
                <a:latin typeface="+mn-lt"/>
                <a:ea typeface="+mn-ea"/>
                <a:cs typeface="+mn-cs"/>
              </a:rPr>
              <a:t>duty-free </a:t>
            </a:r>
            <a:r>
              <a:rPr lang="en-US" sz="1200" b="0" i="0" kern="1200" dirty="0" smtClean="0">
                <a:solidFill>
                  <a:schemeClr val="tx1"/>
                </a:solidFill>
                <a:latin typeface="+mn-lt"/>
                <a:ea typeface="+mn-ea"/>
                <a:cs typeface="+mn-cs"/>
              </a:rPr>
              <a:t>and </a:t>
            </a:r>
            <a:r>
              <a:rPr lang="en-US" sz="1200" b="0" i="0" u="none" strike="noStrike" kern="1200" dirty="0" smtClean="0">
                <a:solidFill>
                  <a:schemeClr val="tx1"/>
                </a:solidFill>
                <a:latin typeface="+mn-lt"/>
                <a:ea typeface="+mn-ea"/>
                <a:cs typeface="+mn-cs"/>
              </a:rPr>
              <a:t>tariff-free</a:t>
            </a:r>
            <a:r>
              <a:rPr lang="en-US" sz="1200" b="0" i="0" kern="1200" dirty="0" smtClean="0">
                <a:solidFill>
                  <a:schemeClr val="tx1"/>
                </a:solidFill>
                <a:latin typeface="+mn-lt"/>
                <a:ea typeface="+mn-ea"/>
                <a:cs typeface="+mn-cs"/>
              </a:rPr>
              <a:t> basis for assembly, processing, or manufacturing and then export the assembled, processed and/or manufactured products, sometimes back to the raw materials' country of origin.</a:t>
            </a:r>
          </a:p>
          <a:p>
            <a:r>
              <a:rPr lang="en-US" sz="1200" b="0" i="0" kern="1200" dirty="0" smtClean="0">
                <a:solidFill>
                  <a:schemeClr val="tx1"/>
                </a:solidFill>
                <a:latin typeface="+mn-lt"/>
                <a:ea typeface="+mn-ea"/>
                <a:cs typeface="+mn-cs"/>
              </a:rPr>
              <a:t>Currently about 1.3 million Mexicans are employed in one or more of approximately 3,000 </a:t>
            </a:r>
            <a:r>
              <a:rPr lang="en-US" sz="1200" b="0" i="0" kern="1200" dirty="0" err="1" smtClean="0">
                <a:solidFill>
                  <a:schemeClr val="tx1"/>
                </a:solidFill>
                <a:latin typeface="+mn-lt"/>
                <a:ea typeface="+mn-ea"/>
                <a:cs typeface="+mn-cs"/>
              </a:rPr>
              <a:t>maquiladoras</a:t>
            </a:r>
            <a:r>
              <a:rPr lang="en-US" sz="1200" b="0" i="0" kern="1200" dirty="0" smtClean="0">
                <a:solidFill>
                  <a:schemeClr val="tx1"/>
                </a:solidFill>
                <a:latin typeface="+mn-lt"/>
                <a:ea typeface="+mn-ea"/>
                <a:cs typeface="+mn-cs"/>
              </a:rPr>
              <a:t>.  (Wikipedia)   How does this operation affect wages in the U.S</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sz="1200" b="0" i="0" kern="1200" dirty="0" smtClean="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Farmers or growers markets are part of the</a:t>
            </a:r>
            <a:r>
              <a:rPr lang="en-US" baseline="0" dirty="0" smtClean="0"/>
              <a:t> shift to local capitalism that many people are promoting. What are the advantages of local capitalism?  What are the disadvantages</a:t>
            </a:r>
            <a:r>
              <a:rPr lang="en-US" baseline="0" dirty="0" smtClean="0"/>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Artisans in Iran making vases.  </a:t>
            </a:r>
            <a:r>
              <a:rPr lang="en-US" smtClean="0"/>
              <a:t>Photo Denise Ames</a:t>
            </a:r>
            <a:endParaRPr lang="en-US"/>
          </a:p>
        </p:txBody>
      </p:sp>
      <p:sp>
        <p:nvSpPr>
          <p:cNvPr id="4" name="Slide Number Placeholder 3"/>
          <p:cNvSpPr>
            <a:spLocks noGrp="1"/>
          </p:cNvSpPr>
          <p:nvPr>
            <p:ph type="sldNum" sz="quarter" idx="10"/>
          </p:nvPr>
        </p:nvSpPr>
        <p:spPr/>
        <p:txBody>
          <a:bodyPr/>
          <a:lstStyle/>
          <a:p>
            <a:fld id="{BF6E39B2-BE58-42A1-9D6B-D138395E358F}" type="slidenum">
              <a:rPr lang="en-US" smtClean="0"/>
              <a:pPr/>
              <a:t>36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Demonstrators demand removal of consortium and end of </a:t>
            </a:r>
            <a:r>
              <a:rPr lang="en-US" sz="1200" b="0" i="0" u="none" strike="noStrike" kern="1200" dirty="0" smtClean="0">
                <a:solidFill>
                  <a:schemeClr val="tx1"/>
                </a:solidFill>
                <a:latin typeface="+mn-lt"/>
                <a:ea typeface="+mn-ea"/>
                <a:cs typeface="+mn-cs"/>
              </a:rPr>
              <a:t>privatization</a:t>
            </a:r>
            <a:r>
              <a:rPr lang="en-US" sz="1200" b="0" i="0" kern="1200" dirty="0" smtClean="0">
                <a:solidFill>
                  <a:schemeClr val="tx1"/>
                </a:solidFill>
                <a:latin typeface="+mn-lt"/>
                <a:ea typeface="+mn-ea"/>
                <a:cs typeface="+mn-cs"/>
              </a:rPr>
              <a:t> of water works, February</a:t>
            </a:r>
            <a:r>
              <a:rPr lang="en-US" sz="1200" b="0" i="0" kern="1200" baseline="0" dirty="0" smtClean="0">
                <a:solidFill>
                  <a:schemeClr val="tx1"/>
                </a:solidFill>
                <a:latin typeface="+mn-lt"/>
                <a:ea typeface="+mn-ea"/>
                <a:cs typeface="+mn-cs"/>
              </a:rPr>
              <a:t> to April 2000</a:t>
            </a:r>
            <a:r>
              <a:rPr lang="en-US" sz="1200" b="0" i="0"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8</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Carlos Slim</a:t>
            </a:r>
            <a:r>
              <a:rPr lang="en-US" sz="1200" b="0" i="0" kern="1200" baseline="0" dirty="0" smtClean="0">
                <a:solidFill>
                  <a:schemeClr val="tx1"/>
                </a:solidFill>
                <a:latin typeface="+mn-lt"/>
                <a:ea typeface="+mn-ea"/>
                <a:cs typeface="+mn-cs"/>
              </a:rPr>
              <a:t> </a:t>
            </a:r>
            <a:r>
              <a:rPr lang="en-US" sz="1200" b="0" i="0" kern="1200" baseline="0" dirty="0" err="1" smtClean="0">
                <a:solidFill>
                  <a:schemeClr val="tx1"/>
                </a:solidFill>
                <a:latin typeface="+mn-lt"/>
                <a:ea typeface="+mn-ea"/>
                <a:cs typeface="+mn-cs"/>
              </a:rPr>
              <a:t>Helu</a:t>
            </a:r>
            <a:r>
              <a:rPr lang="en-US" sz="1200" b="0" i="0" kern="1200" baseline="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is a Mexican </a:t>
            </a:r>
            <a:r>
              <a:rPr lang="en-US" sz="1200" b="0" i="0" u="none" strike="noStrike" kern="1200" dirty="0" smtClean="0">
                <a:solidFill>
                  <a:schemeClr val="tx1"/>
                </a:solidFill>
                <a:latin typeface="+mn-lt"/>
                <a:ea typeface="+mn-ea"/>
                <a:cs typeface="+mn-cs"/>
              </a:rPr>
              <a:t>business magnate</a:t>
            </a:r>
            <a:r>
              <a:rPr lang="en-US" sz="1200" b="0" i="0" kern="1200" dirty="0" smtClean="0">
                <a:solidFill>
                  <a:schemeClr val="tx1"/>
                </a:solidFill>
                <a:latin typeface="+mn-lt"/>
                <a:ea typeface="+mn-ea"/>
                <a:cs typeface="+mn-cs"/>
              </a:rPr>
              <a:t>, investor, and philanthropist. From 2010 to 2013, Slim was ranked as the </a:t>
            </a:r>
            <a:r>
              <a:rPr lang="en-US" sz="1200" b="0" i="0" u="none" strike="noStrike" kern="1200" dirty="0" smtClean="0">
                <a:solidFill>
                  <a:schemeClr val="tx1"/>
                </a:solidFill>
                <a:latin typeface="+mn-lt"/>
                <a:ea typeface="+mn-ea"/>
                <a:cs typeface="+mn-cs"/>
              </a:rPr>
              <a:t>richest person in the world,</a:t>
            </a:r>
            <a:r>
              <a:rPr lang="en-US" sz="1200" b="0" i="0" kern="1200" dirty="0" smtClean="0">
                <a:solidFill>
                  <a:schemeClr val="tx1"/>
                </a:solidFill>
                <a:latin typeface="+mn-lt"/>
                <a:ea typeface="+mn-ea"/>
                <a:cs typeface="+mn-cs"/>
              </a:rPr>
              <a:t> but that position has been regained by </a:t>
            </a:r>
            <a:r>
              <a:rPr lang="en-US" sz="1200" b="0" i="0" u="none" strike="noStrike" kern="1200" dirty="0" smtClean="0">
                <a:solidFill>
                  <a:schemeClr val="tx1"/>
                </a:solidFill>
                <a:latin typeface="+mn-lt"/>
                <a:ea typeface="+mn-ea"/>
                <a:cs typeface="+mn-cs"/>
              </a:rPr>
              <a:t>Bill Gates</a:t>
            </a:r>
            <a:r>
              <a:rPr lang="en-US" sz="1200" b="0" i="0" u="none" strike="noStrike" kern="1200" baseline="0" dirty="0" smtClean="0">
                <a:solidFill>
                  <a:schemeClr val="tx1"/>
                </a:solidFill>
                <a:latin typeface="+mn-lt"/>
                <a:ea typeface="+mn-ea"/>
                <a:cs typeface="+mn-cs"/>
              </a:rPr>
              <a:t> of the U.S.  How did he get so wealthy</a:t>
            </a:r>
            <a:r>
              <a:rPr lang="en-US" sz="1200" b="0" i="0" u="none" strike="noStrike"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The World Bank headquarters in Washington, DC. Does</a:t>
            </a:r>
            <a:r>
              <a:rPr lang="en-US" sz="1200" b="0" i="0" kern="1200" baseline="0" dirty="0" smtClean="0">
                <a:solidFill>
                  <a:schemeClr val="tx1"/>
                </a:solidFill>
                <a:latin typeface="+mn-lt"/>
                <a:ea typeface="+mn-ea"/>
                <a:cs typeface="+mn-cs"/>
              </a:rPr>
              <a:t> the U.S. have any advantage by having the World Bank headquarters located in Washington D.C.?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b="0" i="0" kern="1200" dirty="0" smtClean="0">
                <a:solidFill>
                  <a:schemeClr val="tx1"/>
                </a:solidFill>
                <a:latin typeface="+mn-lt"/>
                <a:ea typeface="+mn-ea"/>
                <a:cs typeface="+mn-cs"/>
              </a:rPr>
              <a:t>On 28 June 2011, </a:t>
            </a:r>
            <a:r>
              <a:rPr lang="en-US" sz="1200" b="0" i="0" u="none" strike="noStrike" kern="1200" dirty="0" smtClean="0">
                <a:solidFill>
                  <a:schemeClr val="tx1"/>
                </a:solidFill>
                <a:latin typeface="+mn-lt"/>
                <a:ea typeface="+mn-ea"/>
                <a:cs typeface="+mn-cs"/>
              </a:rPr>
              <a:t>Christine </a:t>
            </a:r>
            <a:r>
              <a:rPr lang="en-US" sz="1200" b="0" i="0" u="none" strike="noStrike" kern="1200" dirty="0" err="1" smtClean="0">
                <a:solidFill>
                  <a:schemeClr val="tx1"/>
                </a:solidFill>
                <a:latin typeface="+mn-lt"/>
                <a:ea typeface="+mn-ea"/>
                <a:cs typeface="+mn-cs"/>
              </a:rPr>
              <a:t>Lagarde</a:t>
            </a:r>
            <a:r>
              <a:rPr lang="en-US" sz="1200" b="0" i="0" u="none" strike="noStrike" kern="1200" dirty="0" smtClean="0">
                <a:solidFill>
                  <a:schemeClr val="tx1"/>
                </a:solidFill>
                <a:latin typeface="+mn-lt"/>
                <a:ea typeface="+mn-ea"/>
                <a:cs typeface="+mn-cs"/>
              </a:rPr>
              <a:t> </a:t>
            </a:r>
            <a:r>
              <a:rPr lang="en-US" sz="1200" b="0" i="0" kern="1200" dirty="0" smtClean="0">
                <a:solidFill>
                  <a:schemeClr val="tx1"/>
                </a:solidFill>
                <a:latin typeface="+mn-lt"/>
                <a:ea typeface="+mn-ea"/>
                <a:cs typeface="+mn-cs"/>
              </a:rPr>
              <a:t>was named managing director of the IMF, the first woman to hold the position.  The head of the IMF</a:t>
            </a:r>
            <a:r>
              <a:rPr lang="en-US" sz="1200" b="0" i="0" kern="1200" baseline="0" dirty="0" smtClean="0">
                <a:solidFill>
                  <a:schemeClr val="tx1"/>
                </a:solidFill>
                <a:latin typeface="+mn-lt"/>
                <a:ea typeface="+mn-ea"/>
                <a:cs typeface="+mn-cs"/>
              </a:rPr>
              <a:t> is customarily an European and World Bank president an American. What would be the advantage to the West in continuing this tradition? </a:t>
            </a:r>
            <a:r>
              <a:rPr lang="en-US" sz="1200" b="0" i="0"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11</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World Trade Organization </a:t>
            </a:r>
            <a:r>
              <a:rPr lang="en-US" sz="1200" b="0" i="0" kern="1200" dirty="0" smtClean="0">
                <a:solidFill>
                  <a:schemeClr val="tx1"/>
                </a:solidFill>
                <a:latin typeface="+mn-lt"/>
                <a:ea typeface="+mn-ea"/>
                <a:cs typeface="+mn-cs"/>
              </a:rPr>
              <a:t>is an organization that intends to supervise and </a:t>
            </a:r>
            <a:r>
              <a:rPr lang="en-US" sz="1200" b="0" i="0" u="none" strike="noStrike" kern="1200" dirty="0" smtClean="0">
                <a:solidFill>
                  <a:schemeClr val="tx1"/>
                </a:solidFill>
                <a:latin typeface="+mn-lt"/>
                <a:ea typeface="+mn-ea"/>
                <a:cs typeface="+mn-cs"/>
              </a:rPr>
              <a:t>liberalize</a:t>
            </a:r>
            <a:r>
              <a:rPr lang="en-US" sz="1200" b="0" i="0" kern="120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international trade</a:t>
            </a:r>
            <a:r>
              <a:rPr lang="en-US" sz="1200" b="0" i="0" kern="1200" dirty="0" smtClean="0">
                <a:solidFill>
                  <a:schemeClr val="tx1"/>
                </a:solidFill>
                <a:latin typeface="+mn-lt"/>
                <a:ea typeface="+mn-ea"/>
                <a:cs typeface="+mn-cs"/>
              </a:rPr>
              <a:t>. The organization officially commenced on 1 January 1995.</a:t>
            </a:r>
            <a:r>
              <a:rPr lang="en-US" sz="1200" b="0" i="0" kern="1200" baseline="0" dirty="0" smtClean="0">
                <a:solidFill>
                  <a:schemeClr val="tx1"/>
                </a:solidFill>
                <a:latin typeface="+mn-lt"/>
                <a:ea typeface="+mn-ea"/>
                <a:cs typeface="+mn-cs"/>
              </a:rPr>
              <a:t> </a:t>
            </a:r>
            <a:r>
              <a:rPr lang="en-US" sz="1200" b="0" i="0" u="none" strike="noStrike" kern="1200" dirty="0" smtClean="0">
                <a:solidFill>
                  <a:schemeClr val="tx1"/>
                </a:solidFill>
                <a:latin typeface="+mn-lt"/>
                <a:ea typeface="+mn-ea"/>
                <a:cs typeface="+mn-cs"/>
              </a:rPr>
              <a:t>(Wikipedia) </a:t>
            </a:r>
            <a:endParaRPr lang="en-US" sz="1200" b="0" i="0" kern="1200" baseline="0" dirty="0" smtClean="0">
              <a:solidFill>
                <a:schemeClr val="tx1"/>
              </a:solidFill>
              <a:latin typeface="+mn-lt"/>
              <a:ea typeface="+mn-ea"/>
              <a:cs typeface="+mn-cs"/>
            </a:endParaRPr>
          </a:p>
          <a:p>
            <a:r>
              <a:rPr lang="en-US" sz="1200" b="0" i="0" kern="1200" baseline="0" dirty="0" smtClean="0">
                <a:solidFill>
                  <a:schemeClr val="tx1"/>
                </a:solidFill>
                <a:latin typeface="+mn-lt"/>
                <a:ea typeface="+mn-ea"/>
                <a:cs typeface="+mn-cs"/>
              </a:rPr>
              <a:t>   Why have so many nations joined the WTO?  Who does this benefit?</a:t>
            </a:r>
            <a:endParaRPr lang="en-US" dirty="0" smtClean="0"/>
          </a:p>
          <a:p>
            <a:endParaRPr lang="en-US" dirty="0" smtClean="0"/>
          </a:p>
          <a:p>
            <a:r>
              <a:rPr lang="en-US" dirty="0" smtClean="0"/>
              <a:t>Green</a:t>
            </a:r>
            <a:r>
              <a:rPr lang="en-US" baseline="0" dirty="0" smtClean="0"/>
              <a:t>  members</a:t>
            </a:r>
          </a:p>
          <a:p>
            <a:r>
              <a:rPr lang="en-US" baseline="0" dirty="0" smtClean="0"/>
              <a:t>Yellow observers</a:t>
            </a:r>
          </a:p>
          <a:p>
            <a:r>
              <a:rPr lang="en-US" baseline="0" dirty="0" smtClean="0"/>
              <a:t>Red nonmembers</a:t>
            </a:r>
          </a:p>
          <a:p>
            <a:r>
              <a:rPr lang="en-US" baseline="0" dirty="0" smtClean="0"/>
              <a:t>Blue represented by the European Union</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Chiquita Corporation brough</a:t>
            </a:r>
            <a:r>
              <a:rPr lang="en-US" baseline="0" dirty="0" smtClean="0"/>
              <a:t>t the one of the cases about the banana trade before the World Trade Organization  in 1997. What significance was this early case have on the WTO policies</a:t>
            </a:r>
            <a:r>
              <a:rPr lang="en-US" baseline="0" dirty="0" smtClean="0"/>
              <a:t>?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share of the financial sector has grown considerably since the 1980s. What repercussions does this growth of the financial sector have on the economy? </a:t>
            </a:r>
            <a:r>
              <a:rPr lang="en-US" sz="1200" b="0" i="0" u="none" strike="noStrike" kern="1200" dirty="0" smtClean="0">
                <a:solidFill>
                  <a:schemeClr val="tx1"/>
                </a:solidFill>
                <a:latin typeface="+mn-lt"/>
                <a:ea typeface="+mn-ea"/>
                <a:cs typeface="+mn-cs"/>
              </a:rPr>
              <a:t>(Wikipedia) </a:t>
            </a:r>
            <a:endParaRPr lang="en-US" dirty="0"/>
          </a:p>
        </p:txBody>
      </p:sp>
      <p:sp>
        <p:nvSpPr>
          <p:cNvPr id="4" name="Slide Number Placeholder 3"/>
          <p:cNvSpPr>
            <a:spLocks noGrp="1"/>
          </p:cNvSpPr>
          <p:nvPr>
            <p:ph type="sldNum" sz="quarter" idx="10"/>
          </p:nvPr>
        </p:nvSpPr>
        <p:spPr/>
        <p:txBody>
          <a:bodyPr/>
          <a:lstStyle/>
          <a:p>
            <a:fld id="{BF6E39B2-BE58-42A1-9D6B-D138395E358F}" type="slidenum">
              <a:rPr lang="en-US" smtClean="0"/>
              <a:pPr/>
              <a:t>14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11/13/2013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11/13/2013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25.jpe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38200"/>
            <a:ext cx="8229600" cy="2286000"/>
          </a:xfrm>
        </p:spPr>
        <p:txBody>
          <a:bodyPr>
            <a:noAutofit/>
          </a:bodyPr>
          <a:lstStyle/>
          <a:p>
            <a:r>
              <a:rPr lang="en-US" sz="6000" dirty="0" smtClean="0"/>
              <a:t>Chapter 8:</a:t>
            </a:r>
            <a:br>
              <a:rPr lang="en-US" sz="6000" dirty="0" smtClean="0"/>
            </a:br>
            <a:r>
              <a:rPr lang="en-US" sz="6000" dirty="0" smtClean="0"/>
              <a:t>The Global Wave  </a:t>
            </a:r>
            <a:br>
              <a:rPr lang="en-US" sz="6000" dirty="0" smtClean="0"/>
            </a:br>
            <a:endParaRPr lang="en-US" sz="6000" dirty="0"/>
          </a:p>
        </p:txBody>
      </p:sp>
      <p:sp>
        <p:nvSpPr>
          <p:cNvPr id="3" name="Content Placeholder 2"/>
          <p:cNvSpPr>
            <a:spLocks noGrp="1"/>
          </p:cNvSpPr>
          <p:nvPr>
            <p:ph idx="1"/>
          </p:nvPr>
        </p:nvSpPr>
        <p:spPr>
          <a:xfrm>
            <a:off x="457200" y="3505199"/>
            <a:ext cx="8229600" cy="2057401"/>
          </a:xfrm>
        </p:spPr>
        <p:txBody>
          <a:bodyPr>
            <a:normAutofit/>
          </a:bodyPr>
          <a:lstStyle/>
          <a:p>
            <a:pPr algn="ctr">
              <a:buNone/>
            </a:pPr>
            <a:r>
              <a:rPr lang="en-US" sz="6000" dirty="0" smtClean="0"/>
              <a:t>Techno-Economic Currents</a:t>
            </a:r>
            <a:endParaRPr lang="en-US" sz="60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1828800" cy="1143000"/>
          </a:xfrm>
        </p:spPr>
        <p:txBody>
          <a:bodyPr>
            <a:normAutofit fontScale="90000"/>
          </a:bodyPr>
          <a:lstStyle/>
          <a:p>
            <a:r>
              <a:rPr lang="en-US" dirty="0" smtClean="0"/>
              <a:t>World </a:t>
            </a:r>
            <a:br>
              <a:rPr lang="en-US" dirty="0" smtClean="0"/>
            </a:br>
            <a:r>
              <a:rPr lang="en-US" dirty="0" smtClean="0"/>
              <a:t>Bank</a:t>
            </a:r>
            <a:endParaRPr lang="en-US" dirty="0"/>
          </a:p>
        </p:txBody>
      </p:sp>
      <p:pic>
        <p:nvPicPr>
          <p:cNvPr id="5122" name="Picture 2"/>
          <p:cNvPicPr>
            <a:picLocks noGrp="1" noChangeAspect="1" noChangeArrowheads="1"/>
          </p:cNvPicPr>
          <p:nvPr>
            <p:ph idx="1"/>
          </p:nvPr>
        </p:nvPicPr>
        <p:blipFill>
          <a:blip r:embed="rId3"/>
          <a:srcRect/>
          <a:stretch>
            <a:fillRect/>
          </a:stretch>
        </p:blipFill>
        <p:spPr bwMode="auto">
          <a:xfrm>
            <a:off x="2743200" y="304800"/>
            <a:ext cx="5867400" cy="6248400"/>
          </a:xfrm>
          <a:prstGeom prst="rect">
            <a:avLst/>
          </a:prstGeom>
          <a:noFill/>
          <a:ln w="9525">
            <a:noFill/>
            <a:miter lim="800000"/>
            <a:headEnd/>
            <a:tailEnd/>
          </a:ln>
          <a:effec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rmAutofit fontScale="90000"/>
          </a:bodyPr>
          <a:lstStyle/>
          <a:p>
            <a:r>
              <a:rPr lang="en-US" dirty="0" smtClean="0"/>
              <a:t>International Monetary Fund</a:t>
            </a:r>
            <a:endParaRPr lang="en-US" dirty="0"/>
          </a:p>
        </p:txBody>
      </p:sp>
      <p:pic>
        <p:nvPicPr>
          <p:cNvPr id="8194" name="Picture 2"/>
          <p:cNvPicPr>
            <a:picLocks noGrp="1" noChangeAspect="1" noChangeArrowheads="1"/>
          </p:cNvPicPr>
          <p:nvPr>
            <p:ph idx="1"/>
          </p:nvPr>
        </p:nvPicPr>
        <p:blipFill>
          <a:blip r:embed="rId3"/>
          <a:srcRect/>
          <a:stretch>
            <a:fillRect/>
          </a:stretch>
        </p:blipFill>
        <p:spPr bwMode="auto">
          <a:xfrm>
            <a:off x="533400" y="1143000"/>
            <a:ext cx="8153400" cy="5410200"/>
          </a:xfrm>
          <a:prstGeom prst="rect">
            <a:avLst/>
          </a:prstGeom>
          <a:noFill/>
          <a:ln w="9525">
            <a:noFill/>
            <a:miter lim="800000"/>
            <a:headEnd/>
            <a:tailEnd/>
          </a:ln>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4294967295"/>
          </p:nvPr>
        </p:nvPicPr>
        <p:blipFill>
          <a:blip r:embed="rId3"/>
          <a:srcRect/>
          <a:stretch>
            <a:fillRect/>
          </a:stretch>
        </p:blipFill>
        <p:spPr bwMode="auto">
          <a:xfrm>
            <a:off x="228600" y="228600"/>
            <a:ext cx="8686800" cy="6400800"/>
          </a:xfrm>
          <a:prstGeom prst="rect">
            <a:avLst/>
          </a:prstGeom>
          <a:noFill/>
          <a:ln w="9525">
            <a:noFill/>
            <a:miter lim="800000"/>
            <a:headEnd/>
            <a:tailEnd/>
          </a:ln>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1020762"/>
          </a:xfrm>
        </p:spPr>
        <p:txBody>
          <a:bodyPr/>
          <a:lstStyle/>
          <a:p>
            <a:r>
              <a:rPr lang="en-US" dirty="0" smtClean="0"/>
              <a:t>The World Trade Organization</a:t>
            </a:r>
            <a:endParaRPr lang="en-US" dirty="0"/>
          </a:p>
        </p:txBody>
      </p:sp>
      <p:pic>
        <p:nvPicPr>
          <p:cNvPr id="7170" name="Picture 2"/>
          <p:cNvPicPr>
            <a:picLocks noGrp="1" noChangeAspect="1" noChangeArrowheads="1"/>
          </p:cNvPicPr>
          <p:nvPr>
            <p:ph idx="1"/>
          </p:nvPr>
        </p:nvPicPr>
        <p:blipFill>
          <a:blip r:embed="rId3"/>
          <a:srcRect/>
          <a:stretch>
            <a:fillRect/>
          </a:stretch>
        </p:blipFill>
        <p:spPr bwMode="auto">
          <a:xfrm>
            <a:off x="533400" y="1295400"/>
            <a:ext cx="8001000" cy="5181600"/>
          </a:xfrm>
          <a:prstGeom prst="rect">
            <a:avLst/>
          </a:prstGeom>
          <a:noFill/>
          <a:ln w="9525">
            <a:noFill/>
            <a:miter lim="800000"/>
            <a:headEnd/>
            <a:tailEnd/>
          </a:ln>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a:blip r:embed="rId3"/>
          <a:srcRect/>
          <a:stretch>
            <a:fillRect/>
          </a:stretch>
        </p:blipFill>
        <p:spPr bwMode="auto">
          <a:xfrm>
            <a:off x="152400" y="228600"/>
            <a:ext cx="8839200" cy="6400800"/>
          </a:xfrm>
          <a:prstGeom prst="rect">
            <a:avLst/>
          </a:prstGeom>
          <a:noFill/>
          <a:ln w="9525">
            <a:solidFill>
              <a:srgbClr val="FF0000"/>
            </a:solidFill>
            <a:miter lim="800000"/>
            <a:headEnd/>
            <a:tailEnd/>
          </a:ln>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3"/>
          <a:srcRect/>
          <a:stretch>
            <a:fillRect/>
          </a:stretch>
        </p:blipFill>
        <p:spPr bwMode="auto">
          <a:xfrm>
            <a:off x="228600" y="152400"/>
            <a:ext cx="8686800" cy="6400800"/>
          </a:xfrm>
          <a:prstGeom prst="rect">
            <a:avLst/>
          </a:prstGeom>
          <a:noFill/>
          <a:ln w="9525">
            <a:noFill/>
            <a:miter lim="800000"/>
            <a:headEnd/>
            <a:tailEnd/>
          </a:ln>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srcRect/>
          <a:stretch>
            <a:fillRect/>
          </a:stretch>
        </p:blipFill>
        <p:spPr bwMode="auto">
          <a:xfrm>
            <a:off x="152400" y="152400"/>
            <a:ext cx="8763000" cy="6324600"/>
          </a:xfrm>
          <a:prstGeom prst="rect">
            <a:avLst/>
          </a:prstGeom>
          <a:noFill/>
          <a:ln w="9525">
            <a:noFill/>
            <a:miter lim="800000"/>
            <a:headEnd/>
            <a:tailEnd/>
          </a:ln>
          <a:effec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762000"/>
            <a:ext cx="2362200" cy="1752600"/>
          </a:xfrm>
        </p:spPr>
        <p:txBody>
          <a:bodyPr>
            <a:normAutofit/>
          </a:bodyPr>
          <a:lstStyle/>
          <a:p>
            <a:r>
              <a:rPr lang="en-US" sz="4000" dirty="0" smtClean="0"/>
              <a:t>State</a:t>
            </a:r>
            <a:br>
              <a:rPr lang="en-US" sz="4000" dirty="0" smtClean="0"/>
            </a:br>
            <a:r>
              <a:rPr lang="en-US" sz="4000" dirty="0" smtClean="0"/>
              <a:t>Capitalism</a:t>
            </a:r>
            <a:endParaRPr lang="en-US" sz="4000" dirty="0"/>
          </a:p>
        </p:txBody>
      </p:sp>
      <p:pic>
        <p:nvPicPr>
          <p:cNvPr id="13314" name="Picture 2"/>
          <p:cNvPicPr>
            <a:picLocks noGrp="1" noChangeAspect="1" noChangeArrowheads="1"/>
          </p:cNvPicPr>
          <p:nvPr>
            <p:ph idx="1"/>
          </p:nvPr>
        </p:nvPicPr>
        <p:blipFill>
          <a:blip r:embed="rId3"/>
          <a:srcRect/>
          <a:stretch>
            <a:fillRect/>
          </a:stretch>
        </p:blipFill>
        <p:spPr bwMode="auto">
          <a:xfrm>
            <a:off x="304800" y="228600"/>
            <a:ext cx="6019800" cy="6400800"/>
          </a:xfrm>
          <a:prstGeom prst="rect">
            <a:avLst/>
          </a:prstGeom>
          <a:noFill/>
          <a:ln w="9525">
            <a:noFill/>
            <a:miter lim="800000"/>
            <a:headEnd/>
            <a:tailEnd/>
          </a:ln>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4638"/>
            <a:ext cx="8229600" cy="639762"/>
          </a:xfrm>
        </p:spPr>
        <p:txBody>
          <a:bodyPr>
            <a:normAutofit fontScale="90000"/>
          </a:bodyPr>
          <a:lstStyle/>
          <a:p>
            <a:r>
              <a:rPr lang="en-US" dirty="0" smtClean="0"/>
              <a:t>Damascus, Syria, Souk</a:t>
            </a:r>
            <a:endParaRPr lang="en-US" dirty="0"/>
          </a:p>
        </p:txBody>
      </p:sp>
      <p:pic>
        <p:nvPicPr>
          <p:cNvPr id="12291" name="Picture 3"/>
          <p:cNvPicPr>
            <a:picLocks noGrp="1" noChangeAspect="1" noChangeArrowheads="1"/>
          </p:cNvPicPr>
          <p:nvPr>
            <p:ph idx="1"/>
          </p:nvPr>
        </p:nvPicPr>
        <p:blipFill>
          <a:blip r:embed="rId3"/>
          <a:srcRect/>
          <a:stretch>
            <a:fillRect/>
          </a:stretch>
        </p:blipFill>
        <p:spPr bwMode="auto">
          <a:xfrm>
            <a:off x="228600" y="1219200"/>
            <a:ext cx="8610599" cy="5334000"/>
          </a:xfrm>
          <a:prstGeom prst="rect">
            <a:avLst/>
          </a:prstGeom>
          <a:noFill/>
          <a:ln w="9525">
            <a:solidFill>
              <a:schemeClr val="bg2">
                <a:lumMod val="25000"/>
              </a:schemeClr>
            </a:solidFill>
            <a:miter lim="800000"/>
            <a:headEnd/>
            <a:tailEnd/>
          </a:ln>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24600" y="990600"/>
            <a:ext cx="2514600" cy="1524000"/>
          </a:xfrm>
          <a:ln>
            <a:solidFill>
              <a:schemeClr val="bg2">
                <a:lumMod val="25000"/>
              </a:schemeClr>
            </a:solidFill>
          </a:ln>
        </p:spPr>
        <p:txBody>
          <a:bodyPr>
            <a:noAutofit/>
          </a:bodyPr>
          <a:lstStyle/>
          <a:p>
            <a:r>
              <a:rPr lang="en-US" sz="5400" dirty="0" smtClean="0"/>
              <a:t/>
            </a:r>
            <a:br>
              <a:rPr lang="en-US" sz="5400" dirty="0" smtClean="0"/>
            </a:br>
            <a:r>
              <a:rPr lang="en-US" sz="5400" dirty="0" smtClean="0"/>
              <a:t>The </a:t>
            </a:r>
            <a:br>
              <a:rPr lang="en-US" sz="5400" dirty="0" smtClean="0"/>
            </a:br>
            <a:r>
              <a:rPr lang="en-US" sz="5400" dirty="0" smtClean="0"/>
              <a:t>Core </a:t>
            </a:r>
            <a:br>
              <a:rPr lang="en-US" sz="5400" dirty="0" smtClean="0"/>
            </a:br>
            <a:endParaRPr lang="en-US" sz="5400" dirty="0"/>
          </a:p>
        </p:txBody>
      </p:sp>
      <p:pic>
        <p:nvPicPr>
          <p:cNvPr id="19458" name="Picture 2"/>
          <p:cNvPicPr>
            <a:picLocks noGrp="1" noChangeAspect="1" noChangeArrowheads="1"/>
          </p:cNvPicPr>
          <p:nvPr>
            <p:ph idx="1"/>
          </p:nvPr>
        </p:nvPicPr>
        <p:blipFill>
          <a:blip r:embed="rId3"/>
          <a:srcRect/>
          <a:stretch>
            <a:fillRect/>
          </a:stretch>
        </p:blipFill>
        <p:spPr bwMode="auto">
          <a:xfrm>
            <a:off x="838200" y="381000"/>
            <a:ext cx="5105399" cy="6248400"/>
          </a:xfrm>
          <a:prstGeom prst="rect">
            <a:avLst/>
          </a:prstGeom>
          <a:noFill/>
          <a:ln w="9525">
            <a:solidFill>
              <a:schemeClr val="bg2">
                <a:lumMod val="25000"/>
              </a:schemeClr>
            </a:solidFill>
            <a:miter lim="800000"/>
            <a:headEnd/>
            <a:tailEnd/>
          </a:ln>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1295399"/>
          </a:xfrm>
        </p:spPr>
        <p:txBody>
          <a:bodyPr>
            <a:normAutofit/>
          </a:bodyPr>
          <a:lstStyle/>
          <a:p>
            <a:r>
              <a:rPr lang="en-US" sz="5400" dirty="0" smtClean="0"/>
              <a:t>The Global Economy</a:t>
            </a:r>
            <a:endParaRPr lang="en-US" sz="5400" dirty="0"/>
          </a:p>
        </p:txBody>
      </p:sp>
      <p:sp>
        <p:nvSpPr>
          <p:cNvPr id="3" name="Subtitle 2"/>
          <p:cNvSpPr>
            <a:spLocks noGrp="1"/>
          </p:cNvSpPr>
          <p:nvPr>
            <p:ph type="subTitle" idx="1"/>
          </p:nvPr>
        </p:nvSpPr>
        <p:spPr>
          <a:xfrm>
            <a:off x="1371600" y="2438400"/>
            <a:ext cx="6400800" cy="2362200"/>
          </a:xfrm>
          <a:ln>
            <a:solidFill>
              <a:schemeClr val="tx1">
                <a:lumMod val="65000"/>
                <a:lumOff val="35000"/>
              </a:schemeClr>
            </a:solidFill>
          </a:ln>
        </p:spPr>
        <p:txBody>
          <a:bodyPr>
            <a:noAutofit/>
          </a:bodyPr>
          <a:lstStyle/>
          <a:p>
            <a:pPr marL="514350" indent="-514350">
              <a:buAutoNum type="arabicPeriod"/>
            </a:pPr>
            <a:r>
              <a:rPr lang="en-US" sz="4400" dirty="0" smtClean="0">
                <a:solidFill>
                  <a:schemeClr val="tx1"/>
                </a:solidFill>
              </a:rPr>
              <a:t>Neoliberalism</a:t>
            </a:r>
          </a:p>
          <a:p>
            <a:pPr marL="514350" indent="-514350">
              <a:buAutoNum type="arabicPeriod"/>
            </a:pPr>
            <a:r>
              <a:rPr lang="en-US" sz="4400" dirty="0" smtClean="0">
                <a:solidFill>
                  <a:schemeClr val="tx1"/>
                </a:solidFill>
              </a:rPr>
              <a:t>Economic Globalization</a:t>
            </a:r>
          </a:p>
          <a:p>
            <a:pPr marL="514350" indent="-514350">
              <a:buAutoNum type="arabicPeriod"/>
            </a:pPr>
            <a:r>
              <a:rPr lang="en-US" sz="4400" dirty="0" smtClean="0">
                <a:solidFill>
                  <a:schemeClr val="tx1"/>
                </a:solidFill>
              </a:rPr>
              <a:t>Financialization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3800" y="274638"/>
            <a:ext cx="1371600" cy="1096962"/>
          </a:xfrm>
        </p:spPr>
        <p:txBody>
          <a:bodyPr>
            <a:normAutofit/>
          </a:bodyPr>
          <a:lstStyle/>
          <a:p>
            <a:r>
              <a:rPr lang="en-US" dirty="0" smtClean="0"/>
              <a:t>Slum</a:t>
            </a:r>
            <a:endParaRPr lang="en-US" dirty="0"/>
          </a:p>
        </p:txBody>
      </p:sp>
      <p:pic>
        <p:nvPicPr>
          <p:cNvPr id="14338" name="Picture 2"/>
          <p:cNvPicPr>
            <a:picLocks noGrp="1" noChangeAspect="1" noChangeArrowheads="1"/>
          </p:cNvPicPr>
          <p:nvPr>
            <p:ph idx="1"/>
          </p:nvPr>
        </p:nvPicPr>
        <p:blipFill>
          <a:blip r:embed="rId3"/>
          <a:srcRect/>
          <a:stretch>
            <a:fillRect/>
          </a:stretch>
        </p:blipFill>
        <p:spPr bwMode="auto">
          <a:xfrm>
            <a:off x="228601" y="304800"/>
            <a:ext cx="7086599" cy="6314028"/>
          </a:xfrm>
          <a:prstGeom prst="rect">
            <a:avLst/>
          </a:prstGeom>
          <a:noFill/>
          <a:ln w="9525">
            <a:noFill/>
            <a:miter lim="800000"/>
            <a:headEnd/>
            <a:tailEnd/>
          </a:ln>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609600" cy="2438400"/>
          </a:xfrm>
          <a:ln>
            <a:solidFill>
              <a:schemeClr val="tx2">
                <a:lumMod val="40000"/>
                <a:lumOff val="60000"/>
              </a:schemeClr>
            </a:solidFill>
          </a:ln>
        </p:spPr>
        <p:txBody>
          <a:bodyPr>
            <a:normAutofit fontScale="90000"/>
          </a:bodyPr>
          <a:lstStyle/>
          <a:p>
            <a:r>
              <a:rPr lang="en-US" dirty="0" smtClean="0"/>
              <a:t>S</a:t>
            </a:r>
            <a:br>
              <a:rPr lang="en-US" dirty="0" smtClean="0"/>
            </a:br>
            <a:r>
              <a:rPr lang="en-US" dirty="0" smtClean="0"/>
              <a:t>l</a:t>
            </a:r>
            <a:br>
              <a:rPr lang="en-US" dirty="0" smtClean="0"/>
            </a:br>
            <a:r>
              <a:rPr lang="en-US" dirty="0" smtClean="0"/>
              <a:t>u</a:t>
            </a:r>
            <a:br>
              <a:rPr lang="en-US" dirty="0" smtClean="0"/>
            </a:br>
            <a:r>
              <a:rPr lang="en-US" dirty="0" smtClean="0"/>
              <a:t>m</a:t>
            </a:r>
            <a:endParaRPr lang="en-US" dirty="0"/>
          </a:p>
        </p:txBody>
      </p:sp>
      <p:pic>
        <p:nvPicPr>
          <p:cNvPr id="15362" name="Picture 2"/>
          <p:cNvPicPr>
            <a:picLocks noGrp="1" noChangeAspect="1" noChangeArrowheads="1"/>
          </p:cNvPicPr>
          <p:nvPr>
            <p:ph idx="1"/>
          </p:nvPr>
        </p:nvPicPr>
        <p:blipFill>
          <a:blip r:embed="rId3"/>
          <a:srcRect/>
          <a:stretch>
            <a:fillRect/>
          </a:stretch>
        </p:blipFill>
        <p:spPr bwMode="auto">
          <a:xfrm>
            <a:off x="1066801" y="381000"/>
            <a:ext cx="7696200" cy="6248400"/>
          </a:xfrm>
          <a:prstGeom prst="rect">
            <a:avLst/>
          </a:prstGeom>
          <a:noFill/>
          <a:ln w="9525">
            <a:noFill/>
            <a:miter lim="800000"/>
            <a:headEnd/>
            <a:tailEnd/>
          </a:ln>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457200"/>
            <a:ext cx="457200" cy="2514600"/>
          </a:xfrm>
          <a:ln>
            <a:noFill/>
          </a:ln>
        </p:spPr>
        <p:txBody>
          <a:bodyPr>
            <a:normAutofit fontScale="90000"/>
          </a:bodyPr>
          <a:lstStyle/>
          <a:p>
            <a:r>
              <a:rPr lang="en-US" dirty="0" smtClean="0"/>
              <a:t>S</a:t>
            </a:r>
            <a:br>
              <a:rPr lang="en-US" dirty="0" smtClean="0"/>
            </a:br>
            <a:r>
              <a:rPr lang="en-US" dirty="0" smtClean="0"/>
              <a:t>l</a:t>
            </a:r>
            <a:br>
              <a:rPr lang="en-US" dirty="0" smtClean="0"/>
            </a:br>
            <a:r>
              <a:rPr lang="en-US" dirty="0" smtClean="0"/>
              <a:t>um</a:t>
            </a:r>
            <a:endParaRPr lang="en-US" dirty="0"/>
          </a:p>
        </p:txBody>
      </p:sp>
      <p:pic>
        <p:nvPicPr>
          <p:cNvPr id="16386" name="Picture 2"/>
          <p:cNvPicPr>
            <a:picLocks noGrp="1" noChangeAspect="1" noChangeArrowheads="1"/>
          </p:cNvPicPr>
          <p:nvPr>
            <p:ph idx="1"/>
          </p:nvPr>
        </p:nvPicPr>
        <p:blipFill>
          <a:blip r:embed="rId3"/>
          <a:srcRect/>
          <a:stretch>
            <a:fillRect/>
          </a:stretch>
        </p:blipFill>
        <p:spPr bwMode="auto">
          <a:xfrm>
            <a:off x="381000" y="304800"/>
            <a:ext cx="7696200" cy="6324600"/>
          </a:xfrm>
          <a:prstGeom prst="rect">
            <a:avLst/>
          </a:prstGeom>
          <a:noFill/>
          <a:ln w="9525">
            <a:noFill/>
            <a:miter lim="800000"/>
            <a:headEnd/>
            <a:tailEnd/>
          </a:ln>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58200" y="274638"/>
            <a:ext cx="457200" cy="2544762"/>
          </a:xfrm>
        </p:spPr>
        <p:txBody>
          <a:bodyPr>
            <a:normAutofit fontScale="90000"/>
          </a:bodyPr>
          <a:lstStyle/>
          <a:p>
            <a:r>
              <a:rPr lang="en-US" dirty="0" smtClean="0"/>
              <a:t>Slum</a:t>
            </a:r>
            <a:endParaRPr lang="en-US" dirty="0"/>
          </a:p>
        </p:txBody>
      </p:sp>
      <p:pic>
        <p:nvPicPr>
          <p:cNvPr id="17410" name="Picture 2"/>
          <p:cNvPicPr>
            <a:picLocks noGrp="1" noChangeAspect="1" noChangeArrowheads="1"/>
          </p:cNvPicPr>
          <p:nvPr>
            <p:ph idx="1"/>
          </p:nvPr>
        </p:nvPicPr>
        <p:blipFill>
          <a:blip r:embed="rId3"/>
          <a:srcRect/>
          <a:stretch>
            <a:fillRect/>
          </a:stretch>
        </p:blipFill>
        <p:spPr bwMode="auto">
          <a:xfrm>
            <a:off x="228600" y="152400"/>
            <a:ext cx="8077199" cy="6477000"/>
          </a:xfrm>
          <a:prstGeom prst="rect">
            <a:avLst/>
          </a:prstGeom>
          <a:noFill/>
          <a:ln w="9525">
            <a:noFill/>
            <a:miter lim="800000"/>
            <a:headEnd/>
            <a:tailEnd/>
          </a:ln>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 cy="2697162"/>
          </a:xfrm>
        </p:spPr>
        <p:txBody>
          <a:bodyPr>
            <a:normAutofit fontScale="90000"/>
          </a:bodyPr>
          <a:lstStyle/>
          <a:p>
            <a:r>
              <a:rPr lang="en-US" dirty="0" smtClean="0"/>
              <a:t>Slum</a:t>
            </a:r>
            <a:endParaRPr lang="en-US" dirty="0"/>
          </a:p>
        </p:txBody>
      </p:sp>
      <p:pic>
        <p:nvPicPr>
          <p:cNvPr id="18434" name="Picture 2"/>
          <p:cNvPicPr>
            <a:picLocks noGrp="1" noChangeAspect="1" noChangeArrowheads="1"/>
          </p:cNvPicPr>
          <p:nvPr>
            <p:ph idx="1"/>
          </p:nvPr>
        </p:nvPicPr>
        <p:blipFill>
          <a:blip r:embed="rId3"/>
          <a:srcRect/>
          <a:stretch>
            <a:fillRect/>
          </a:stretch>
        </p:blipFill>
        <p:spPr bwMode="auto">
          <a:xfrm>
            <a:off x="1066801" y="304800"/>
            <a:ext cx="7848600" cy="6248400"/>
          </a:xfrm>
          <a:prstGeom prst="rect">
            <a:avLst/>
          </a:prstGeom>
          <a:noFill/>
          <a:ln w="9525">
            <a:solidFill>
              <a:srgbClr val="92D050"/>
            </a:solidFill>
            <a:miter lim="800000"/>
            <a:headEnd/>
            <a:tailEnd/>
          </a:ln>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for Core Nations</a:t>
            </a:r>
            <a:endParaRPr lang="en-US" dirty="0"/>
          </a:p>
        </p:txBody>
      </p:sp>
      <p:sp>
        <p:nvSpPr>
          <p:cNvPr id="8" name="Content Placeholder 7"/>
          <p:cNvSpPr>
            <a:spLocks noGrp="1"/>
          </p:cNvSpPr>
          <p:nvPr>
            <p:ph sz="half" idx="1"/>
          </p:nvPr>
        </p:nvSpPr>
        <p:spPr>
          <a:xfrm>
            <a:off x="457200" y="1828800"/>
            <a:ext cx="4038600" cy="4297363"/>
          </a:xfrm>
        </p:spPr>
        <p:txBody>
          <a:bodyPr/>
          <a:lstStyle/>
          <a:p>
            <a:pPr marL="514350" indent="-514350">
              <a:buFont typeface="+mj-lt"/>
              <a:buAutoNum type="arabicPeriod"/>
            </a:pPr>
            <a:r>
              <a:rPr lang="en-US" dirty="0" smtClean="0"/>
              <a:t>Technological Advantage</a:t>
            </a:r>
          </a:p>
          <a:p>
            <a:pPr marL="514350" indent="-514350">
              <a:buFont typeface="+mj-lt"/>
              <a:buAutoNum type="arabicPeriod"/>
            </a:pPr>
            <a:r>
              <a:rPr lang="en-US" dirty="0" smtClean="0"/>
              <a:t>Influence on World Bank, WTO and IMF</a:t>
            </a:r>
          </a:p>
          <a:p>
            <a:pPr marL="514350" indent="-514350">
              <a:buFont typeface="+mj-lt"/>
              <a:buAutoNum type="arabicPeriod"/>
            </a:pPr>
            <a:r>
              <a:rPr lang="en-US" dirty="0" smtClean="0"/>
              <a:t>Access to Natural Resources and Markets</a:t>
            </a:r>
            <a:endParaRPr lang="en-US" dirty="0"/>
          </a:p>
        </p:txBody>
      </p:sp>
      <p:sp>
        <p:nvSpPr>
          <p:cNvPr id="9" name="Content Placeholder 8"/>
          <p:cNvSpPr>
            <a:spLocks noGrp="1"/>
          </p:cNvSpPr>
          <p:nvPr>
            <p:ph sz="half" idx="2"/>
          </p:nvPr>
        </p:nvSpPr>
        <p:spPr>
          <a:xfrm>
            <a:off x="4648200" y="1828800"/>
            <a:ext cx="4038600" cy="4297363"/>
          </a:xfrm>
        </p:spPr>
        <p:txBody>
          <a:bodyPr/>
          <a:lstStyle/>
          <a:p>
            <a:pPr marL="514350" indent="-514350">
              <a:buAutoNum type="arabicPeriod" startAt="4"/>
            </a:pPr>
            <a:r>
              <a:rPr lang="en-US" dirty="0" smtClean="0"/>
              <a:t>Media and Communication Monopolies</a:t>
            </a:r>
          </a:p>
          <a:p>
            <a:pPr marL="514350" indent="-514350">
              <a:buAutoNum type="arabicPeriod" startAt="4"/>
            </a:pPr>
            <a:r>
              <a:rPr lang="en-US" dirty="0" smtClean="0"/>
              <a:t>Controls National and International Policies</a:t>
            </a:r>
          </a:p>
          <a:p>
            <a:pPr marL="514350" indent="-514350">
              <a:buAutoNum type="arabicPeriod" startAt="4"/>
            </a:pPr>
            <a:r>
              <a:rPr lang="en-US" dirty="0" smtClean="0"/>
              <a:t>Military Advantage</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North American Free Trade Association </a:t>
            </a:r>
            <a:br>
              <a:rPr lang="en-US" dirty="0" smtClean="0"/>
            </a:br>
            <a:r>
              <a:rPr lang="en-US" dirty="0" smtClean="0"/>
              <a:t>NAFTA</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228600" y="1524000"/>
            <a:ext cx="8686800" cy="5105400"/>
          </a:xfrm>
          <a:prstGeom prst="rect">
            <a:avLst/>
          </a:prstGeom>
          <a:noFill/>
          <a:ln w="9525">
            <a:noFill/>
            <a:miter lim="800000"/>
            <a:headEnd/>
            <a:tailEnd/>
          </a:ln>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lstStyle/>
          <a:p>
            <a:r>
              <a:rPr lang="en-US" dirty="0" smtClean="0"/>
              <a:t>Walmart: “every day low prices.”</a:t>
            </a:r>
            <a:endParaRPr lang="en-US" dirty="0"/>
          </a:p>
        </p:txBody>
      </p:sp>
      <p:pic>
        <p:nvPicPr>
          <p:cNvPr id="1027" name="Picture 3"/>
          <p:cNvPicPr>
            <a:picLocks noGrp="1" noChangeAspect="1" noChangeArrowheads="1"/>
          </p:cNvPicPr>
          <p:nvPr>
            <p:ph idx="1"/>
          </p:nvPr>
        </p:nvPicPr>
        <p:blipFill>
          <a:blip r:embed="rId3"/>
          <a:srcRect/>
          <a:stretch>
            <a:fillRect/>
          </a:stretch>
        </p:blipFill>
        <p:spPr bwMode="auto">
          <a:xfrm>
            <a:off x="304800" y="1219200"/>
            <a:ext cx="8534400" cy="5257800"/>
          </a:xfrm>
          <a:prstGeom prst="rect">
            <a:avLst/>
          </a:prstGeom>
          <a:noFill/>
          <a:ln w="9525">
            <a:solidFill>
              <a:schemeClr val="accent2">
                <a:lumMod val="75000"/>
              </a:schemeClr>
            </a:solidFill>
            <a:miter lim="800000"/>
            <a:headEnd/>
            <a:tailEnd/>
          </a:ln>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Wal-Mart's Externalized Costs</a:t>
            </a:r>
            <a:endParaRPr lang="en-US" dirty="0"/>
          </a:p>
        </p:txBody>
      </p:sp>
      <p:sp>
        <p:nvSpPr>
          <p:cNvPr id="4" name="Content Placeholder 3"/>
          <p:cNvSpPr>
            <a:spLocks noGrp="1"/>
          </p:cNvSpPr>
          <p:nvPr>
            <p:ph sz="half" idx="1"/>
          </p:nvPr>
        </p:nvSpPr>
        <p:spPr/>
        <p:txBody>
          <a:bodyPr/>
          <a:lstStyle/>
          <a:p>
            <a:pPr marL="514350" indent="-514350">
              <a:buFont typeface="+mj-lt"/>
              <a:buAutoNum type="arabicPeriod"/>
            </a:pPr>
            <a:r>
              <a:rPr lang="en-US" dirty="0" smtClean="0"/>
              <a:t>Health Care Cost</a:t>
            </a:r>
          </a:p>
          <a:p>
            <a:pPr marL="514350" indent="-514350">
              <a:buFont typeface="+mj-lt"/>
              <a:buAutoNum type="arabicPeriod"/>
            </a:pPr>
            <a:r>
              <a:rPr lang="en-US" dirty="0" smtClean="0"/>
              <a:t>Low Wages</a:t>
            </a:r>
          </a:p>
          <a:p>
            <a:pPr marL="514350" indent="-514350">
              <a:buFont typeface="+mj-lt"/>
              <a:buAutoNum type="arabicPeriod"/>
            </a:pPr>
            <a:r>
              <a:rPr lang="en-US" dirty="0" smtClean="0"/>
              <a:t>Overtime</a:t>
            </a:r>
          </a:p>
          <a:p>
            <a:pPr marL="514350" indent="-514350">
              <a:buFont typeface="+mj-lt"/>
              <a:buAutoNum type="arabicPeriod"/>
            </a:pPr>
            <a:r>
              <a:rPr lang="en-US" dirty="0" smtClean="0"/>
              <a:t>Loss of Local Tax Revenue</a:t>
            </a:r>
            <a:endParaRPr lang="en-US" dirty="0"/>
          </a:p>
        </p:txBody>
      </p:sp>
      <p:sp>
        <p:nvSpPr>
          <p:cNvPr id="5" name="Content Placeholder 4"/>
          <p:cNvSpPr>
            <a:spLocks noGrp="1"/>
          </p:cNvSpPr>
          <p:nvPr>
            <p:ph sz="half" idx="2"/>
          </p:nvPr>
        </p:nvSpPr>
        <p:spPr/>
        <p:txBody>
          <a:bodyPr/>
          <a:lstStyle/>
          <a:p>
            <a:pPr marL="514350" indent="-514350">
              <a:buAutoNum type="arabicPeriod" startAt="5"/>
            </a:pPr>
            <a:r>
              <a:rPr lang="en-US" dirty="0" smtClean="0"/>
              <a:t>Subsidies and Tax Abatements</a:t>
            </a:r>
          </a:p>
          <a:p>
            <a:pPr marL="514350" indent="-514350">
              <a:buAutoNum type="arabicPeriod" startAt="5"/>
            </a:pPr>
            <a:r>
              <a:rPr lang="en-US" dirty="0" smtClean="0"/>
              <a:t>Infrastructure Subsidies</a:t>
            </a:r>
          </a:p>
          <a:p>
            <a:pPr marL="514350" indent="-514350">
              <a:buAutoNum type="arabicPeriod" startAt="5"/>
            </a:pPr>
            <a:r>
              <a:rPr lang="en-US" dirty="0" smtClean="0"/>
              <a:t>Loss of U.S. Manufacturing Jobs</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srcRect/>
          <a:stretch>
            <a:fillRect/>
          </a:stretch>
        </p:blipFill>
        <p:spPr bwMode="auto">
          <a:xfrm>
            <a:off x="381000" y="152400"/>
            <a:ext cx="8382000" cy="6324600"/>
          </a:xfrm>
          <a:prstGeom prst="rect">
            <a:avLst/>
          </a:prstGeom>
          <a:noFill/>
          <a:ln w="9525">
            <a:noFill/>
            <a:miter lim="800000"/>
            <a:headEnd/>
            <a:tailEnd/>
          </a:ln>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020762"/>
          </a:xfrm>
          <a:ln>
            <a:solidFill>
              <a:schemeClr val="tx1">
                <a:lumMod val="50000"/>
                <a:lumOff val="50000"/>
              </a:schemeClr>
            </a:solidFill>
          </a:ln>
        </p:spPr>
        <p:txBody>
          <a:bodyPr/>
          <a:lstStyle/>
          <a:p>
            <a:r>
              <a:rPr lang="en-US" dirty="0" smtClean="0"/>
              <a:t>The Philosophy of Neoliberalism</a:t>
            </a:r>
            <a:endParaRPr lang="en-US" dirty="0"/>
          </a:p>
        </p:txBody>
      </p:sp>
      <p:sp>
        <p:nvSpPr>
          <p:cNvPr id="4" name="Content Placeholder 3"/>
          <p:cNvSpPr>
            <a:spLocks noGrp="1"/>
          </p:cNvSpPr>
          <p:nvPr>
            <p:ph sz="half" idx="1"/>
          </p:nvPr>
        </p:nvSpPr>
        <p:spPr/>
        <p:txBody>
          <a:bodyPr/>
          <a:lstStyle/>
          <a:p>
            <a:pPr marL="514350" indent="-514350">
              <a:buFont typeface="+mj-lt"/>
              <a:buAutoNum type="arabicPeriod"/>
            </a:pPr>
            <a:r>
              <a:rPr lang="en-US" dirty="0" smtClean="0"/>
              <a:t>Self Interest Motivation</a:t>
            </a:r>
          </a:p>
          <a:p>
            <a:pPr marL="514350" indent="-514350">
              <a:buFont typeface="+mj-lt"/>
              <a:buAutoNum type="arabicPeriod"/>
            </a:pPr>
            <a:r>
              <a:rPr lang="en-US" dirty="0" smtClean="0"/>
              <a:t>Benefits of Financial Gains</a:t>
            </a:r>
          </a:p>
          <a:p>
            <a:pPr marL="514350" indent="-514350">
              <a:buFont typeface="+mj-lt"/>
              <a:buAutoNum type="arabicPeriod"/>
            </a:pPr>
            <a:r>
              <a:rPr lang="en-US" dirty="0" smtClean="0"/>
              <a:t>Competitive Behavior</a:t>
            </a:r>
          </a:p>
          <a:p>
            <a:pPr marL="514350" indent="-514350">
              <a:buFont typeface="+mj-lt"/>
              <a:buAutoNum type="arabicPeriod"/>
            </a:pPr>
            <a:r>
              <a:rPr lang="en-US" dirty="0" smtClean="0"/>
              <a:t>Materialist Consumption</a:t>
            </a:r>
            <a:endParaRPr lang="en-US" dirty="0"/>
          </a:p>
        </p:txBody>
      </p:sp>
      <p:sp>
        <p:nvSpPr>
          <p:cNvPr id="5" name="Content Placeholder 4"/>
          <p:cNvSpPr>
            <a:spLocks noGrp="1"/>
          </p:cNvSpPr>
          <p:nvPr>
            <p:ph sz="half" idx="2"/>
          </p:nvPr>
        </p:nvSpPr>
        <p:spPr/>
        <p:txBody>
          <a:bodyPr/>
          <a:lstStyle/>
          <a:p>
            <a:pPr marL="514350" indent="-514350">
              <a:buAutoNum type="arabicPeriod" startAt="5"/>
            </a:pPr>
            <a:r>
              <a:rPr lang="en-US" dirty="0" smtClean="0"/>
              <a:t>Free Markets most Efficient</a:t>
            </a:r>
          </a:p>
          <a:p>
            <a:pPr marL="514350" indent="-514350">
              <a:buAutoNum type="arabicPeriod" startAt="5"/>
            </a:pPr>
            <a:r>
              <a:rPr lang="en-US" dirty="0" smtClean="0"/>
              <a:t>Governments Provide Infrastructure &amp; Laws</a:t>
            </a:r>
          </a:p>
          <a:p>
            <a:pPr marL="514350" indent="-514350">
              <a:buAutoNum type="arabicPeriod" startAt="5"/>
            </a:pPr>
            <a:r>
              <a:rPr lang="en-US" dirty="0" smtClean="0"/>
              <a:t>Economic Growth Best</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Eat Some Peanuts!</a:t>
            </a:r>
            <a:endParaRPr lang="en-US" dirty="0"/>
          </a:p>
        </p:txBody>
      </p:sp>
      <p:pic>
        <p:nvPicPr>
          <p:cNvPr id="4099" name="Picture 3"/>
          <p:cNvPicPr>
            <a:picLocks noGrp="1" noChangeAspect="1" noChangeArrowheads="1"/>
          </p:cNvPicPr>
          <p:nvPr>
            <p:ph idx="1"/>
          </p:nvPr>
        </p:nvPicPr>
        <p:blipFill>
          <a:blip r:embed="rId3"/>
          <a:srcRect/>
          <a:stretch>
            <a:fillRect/>
          </a:stretch>
        </p:blipFill>
        <p:spPr bwMode="auto">
          <a:xfrm>
            <a:off x="457200" y="1066800"/>
            <a:ext cx="8153399" cy="5410200"/>
          </a:xfrm>
          <a:prstGeom prst="rect">
            <a:avLst/>
          </a:prstGeom>
          <a:noFill/>
          <a:ln w="9525">
            <a:noFill/>
            <a:miter lim="800000"/>
            <a:headEnd/>
            <a:tailEnd/>
          </a:ln>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About Growth</a:t>
            </a:r>
            <a:endParaRPr lang="en-US" dirty="0"/>
          </a:p>
        </p:txBody>
      </p:sp>
      <p:sp>
        <p:nvSpPr>
          <p:cNvPr id="4" name="Content Placeholder 3"/>
          <p:cNvSpPr>
            <a:spLocks noGrp="1"/>
          </p:cNvSpPr>
          <p:nvPr>
            <p:ph sz="half" idx="1"/>
          </p:nvPr>
        </p:nvSpPr>
        <p:spPr/>
        <p:txBody>
          <a:bodyPr/>
          <a:lstStyle/>
          <a:p>
            <a:pPr marL="514350" indent="-514350">
              <a:buFont typeface="+mj-lt"/>
              <a:buAutoNum type="arabicPeriod"/>
            </a:pPr>
            <a:r>
              <a:rPr lang="en-US" dirty="0" smtClean="0"/>
              <a:t>Growth of what?</a:t>
            </a:r>
          </a:p>
          <a:p>
            <a:pPr marL="514350" indent="-514350">
              <a:buFont typeface="+mj-lt"/>
              <a:buAutoNum type="arabicPeriod"/>
            </a:pPr>
            <a:r>
              <a:rPr lang="en-US" dirty="0" smtClean="0"/>
              <a:t>Growth for whom?</a:t>
            </a:r>
          </a:p>
          <a:p>
            <a:pPr marL="514350" indent="-514350">
              <a:buFont typeface="+mj-lt"/>
              <a:buAutoNum type="arabicPeriod"/>
            </a:pPr>
            <a:r>
              <a:rPr lang="en-US" dirty="0" smtClean="0"/>
              <a:t>Who pays for growth?</a:t>
            </a:r>
          </a:p>
          <a:p>
            <a:pPr marL="514350" indent="-514350">
              <a:buFont typeface="+mj-lt"/>
              <a:buAutoNum type="arabicPeriod"/>
            </a:pPr>
            <a:r>
              <a:rPr lang="en-US" dirty="0" smtClean="0"/>
              <a:t>At what cost is growth?</a:t>
            </a:r>
          </a:p>
          <a:p>
            <a:pPr marL="514350" indent="-514350">
              <a:buFont typeface="+mj-lt"/>
              <a:buAutoNum type="arabicPeriod"/>
            </a:pPr>
            <a:r>
              <a:rPr lang="en-US" dirty="0" smtClean="0"/>
              <a:t>What is the real need?</a:t>
            </a:r>
          </a:p>
          <a:p>
            <a:pPr marL="514350" indent="-514350">
              <a:buFont typeface="+mj-lt"/>
              <a:buAutoNum type="arabicPeriod"/>
            </a:pPr>
            <a:endParaRPr lang="en-US" dirty="0"/>
          </a:p>
        </p:txBody>
      </p:sp>
      <p:sp>
        <p:nvSpPr>
          <p:cNvPr id="5" name="Content Placeholder 4"/>
          <p:cNvSpPr>
            <a:spLocks noGrp="1"/>
          </p:cNvSpPr>
          <p:nvPr>
            <p:ph sz="half" idx="2"/>
          </p:nvPr>
        </p:nvSpPr>
        <p:spPr/>
        <p:txBody>
          <a:bodyPr/>
          <a:lstStyle/>
          <a:p>
            <a:pPr marL="514350" indent="-514350">
              <a:buAutoNum type="arabicPeriod" startAt="5"/>
            </a:pPr>
            <a:r>
              <a:rPr lang="en-US" dirty="0" smtClean="0"/>
              <a:t>What is the most direct and efficient way for those who have that need to be able to satisfy it?</a:t>
            </a:r>
          </a:p>
          <a:p>
            <a:pPr marL="514350" indent="-514350">
              <a:buAutoNum type="arabicPeriod" startAt="5"/>
            </a:pPr>
            <a:r>
              <a:rPr lang="en-US" dirty="0" smtClean="0"/>
              <a:t>How much is enough?</a:t>
            </a:r>
          </a:p>
          <a:p>
            <a:pPr marL="514350" indent="-514350">
              <a:buAutoNum type="arabicPeriod" startAt="5"/>
            </a:pPr>
            <a:r>
              <a:rPr lang="en-US" dirty="0" smtClean="0"/>
              <a:t>What are the obligations to share?</a:t>
            </a:r>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Patterns of Labor</a:t>
            </a:r>
            <a:br>
              <a:rPr lang="en-US" dirty="0" smtClean="0"/>
            </a:br>
            <a:r>
              <a:rPr lang="en-US" sz="3600" dirty="0" smtClean="0"/>
              <a:t>Service Workers and Manufacturing Workers</a:t>
            </a:r>
            <a:endParaRPr lang="en-US" sz="3600" dirty="0"/>
          </a:p>
        </p:txBody>
      </p:sp>
      <p:pic>
        <p:nvPicPr>
          <p:cNvPr id="5123" name="Picture 3"/>
          <p:cNvPicPr>
            <a:picLocks noGrp="1" noChangeAspect="1" noChangeArrowheads="1"/>
          </p:cNvPicPr>
          <p:nvPr>
            <p:ph sz="half" idx="1"/>
          </p:nvPr>
        </p:nvPicPr>
        <p:blipFill>
          <a:blip r:embed="rId3"/>
          <a:srcRect/>
          <a:stretch>
            <a:fillRect/>
          </a:stretch>
        </p:blipFill>
        <p:spPr bwMode="auto">
          <a:xfrm>
            <a:off x="961549" y="1676400"/>
            <a:ext cx="3029902" cy="4953000"/>
          </a:xfrm>
          <a:prstGeom prst="rect">
            <a:avLst/>
          </a:prstGeom>
          <a:noFill/>
          <a:ln w="9525">
            <a:solidFill>
              <a:schemeClr val="accent1">
                <a:lumMod val="50000"/>
              </a:schemeClr>
            </a:solidFill>
            <a:miter lim="800000"/>
            <a:headEnd/>
            <a:tailEnd/>
          </a:ln>
          <a:effectLst/>
        </p:spPr>
      </p:pic>
      <p:pic>
        <p:nvPicPr>
          <p:cNvPr id="5124" name="Picture 4"/>
          <p:cNvPicPr>
            <a:picLocks noGrp="1" noChangeAspect="1" noChangeArrowheads="1"/>
          </p:cNvPicPr>
          <p:nvPr>
            <p:ph sz="half" idx="2"/>
          </p:nvPr>
        </p:nvPicPr>
        <p:blipFill>
          <a:blip r:embed="rId4"/>
          <a:srcRect/>
          <a:stretch>
            <a:fillRect/>
          </a:stretch>
        </p:blipFill>
        <p:spPr bwMode="auto">
          <a:xfrm>
            <a:off x="5158845" y="1676400"/>
            <a:ext cx="3017309" cy="4953000"/>
          </a:xfrm>
          <a:prstGeom prst="rect">
            <a:avLst/>
          </a:prstGeom>
          <a:noFill/>
          <a:ln w="9525">
            <a:solidFill>
              <a:schemeClr val="accent1">
                <a:lumMod val="60000"/>
                <a:lumOff val="40000"/>
              </a:schemeClr>
            </a:solidFill>
            <a:miter lim="800000"/>
            <a:headEnd/>
            <a:tailEnd/>
          </a:ln>
          <a:effec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lstStyle/>
          <a:p>
            <a:r>
              <a:rPr lang="en-US" dirty="0" smtClean="0"/>
              <a:t>U.S. Manufacturing Worker</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381000" y="1295400"/>
            <a:ext cx="8229600" cy="5257799"/>
          </a:xfrm>
          <a:prstGeom prst="rect">
            <a:avLst/>
          </a:prstGeom>
          <a:noFill/>
          <a:ln w="9525">
            <a:solidFill>
              <a:srgbClr val="FFFF00"/>
            </a:solidFill>
            <a:miter lim="800000"/>
            <a:headEnd/>
            <a:tailEnd/>
          </a:ln>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0" y="274638"/>
            <a:ext cx="2057400" cy="2239962"/>
          </a:xfrm>
        </p:spPr>
        <p:txBody>
          <a:bodyPr>
            <a:normAutofit fontScale="90000"/>
          </a:bodyPr>
          <a:lstStyle/>
          <a:p>
            <a:r>
              <a:rPr lang="en-US" dirty="0" smtClean="0"/>
              <a:t>A </a:t>
            </a:r>
            <a:r>
              <a:rPr lang="en-US" dirty="0" err="1" smtClean="0"/>
              <a:t>Maquila</a:t>
            </a:r>
            <a:r>
              <a:rPr lang="en-US" dirty="0" smtClean="0"/>
              <a:t> in Mexico</a:t>
            </a:r>
            <a:endParaRPr lang="en-US" dirty="0"/>
          </a:p>
        </p:txBody>
      </p:sp>
      <p:pic>
        <p:nvPicPr>
          <p:cNvPr id="2051" name="Picture 3"/>
          <p:cNvPicPr>
            <a:picLocks noGrp="1" noChangeAspect="1" noChangeArrowheads="1"/>
          </p:cNvPicPr>
          <p:nvPr>
            <p:ph idx="1"/>
          </p:nvPr>
        </p:nvPicPr>
        <p:blipFill>
          <a:blip r:embed="rId3"/>
          <a:srcRect/>
          <a:stretch>
            <a:fillRect/>
          </a:stretch>
        </p:blipFill>
        <p:spPr bwMode="auto">
          <a:xfrm>
            <a:off x="228600" y="228600"/>
            <a:ext cx="6400800" cy="6400800"/>
          </a:xfrm>
          <a:prstGeom prst="rect">
            <a:avLst/>
          </a:prstGeom>
          <a:noFill/>
          <a:ln w="9525">
            <a:solidFill>
              <a:schemeClr val="tx2">
                <a:lumMod val="75000"/>
              </a:schemeClr>
            </a:solid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Autofit/>
          </a:bodyPr>
          <a:lstStyle/>
          <a:p>
            <a:r>
              <a:rPr lang="en-US" sz="5400" dirty="0" smtClean="0"/>
              <a:t>Local Capitalism</a:t>
            </a:r>
            <a:endParaRPr lang="en-US" sz="5400" dirty="0"/>
          </a:p>
        </p:txBody>
      </p:sp>
      <p:pic>
        <p:nvPicPr>
          <p:cNvPr id="3074" name="Picture 2"/>
          <p:cNvPicPr>
            <a:picLocks noGrp="1" noChangeAspect="1" noChangeArrowheads="1"/>
          </p:cNvPicPr>
          <p:nvPr>
            <p:ph idx="1"/>
          </p:nvPr>
        </p:nvPicPr>
        <p:blipFill>
          <a:blip r:embed="rId3"/>
          <a:srcRect/>
          <a:stretch>
            <a:fillRect/>
          </a:stretch>
        </p:blipFill>
        <p:spPr bwMode="auto">
          <a:xfrm>
            <a:off x="381000" y="1295400"/>
            <a:ext cx="8458200" cy="5257800"/>
          </a:xfrm>
          <a:prstGeom prst="rect">
            <a:avLst/>
          </a:prstGeom>
          <a:noFill/>
          <a:ln w="9525">
            <a:noFill/>
            <a:miter lim="800000"/>
            <a:headEnd/>
            <a:tailEnd/>
          </a:ln>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Local Capitalism, Artisans</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381000" y="1219200"/>
            <a:ext cx="8458199" cy="5410200"/>
          </a:xfrm>
          <a:prstGeom prst="rect">
            <a:avLst/>
          </a:prstGeom>
          <a:noFill/>
          <a:ln w="9525">
            <a:solidFill>
              <a:srgbClr val="00B0F0"/>
            </a:solid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848600" cy="1143000"/>
          </a:xfrm>
          <a:ln>
            <a:solidFill>
              <a:schemeClr val="tx1"/>
            </a:solidFill>
          </a:ln>
        </p:spPr>
        <p:txBody>
          <a:bodyPr/>
          <a:lstStyle/>
          <a:p>
            <a:r>
              <a:rPr lang="en-US" dirty="0" smtClean="0"/>
              <a:t>Ten Principle of Neoliberalism</a:t>
            </a:r>
            <a:endParaRPr lang="en-US" dirty="0"/>
          </a:p>
        </p:txBody>
      </p:sp>
      <p:sp>
        <p:nvSpPr>
          <p:cNvPr id="3" name="Content Placeholder 2"/>
          <p:cNvSpPr>
            <a:spLocks noGrp="1"/>
          </p:cNvSpPr>
          <p:nvPr>
            <p:ph sz="half" idx="1"/>
          </p:nvPr>
        </p:nvSpPr>
        <p:spPr/>
        <p:txBody>
          <a:bodyPr/>
          <a:lstStyle/>
          <a:p>
            <a:pPr marL="514350" indent="-514350">
              <a:buFont typeface="+mj-lt"/>
              <a:buAutoNum type="arabicPeriod"/>
            </a:pPr>
            <a:r>
              <a:rPr lang="en-US" dirty="0" smtClean="0"/>
              <a:t>Free Trade</a:t>
            </a:r>
          </a:p>
          <a:p>
            <a:pPr marL="514350" indent="-514350">
              <a:buFont typeface="+mj-lt"/>
              <a:buAutoNum type="arabicPeriod"/>
            </a:pPr>
            <a:r>
              <a:rPr lang="en-US" dirty="0" smtClean="0"/>
              <a:t>Deregulation</a:t>
            </a:r>
          </a:p>
          <a:p>
            <a:pPr marL="514350" indent="-514350">
              <a:buFont typeface="+mj-lt"/>
              <a:buAutoNum type="arabicPeriod"/>
            </a:pPr>
            <a:r>
              <a:rPr lang="en-US" dirty="0" smtClean="0"/>
              <a:t>Cut Taxes for Wealthy</a:t>
            </a:r>
          </a:p>
          <a:p>
            <a:pPr marL="514350" indent="-514350">
              <a:buFont typeface="+mj-lt"/>
              <a:buAutoNum type="arabicPeriod"/>
            </a:pPr>
            <a:r>
              <a:rPr lang="en-US" dirty="0" smtClean="0"/>
              <a:t>Money will Trickle down to Poor</a:t>
            </a:r>
          </a:p>
          <a:p>
            <a:pPr marL="514350" indent="-514350">
              <a:buFont typeface="+mj-lt"/>
              <a:buAutoNum type="arabicPeriod"/>
            </a:pPr>
            <a:r>
              <a:rPr lang="en-US" dirty="0" smtClean="0"/>
              <a:t>Government support for Infrastructure and Subsidies</a:t>
            </a:r>
            <a:endParaRPr lang="en-US" dirty="0"/>
          </a:p>
        </p:txBody>
      </p:sp>
      <p:sp>
        <p:nvSpPr>
          <p:cNvPr id="4" name="Content Placeholder 3"/>
          <p:cNvSpPr>
            <a:spLocks noGrp="1"/>
          </p:cNvSpPr>
          <p:nvPr>
            <p:ph sz="half" idx="2"/>
          </p:nvPr>
        </p:nvSpPr>
        <p:spPr/>
        <p:txBody>
          <a:bodyPr>
            <a:normAutofit/>
          </a:bodyPr>
          <a:lstStyle/>
          <a:p>
            <a:pPr marL="514350" indent="-514350">
              <a:buAutoNum type="arabicPeriod" startAt="6"/>
            </a:pPr>
            <a:r>
              <a:rPr lang="en-US" sz="3200" dirty="0" smtClean="0"/>
              <a:t>Privatize</a:t>
            </a:r>
          </a:p>
          <a:p>
            <a:pPr marL="514350" indent="-514350">
              <a:buAutoNum type="arabicPeriod" startAt="6"/>
            </a:pPr>
            <a:r>
              <a:rPr lang="en-US" sz="3200" dirty="0" smtClean="0"/>
              <a:t>Economic Growth</a:t>
            </a:r>
          </a:p>
          <a:p>
            <a:pPr marL="514350" indent="-514350">
              <a:buAutoNum type="arabicPeriod" startAt="6"/>
            </a:pPr>
            <a:r>
              <a:rPr lang="en-US" sz="3200" dirty="0" smtClean="0"/>
              <a:t>Commodification</a:t>
            </a:r>
          </a:p>
          <a:p>
            <a:pPr marL="514350" indent="-514350">
              <a:buAutoNum type="arabicPeriod" startAt="6"/>
            </a:pPr>
            <a:r>
              <a:rPr lang="en-US" sz="3200" dirty="0" smtClean="0"/>
              <a:t>Depress Wages</a:t>
            </a:r>
          </a:p>
          <a:p>
            <a:pPr marL="514350" indent="-514350">
              <a:buAutoNum type="arabicPeriod" startAt="6"/>
            </a:pPr>
            <a:r>
              <a:rPr lang="en-US" sz="3200" dirty="0" smtClean="0"/>
              <a:t>Economic Globalization is Good</a:t>
            </a:r>
            <a:endParaRPr lang="en-US" sz="32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274638"/>
            <a:ext cx="8229600" cy="792162"/>
          </a:xfrm>
        </p:spPr>
        <p:txBody>
          <a:bodyPr>
            <a:normAutofit fontScale="90000"/>
          </a:bodyPr>
          <a:lstStyle/>
          <a:p>
            <a:r>
              <a:rPr lang="en-US" dirty="0" smtClean="0"/>
              <a:t>Ronald Reagan and Margaret Thatcher</a:t>
            </a:r>
            <a:endParaRPr lang="en-US" dirty="0"/>
          </a:p>
        </p:txBody>
      </p:sp>
      <p:pic>
        <p:nvPicPr>
          <p:cNvPr id="1026" name="Picture 2"/>
          <p:cNvPicPr>
            <a:picLocks noGrp="1" noChangeAspect="1" noChangeArrowheads="1"/>
          </p:cNvPicPr>
          <p:nvPr>
            <p:ph idx="1"/>
          </p:nvPr>
        </p:nvPicPr>
        <p:blipFill>
          <a:blip r:embed="rId3"/>
          <a:srcRect/>
          <a:stretch>
            <a:fillRect/>
          </a:stretch>
        </p:blipFill>
        <p:spPr bwMode="auto">
          <a:xfrm>
            <a:off x="381000" y="1295400"/>
            <a:ext cx="8305799" cy="5257800"/>
          </a:xfrm>
          <a:prstGeom prst="rect">
            <a:avLst/>
          </a:prstGeom>
          <a:noFill/>
          <a:ln w="9525">
            <a:noFill/>
            <a:miter lim="800000"/>
            <a:headEnd/>
            <a:tailEnd/>
          </a:ln>
          <a:effec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chemeClr val="tx1">
                <a:lumMod val="65000"/>
                <a:lumOff val="35000"/>
              </a:schemeClr>
            </a:solidFill>
          </a:ln>
        </p:spPr>
        <p:txBody>
          <a:bodyPr>
            <a:normAutofit/>
          </a:bodyPr>
          <a:lstStyle/>
          <a:p>
            <a:r>
              <a:rPr lang="en-US" sz="6000" dirty="0" smtClean="0"/>
              <a:t>Economic Globalization</a:t>
            </a:r>
            <a:endParaRPr lang="en-US" sz="6000" dirty="0"/>
          </a:p>
        </p:txBody>
      </p:sp>
      <p:sp>
        <p:nvSpPr>
          <p:cNvPr id="3" name="Content Placeholder 2"/>
          <p:cNvSpPr>
            <a:spLocks noGrp="1"/>
          </p:cNvSpPr>
          <p:nvPr>
            <p:ph idx="1"/>
          </p:nvPr>
        </p:nvSpPr>
        <p:spPr>
          <a:xfrm>
            <a:off x="762000" y="1904999"/>
            <a:ext cx="7620000" cy="3657601"/>
          </a:xfrm>
          <a:ln>
            <a:solidFill>
              <a:schemeClr val="tx1">
                <a:lumMod val="65000"/>
                <a:lumOff val="35000"/>
              </a:schemeClr>
            </a:solidFill>
          </a:ln>
        </p:spPr>
        <p:txBody>
          <a:bodyPr>
            <a:normAutofit lnSpcReduction="10000"/>
          </a:bodyPr>
          <a:lstStyle/>
          <a:p>
            <a:pPr algn="ctr">
              <a:buNone/>
            </a:pPr>
            <a:r>
              <a:rPr lang="en-US" dirty="0" smtClean="0"/>
              <a:t>	</a:t>
            </a:r>
            <a:r>
              <a:rPr lang="en-US" sz="4800" dirty="0" smtClean="0"/>
              <a:t>Increasing expansion of capitalism around the world, integrating non-capitalist economies into a world economic system.  </a:t>
            </a:r>
            <a:endParaRPr lang="en-US" sz="4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381000"/>
            <a:ext cx="2667000" cy="2057400"/>
          </a:xfrm>
          <a:ln>
            <a:solidFill>
              <a:schemeClr val="tx1">
                <a:lumMod val="75000"/>
                <a:lumOff val="25000"/>
              </a:schemeClr>
            </a:solidFill>
          </a:ln>
        </p:spPr>
        <p:txBody>
          <a:bodyPr>
            <a:normAutofit/>
          </a:bodyPr>
          <a:lstStyle/>
          <a:p>
            <a:r>
              <a:rPr lang="en-US" dirty="0" smtClean="0"/>
              <a:t>Managed</a:t>
            </a:r>
            <a:br>
              <a:rPr lang="en-US" dirty="0" smtClean="0"/>
            </a:br>
            <a:r>
              <a:rPr lang="en-US" dirty="0" smtClean="0"/>
              <a:t>Capitalism</a:t>
            </a:r>
            <a:endParaRPr lang="en-US" dirty="0"/>
          </a:p>
        </p:txBody>
      </p:sp>
      <p:pic>
        <p:nvPicPr>
          <p:cNvPr id="2050" name="Picture 2"/>
          <p:cNvPicPr>
            <a:picLocks noGrp="1" noChangeAspect="1" noChangeArrowheads="1"/>
          </p:cNvPicPr>
          <p:nvPr>
            <p:ph idx="1"/>
          </p:nvPr>
        </p:nvPicPr>
        <p:blipFill>
          <a:blip r:embed="rId3"/>
          <a:srcRect/>
          <a:stretch>
            <a:fillRect/>
          </a:stretch>
        </p:blipFill>
        <p:spPr bwMode="auto">
          <a:xfrm>
            <a:off x="533400" y="381000"/>
            <a:ext cx="5486400" cy="6172200"/>
          </a:xfrm>
          <a:prstGeom prst="rect">
            <a:avLst/>
          </a:prstGeom>
          <a:noFill/>
          <a:ln w="9525">
            <a:noFill/>
            <a:miter lim="800000"/>
            <a:headEnd/>
            <a:tailEnd/>
          </a:ln>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2162"/>
          </a:xfrm>
        </p:spPr>
        <p:txBody>
          <a:bodyPr/>
          <a:lstStyle/>
          <a:p>
            <a:r>
              <a:rPr lang="en-US" dirty="0" smtClean="0"/>
              <a:t>Cochabamba Water Wars</a:t>
            </a:r>
            <a:endParaRPr lang="en-US" dirty="0"/>
          </a:p>
        </p:txBody>
      </p:sp>
      <p:pic>
        <p:nvPicPr>
          <p:cNvPr id="3074" name="Picture 2"/>
          <p:cNvPicPr>
            <a:picLocks noGrp="1" noChangeAspect="1" noChangeArrowheads="1"/>
          </p:cNvPicPr>
          <p:nvPr>
            <p:ph idx="1"/>
          </p:nvPr>
        </p:nvPicPr>
        <p:blipFill>
          <a:blip r:embed="rId3"/>
          <a:srcRect/>
          <a:stretch>
            <a:fillRect/>
          </a:stretch>
        </p:blipFill>
        <p:spPr bwMode="auto">
          <a:xfrm>
            <a:off x="304800" y="1219200"/>
            <a:ext cx="8458200" cy="5410199"/>
          </a:xfrm>
          <a:prstGeom prst="rect">
            <a:avLst/>
          </a:prstGeom>
          <a:noFill/>
          <a:ln w="9525">
            <a:solidFill>
              <a:schemeClr val="accent3">
                <a:lumMod val="75000"/>
              </a:schemeClr>
            </a:solidFill>
            <a:miter lim="800000"/>
            <a:headEnd/>
            <a:tailEnd/>
          </a:ln>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05600" y="685800"/>
            <a:ext cx="1981200" cy="2895600"/>
          </a:xfrm>
          <a:ln>
            <a:solidFill>
              <a:schemeClr val="bg2">
                <a:lumMod val="50000"/>
              </a:schemeClr>
            </a:solidFill>
          </a:ln>
        </p:spPr>
        <p:txBody>
          <a:bodyPr>
            <a:normAutofit/>
          </a:bodyPr>
          <a:lstStyle/>
          <a:p>
            <a:r>
              <a:rPr lang="en-US" dirty="0" smtClean="0"/>
              <a:t>Carlos Slim </a:t>
            </a:r>
            <a:r>
              <a:rPr lang="en-US" dirty="0" err="1" smtClean="0"/>
              <a:t>Helu</a:t>
            </a:r>
            <a:endParaRPr lang="en-US" dirty="0"/>
          </a:p>
        </p:txBody>
      </p:sp>
      <p:pic>
        <p:nvPicPr>
          <p:cNvPr id="4098" name="Picture 2"/>
          <p:cNvPicPr>
            <a:picLocks noGrp="1" noChangeAspect="1" noChangeArrowheads="1"/>
          </p:cNvPicPr>
          <p:nvPr>
            <p:ph idx="1"/>
          </p:nvPr>
        </p:nvPicPr>
        <p:blipFill>
          <a:blip r:embed="rId3"/>
          <a:srcRect/>
          <a:stretch>
            <a:fillRect/>
          </a:stretch>
        </p:blipFill>
        <p:spPr bwMode="auto">
          <a:xfrm>
            <a:off x="1143000" y="457200"/>
            <a:ext cx="4724400" cy="6019800"/>
          </a:xfrm>
          <a:prstGeom prst="rect">
            <a:avLst/>
          </a:prstGeom>
          <a:noFill/>
          <a:ln w="9525">
            <a:solidFill>
              <a:schemeClr val="bg2">
                <a:lumMod val="50000"/>
              </a:schemeClr>
            </a:solidFill>
            <a:miter lim="800000"/>
            <a:headEnd/>
            <a:tailEnd/>
          </a:ln>
          <a:effectLst/>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TotalTime>
  <Words>743</Words>
  <Application>Microsoft Office PowerPoint</Application>
  <PresentationFormat>On-screen Show (4:3)</PresentationFormat>
  <Paragraphs>143</Paragraphs>
  <Slides>36</Slides>
  <Notes>28</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Chapter 8: The Global Wave   </vt:lpstr>
      <vt:lpstr>The Global Economy</vt:lpstr>
      <vt:lpstr>The Philosophy of Neoliberalism</vt:lpstr>
      <vt:lpstr>Ten Principle of Neoliberalism</vt:lpstr>
      <vt:lpstr>Ronald Reagan and Margaret Thatcher</vt:lpstr>
      <vt:lpstr>Economic Globalization</vt:lpstr>
      <vt:lpstr>Managed Capitalism</vt:lpstr>
      <vt:lpstr>Cochabamba Water Wars</vt:lpstr>
      <vt:lpstr>Carlos Slim Helu</vt:lpstr>
      <vt:lpstr>World  Bank</vt:lpstr>
      <vt:lpstr>International Monetary Fund</vt:lpstr>
      <vt:lpstr>Slide 12</vt:lpstr>
      <vt:lpstr>The World Trade Organization</vt:lpstr>
      <vt:lpstr>Slide 14</vt:lpstr>
      <vt:lpstr>Slide 15</vt:lpstr>
      <vt:lpstr>Slide 16</vt:lpstr>
      <vt:lpstr>State Capitalism</vt:lpstr>
      <vt:lpstr>Damascus, Syria, Souk</vt:lpstr>
      <vt:lpstr> The  Core  </vt:lpstr>
      <vt:lpstr>Slum</vt:lpstr>
      <vt:lpstr>S l u m</vt:lpstr>
      <vt:lpstr>S l um</vt:lpstr>
      <vt:lpstr>Slum</vt:lpstr>
      <vt:lpstr>Slum</vt:lpstr>
      <vt:lpstr>Advantages for Core Nations</vt:lpstr>
      <vt:lpstr>North American Free Trade Association  NAFTA</vt:lpstr>
      <vt:lpstr>Walmart: “every day low prices.”</vt:lpstr>
      <vt:lpstr>Wal-Mart's Externalized Costs</vt:lpstr>
      <vt:lpstr>Slide 29</vt:lpstr>
      <vt:lpstr>Eat Some Peanuts!</vt:lpstr>
      <vt:lpstr>Questions About Growth</vt:lpstr>
      <vt:lpstr>Patterns of Labor Service Workers and Manufacturing Workers</vt:lpstr>
      <vt:lpstr>U.S. Manufacturing Worker</vt:lpstr>
      <vt:lpstr>A Maquila in Mexico</vt:lpstr>
      <vt:lpstr>Local Capitalism</vt:lpstr>
      <vt:lpstr>Local Capitalism, Artisans</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Global Economy</dc:title>
  <dc:creator/>
  <cp:lastModifiedBy>Denise Ames</cp:lastModifiedBy>
  <cp:revision>50</cp:revision>
  <dcterms:created xsi:type="dcterms:W3CDTF">2006-08-16T00:00:00Z</dcterms:created>
  <dcterms:modified xsi:type="dcterms:W3CDTF">2013-11-13T16:15:08Z</dcterms:modified>
</cp:coreProperties>
</file>