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0" r:id="rId5"/>
    <p:sldId id="264" r:id="rId6"/>
    <p:sldId id="259" r:id="rId7"/>
    <p:sldId id="261" r:id="rId8"/>
    <p:sldId id="265" r:id="rId9"/>
    <p:sldId id="266"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F1103-9794-4A3D-8B32-B647E973DBF6}" type="datetimeFigureOut">
              <a:rPr lang="en-US" smtClean="0"/>
              <a:pPr/>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AE9E0-8794-4438-A4CD-B458E02317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File:World_map_of_countries_by_ecological_footprint_(2007).sv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World_popula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World_popul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Nouakchott Sand Dunes encroaching upon Nouakchott,</a:t>
            </a:r>
            <a:r>
              <a:rPr lang="en-US" baseline="0" dirty="0" smtClean="0"/>
              <a:t> the capital and largest city in Mauritania.  </a:t>
            </a:r>
            <a:r>
              <a:rPr lang="en-US" baseline="0" dirty="0" smtClean="0"/>
              <a:t>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Deforested land over Oaxaca, southern Mexico.  Photo Denise Ames</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Satellite image of </a:t>
            </a:r>
            <a:r>
              <a:rPr lang="en-US" sz="1200" b="0" i="0" u="none" strike="noStrike" kern="1200" dirty="0" smtClean="0">
                <a:solidFill>
                  <a:schemeClr val="tx1"/>
                </a:solidFill>
                <a:latin typeface="+mn-lt"/>
                <a:ea typeface="+mn-ea"/>
                <a:cs typeface="+mn-cs"/>
              </a:rPr>
              <a:t>Haiti’</a:t>
            </a:r>
            <a:r>
              <a:rPr lang="en-US" sz="1200" b="0" i="0" kern="1200" dirty="0" smtClean="0">
                <a:solidFill>
                  <a:schemeClr val="tx1"/>
                </a:solidFill>
                <a:latin typeface="+mn-lt"/>
                <a:ea typeface="+mn-ea"/>
                <a:cs typeface="+mn-cs"/>
              </a:rPr>
              <a:t>s border with the </a:t>
            </a:r>
            <a:r>
              <a:rPr lang="en-US" sz="1200" b="0" i="0" u="none" strike="noStrike" kern="1200" dirty="0" smtClean="0">
                <a:solidFill>
                  <a:schemeClr val="tx1"/>
                </a:solidFill>
                <a:latin typeface="+mn-lt"/>
                <a:ea typeface="+mn-ea"/>
                <a:cs typeface="+mn-cs"/>
              </a:rPr>
              <a:t>Dominican Republic</a:t>
            </a:r>
            <a:r>
              <a:rPr lang="en-US" sz="1200" b="0" i="0" kern="1200" dirty="0" smtClean="0">
                <a:solidFill>
                  <a:schemeClr val="tx1"/>
                </a:solidFill>
                <a:latin typeface="+mn-lt"/>
                <a:ea typeface="+mn-ea"/>
                <a:cs typeface="+mn-cs"/>
              </a:rPr>
              <a:t> (right) shows the amount of </a:t>
            </a:r>
            <a:r>
              <a:rPr lang="en-US" sz="1200" b="0" i="0" u="none" strike="noStrike" kern="1200" dirty="0" smtClean="0">
                <a:solidFill>
                  <a:schemeClr val="tx1"/>
                </a:solidFill>
                <a:latin typeface="+mn-lt"/>
                <a:ea typeface="+mn-ea"/>
                <a:cs typeface="+mn-cs"/>
              </a:rPr>
              <a:t>deforestation on the Haitian side</a:t>
            </a:r>
            <a:r>
              <a:rPr lang="en-US" sz="1200" b="0" i="0" u="none" strike="noStrike" kern="1200" dirty="0" smtClean="0">
                <a:solidFill>
                  <a:schemeClr val="tx1"/>
                </a:solidFill>
                <a:latin typeface="+mn-lt"/>
                <a:ea typeface="+mn-ea"/>
                <a:cs typeface="+mn-cs"/>
              </a:rPr>
              <a:t>.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Jungle burned for agriculture in southern Mexico. </a:t>
            </a:r>
            <a:r>
              <a:rPr lang="en-US" sz="1200" b="0" i="0" u="none" strike="noStrike" kern="1200" dirty="0" smtClean="0">
                <a:solidFill>
                  <a:schemeClr val="tx1"/>
                </a:solidFill>
                <a:latin typeface="+mn-lt"/>
                <a:ea typeface="+mn-ea"/>
                <a:cs typeface="+mn-cs"/>
              </a:rPr>
              <a:t>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Irrigation of land in </a:t>
            </a:r>
            <a:r>
              <a:rPr lang="en-US" sz="1200" b="0" i="0" u="none" strike="noStrike" kern="1200" dirty="0" smtClean="0">
                <a:solidFill>
                  <a:schemeClr val="tx1"/>
                </a:solidFill>
                <a:latin typeface="+mn-lt"/>
                <a:ea typeface="+mn-ea"/>
                <a:cs typeface="+mn-cs"/>
              </a:rPr>
              <a:t>Punjab, </a:t>
            </a:r>
            <a:r>
              <a:rPr lang="en-US" sz="1200" b="0" i="0" u="none" strike="noStrike" kern="1200" dirty="0" smtClean="0">
                <a:solidFill>
                  <a:schemeClr val="tx1"/>
                </a:solidFill>
                <a:latin typeface="+mn-lt"/>
                <a:ea typeface="+mn-ea"/>
                <a:cs typeface="+mn-cs"/>
              </a:rPr>
              <a:t>Pakistan. (Wikipedia)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Center pivot with drop sprinklers, Yuma County, </a:t>
            </a:r>
            <a:r>
              <a:rPr lang="en-US" sz="1200" b="0" i="0" kern="1200" dirty="0" smtClean="0">
                <a:solidFill>
                  <a:schemeClr val="tx1"/>
                </a:solidFill>
                <a:latin typeface="+mn-lt"/>
                <a:ea typeface="+mn-ea"/>
                <a:cs typeface="+mn-cs"/>
              </a:rPr>
              <a:t>Colorado.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Increase in atmospheric CO</a:t>
            </a:r>
            <a:r>
              <a:rPr lang="en-US" sz="1200" b="0" i="0" kern="1200" baseline="-25000" dirty="0" smtClean="0">
                <a:solidFill>
                  <a:schemeClr val="tx1"/>
                </a:solidFill>
                <a:latin typeface="+mn-lt"/>
                <a:ea typeface="+mn-ea"/>
                <a:cs typeface="+mn-cs"/>
              </a:rPr>
              <a:t>2</a:t>
            </a:r>
            <a:r>
              <a:rPr lang="en-US" sz="1200" b="0" i="0" kern="1200" dirty="0" smtClean="0">
                <a:solidFill>
                  <a:schemeClr val="tx1"/>
                </a:solidFill>
                <a:latin typeface="+mn-lt"/>
                <a:ea typeface="+mn-ea"/>
                <a:cs typeface="+mn-cs"/>
              </a:rPr>
              <a:t> levels.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petrochemical refinery in </a:t>
            </a:r>
            <a:r>
              <a:rPr lang="en-US" dirty="0" err="1" smtClean="0"/>
              <a:t>Grangemouth</a:t>
            </a:r>
            <a:r>
              <a:rPr lang="en-US" dirty="0" smtClean="0"/>
              <a:t>, Scotland, UK</a:t>
            </a:r>
            <a:r>
              <a:rPr lang="en-US" baseline="0" dirty="0" smtClean="0"/>
              <a:t> contributes to climate change.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Polar bears depend on diminishing sea ice as a platform for hunting seals.</a:t>
            </a:r>
            <a:r>
              <a:rPr lang="en-US" baseline="0" dirty="0" smtClean="0"/>
              <a: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Linxia</a:t>
            </a:r>
            <a:r>
              <a:rPr lang="en-US" dirty="0" smtClean="0"/>
              <a:t>, China, a farmer is gradually</a:t>
            </a:r>
            <a:r>
              <a:rPr lang="en-US" baseline="0" dirty="0" smtClean="0"/>
              <a:t> losing his land as the edge of the loess plateau is eroded away.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Anti-sand shields protect agricultural plots in north Sahara, Tunisia, Africa.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Reclaimed terraced</a:t>
            </a:r>
            <a:r>
              <a:rPr lang="en-US" baseline="0" dirty="0" smtClean="0"/>
              <a:t> community farm in </a:t>
            </a:r>
            <a:r>
              <a:rPr lang="en-US" baseline="0" dirty="0" err="1" smtClean="0"/>
              <a:t>Vincente</a:t>
            </a:r>
            <a:r>
              <a:rPr lang="en-US" baseline="0" dirty="0" smtClean="0"/>
              <a:t> </a:t>
            </a:r>
            <a:r>
              <a:rPr lang="en-US" baseline="0" dirty="0" err="1" smtClean="0"/>
              <a:t>Geuerrero</a:t>
            </a:r>
            <a:r>
              <a:rPr lang="en-US" baseline="0" dirty="0" smtClean="0"/>
              <a:t> in the state of </a:t>
            </a:r>
            <a:r>
              <a:rPr lang="en-US" baseline="0" dirty="0" err="1" smtClean="0"/>
              <a:t>Tlaxaca</a:t>
            </a:r>
            <a:r>
              <a:rPr lang="en-US" baseline="0" dirty="0" smtClean="0"/>
              <a:t>, Mexico.  Photo Denise Ames</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Intensive tillage result in soil degradation</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World map of countries shaded according to their </a:t>
            </a:r>
            <a:r>
              <a:rPr lang="en-US" sz="1200" b="0" i="0" u="none" strike="noStrike" kern="1200" dirty="0" smtClean="0">
                <a:solidFill>
                  <a:schemeClr val="tx1"/>
                </a:solidFill>
                <a:latin typeface="+mn-lt"/>
                <a:ea typeface="+mn-ea"/>
                <a:cs typeface="+mn-cs"/>
              </a:rPr>
              <a:t>ecological footprint</a:t>
            </a:r>
            <a:r>
              <a:rPr lang="en-US" sz="1200" b="0" i="0" u="none" strike="noStrike"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in 2007 (published on 13 October 2010 by the Global Footprint Network). It is measured by the amount of global hectares that are affected by humans per capita of the country. Lighter shades denote countries with a lower ecological footprint per capita and darker shaded for countries with a higher ecological footprint per capita. The total ecological footprint (global hectares affected by humans) is measured as a total of six factors: cropland footprint, grazing footprint, forest footprint, fishing ground footprint, carbon footprint and built-up land.  Wikipedia  </a:t>
            </a:r>
            <a:r>
              <a:rPr lang="en-US" dirty="0" smtClean="0">
                <a:hlinkClick r:id="rId3"/>
              </a:rPr>
              <a:t>http://en.wikipedia.org/wiki/File:World_map_of_countries_by_ecological_footprint_(2007).svg</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Map showing urban areas with at least one million inhabitants in 2006. Only 3% of the world's population lived in cities in 1800; this proportion had risen to 47% by 2000, and reached 50.5% by </a:t>
            </a:r>
            <a:r>
              <a:rPr lang="en-US" sz="1200" b="0" i="0" kern="1200" dirty="0" smtClean="0">
                <a:solidFill>
                  <a:schemeClr val="tx1"/>
                </a:solidFill>
                <a:latin typeface="+mn-lt"/>
                <a:ea typeface="+mn-ea"/>
                <a:cs typeface="+mn-cs"/>
              </a:rPr>
              <a:t>2010.</a:t>
            </a:r>
            <a:r>
              <a:rPr lang="en-US" sz="1200" b="0" i="0" u="none" strike="noStrike" kern="1200" baseline="300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By </a:t>
            </a:r>
            <a:r>
              <a:rPr lang="en-US" sz="1200" b="0" i="0" kern="1200" dirty="0" smtClean="0">
                <a:solidFill>
                  <a:schemeClr val="tx1"/>
                </a:solidFill>
                <a:latin typeface="+mn-lt"/>
                <a:ea typeface="+mn-ea"/>
                <a:cs typeface="+mn-cs"/>
              </a:rPr>
              <a:t>2050, the proportion may reach 70%. Source: Wikipedia   </a:t>
            </a:r>
            <a:r>
              <a:rPr lang="en-US" dirty="0" smtClean="0">
                <a:hlinkClick r:id="rId3"/>
              </a:rPr>
              <a:t>http://en.wikipedia.org/wiki/World_population</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Chart showing geographic distribution of the world population in 2005.   Wikipedia:  </a:t>
            </a:r>
            <a:r>
              <a:rPr lang="en-US" dirty="0" smtClean="0">
                <a:hlinkClick r:id="rId3"/>
              </a:rPr>
              <a:t>http://en.wikipedia.org/wiki/World_population</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Siberian tiger is a subspecies of tiger that is endangered; three </a:t>
            </a:r>
            <a:r>
              <a:rPr lang="en-US" sz="1200" b="0" i="0" u="none" strike="noStrike" kern="1200" dirty="0" smtClean="0">
                <a:solidFill>
                  <a:schemeClr val="tx1"/>
                </a:solidFill>
                <a:latin typeface="+mn-lt"/>
                <a:ea typeface="+mn-ea"/>
                <a:cs typeface="+mn-cs"/>
              </a:rPr>
              <a:t>subspecies of tiger</a:t>
            </a:r>
            <a:r>
              <a:rPr lang="en-US" sz="1200" b="0" i="0" kern="1200" dirty="0" smtClean="0">
                <a:solidFill>
                  <a:schemeClr val="tx1"/>
                </a:solidFill>
                <a:latin typeface="+mn-lt"/>
                <a:ea typeface="+mn-ea"/>
                <a:cs typeface="+mn-cs"/>
              </a:rPr>
              <a:t> are already extinct.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most endangered Asiatic top predator, the </a:t>
            </a:r>
            <a:r>
              <a:rPr lang="en-US" sz="1200" b="0" i="0" u="none" strike="noStrike" kern="1200" dirty="0" err="1" smtClean="0">
                <a:solidFill>
                  <a:schemeClr val="tx1"/>
                </a:solidFill>
                <a:latin typeface="+mn-lt"/>
                <a:ea typeface="+mn-ea"/>
                <a:cs typeface="+mn-cs"/>
              </a:rPr>
              <a:t>dhole</a:t>
            </a:r>
            <a:r>
              <a:rPr lang="en-US" sz="1200" b="0" i="0" kern="1200" dirty="0" smtClean="0">
                <a:solidFill>
                  <a:schemeClr val="tx1"/>
                </a:solidFill>
                <a:latin typeface="+mn-lt"/>
                <a:ea typeface="+mn-ea"/>
                <a:cs typeface="+mn-cs"/>
              </a:rPr>
              <a:t>, is on the edge of extinction</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(Wikipedia) </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Global Desertification Vulnerability </a:t>
            </a:r>
            <a:r>
              <a:rPr lang="en-US" sz="1200" b="0" i="0" kern="1200" dirty="0" smtClean="0">
                <a:solidFill>
                  <a:schemeClr val="tx1"/>
                </a:solidFill>
                <a:latin typeface="+mn-lt"/>
                <a:ea typeface="+mn-ea"/>
                <a:cs typeface="+mn-cs"/>
              </a:rPr>
              <a:t>Map.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Vegetation</a:t>
            </a:r>
            <a:r>
              <a:rPr lang="en-US" baseline="0" dirty="0" smtClean="0"/>
              <a:t> b</a:t>
            </a:r>
            <a:r>
              <a:rPr lang="en-US" dirty="0" smtClean="0"/>
              <a:t>arriers to keep</a:t>
            </a:r>
            <a:r>
              <a:rPr lang="en-US" baseline="0" dirty="0" smtClean="0"/>
              <a:t> the prowling desert at bay.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Loess soil near </a:t>
            </a:r>
            <a:r>
              <a:rPr lang="en-US" dirty="0" err="1" smtClean="0"/>
              <a:t>Hunyan</a:t>
            </a:r>
            <a:r>
              <a:rPr lang="en-US" dirty="0" smtClean="0"/>
              <a:t>,</a:t>
            </a:r>
            <a:r>
              <a:rPr lang="en-US" baseline="0" dirty="0" smtClean="0"/>
              <a:t> Shanxi province, China</a:t>
            </a:r>
            <a:r>
              <a:rPr lang="en-US" baseline="0" dirty="0" smtClean="0"/>
              <a:t>.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herd of </a:t>
            </a:r>
            <a:r>
              <a:rPr lang="en-US" sz="1200" b="0" i="0" u="none" strike="noStrike" kern="1200" dirty="0" smtClean="0">
                <a:solidFill>
                  <a:schemeClr val="tx1"/>
                </a:solidFill>
                <a:latin typeface="+mn-lt"/>
                <a:ea typeface="+mn-ea"/>
                <a:cs typeface="+mn-cs"/>
              </a:rPr>
              <a:t>goats</a:t>
            </a:r>
            <a:r>
              <a:rPr lang="en-US" sz="1200" b="0" i="0" kern="1200" dirty="0" smtClean="0">
                <a:solidFill>
                  <a:schemeClr val="tx1"/>
                </a:solidFill>
                <a:latin typeface="+mn-lt"/>
                <a:ea typeface="+mn-ea"/>
                <a:cs typeface="+mn-cs"/>
              </a:rPr>
              <a:t> in </a:t>
            </a:r>
            <a:r>
              <a:rPr lang="en-US" sz="1200" b="0" i="0" u="none" strike="noStrike" kern="1200" dirty="0" smtClean="0">
                <a:solidFill>
                  <a:schemeClr val="tx1"/>
                </a:solidFill>
                <a:latin typeface="+mn-lt"/>
                <a:ea typeface="+mn-ea"/>
                <a:cs typeface="+mn-cs"/>
              </a:rPr>
              <a:t>Norte Chico,</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Chile</a:t>
            </a:r>
            <a:r>
              <a:rPr lang="en-US" sz="1200" b="0" i="0" kern="1200" dirty="0" smtClean="0">
                <a:solidFill>
                  <a:schemeClr val="tx1"/>
                </a:solidFill>
                <a:latin typeface="+mn-lt"/>
                <a:ea typeface="+mn-ea"/>
                <a:cs typeface="+mn-cs"/>
              </a:rPr>
              <a:t>. Overgrazing of </a:t>
            </a:r>
            <a:r>
              <a:rPr lang="en-US" sz="1200" b="0" i="0" kern="1200" dirty="0" err="1" smtClean="0">
                <a:solidFill>
                  <a:schemeClr val="tx1"/>
                </a:solidFill>
                <a:latin typeface="+mn-lt"/>
                <a:ea typeface="+mn-ea"/>
                <a:cs typeface="+mn-cs"/>
              </a:rPr>
              <a:t>drylands</a:t>
            </a:r>
            <a:r>
              <a:rPr lang="en-US" sz="1200" b="0" i="0" kern="1200" dirty="0" smtClean="0">
                <a:solidFill>
                  <a:schemeClr val="tx1"/>
                </a:solidFill>
                <a:latin typeface="+mn-lt"/>
                <a:ea typeface="+mn-ea"/>
                <a:cs typeface="+mn-cs"/>
              </a:rPr>
              <a:t> is one of the primary causes of desertification</a:t>
            </a:r>
            <a:r>
              <a:rPr lang="en-US" sz="1200" b="0" i="0" kern="1200" dirty="0" smtClean="0">
                <a:solidFill>
                  <a:schemeClr val="tx1"/>
                </a:solidFill>
                <a:latin typeface="+mn-lt"/>
                <a:ea typeface="+mn-ea"/>
                <a:cs typeface="+mn-cs"/>
              </a:rPr>
              <a:t>.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shepherd guiding his sheep through the high desert outside of </a:t>
            </a:r>
            <a:r>
              <a:rPr lang="en-US" sz="1200" b="0" i="0" u="none" strike="noStrike" kern="1200" dirty="0" smtClean="0">
                <a:solidFill>
                  <a:schemeClr val="tx1"/>
                </a:solidFill>
                <a:latin typeface="+mn-lt"/>
                <a:ea typeface="+mn-ea"/>
                <a:cs typeface="+mn-cs"/>
              </a:rPr>
              <a:t>Marrakech</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Morocco</a:t>
            </a:r>
            <a:r>
              <a:rPr lang="en-US" sz="1200" b="0" i="0" kern="1200" dirty="0" smtClean="0">
                <a:solidFill>
                  <a:schemeClr val="tx1"/>
                </a:solidFill>
                <a:latin typeface="+mn-lt"/>
                <a:ea typeface="+mn-ea"/>
                <a:cs typeface="+mn-cs"/>
              </a:rPr>
              <a:t>.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Slash-and-burn</a:t>
            </a:r>
            <a:r>
              <a:rPr lang="en-US" sz="1200" b="0" i="0" kern="1200" dirty="0" smtClean="0">
                <a:solidFill>
                  <a:schemeClr val="tx1"/>
                </a:solidFill>
                <a:latin typeface="+mn-lt"/>
                <a:ea typeface="+mn-ea"/>
                <a:cs typeface="+mn-cs"/>
              </a:rPr>
              <a:t> farming in the state of </a:t>
            </a:r>
            <a:r>
              <a:rPr lang="en-US" sz="1200" b="0" i="0" kern="1200" dirty="0" err="1" smtClean="0">
                <a:solidFill>
                  <a:schemeClr val="tx1"/>
                </a:solidFill>
                <a:latin typeface="+mn-lt"/>
                <a:ea typeface="+mn-ea"/>
                <a:cs typeface="+mn-cs"/>
              </a:rPr>
              <a:t>Rondônia</a:t>
            </a:r>
            <a:r>
              <a:rPr lang="en-US" sz="1200" b="0" i="0" kern="1200" dirty="0" smtClean="0">
                <a:solidFill>
                  <a:schemeClr val="tx1"/>
                </a:solidFill>
                <a:latin typeface="+mn-lt"/>
                <a:ea typeface="+mn-ea"/>
                <a:cs typeface="+mn-cs"/>
              </a:rPr>
              <a:t>, western Brazil</a:t>
            </a:r>
            <a:r>
              <a:rPr lang="en-US" sz="1200" b="0" i="0" kern="1200" dirty="0" smtClean="0">
                <a:solidFill>
                  <a:schemeClr val="tx1"/>
                </a:solidFill>
                <a:latin typeface="+mn-lt"/>
                <a:ea typeface="+mn-ea"/>
                <a:cs typeface="+mn-cs"/>
              </a:rPr>
              <a:t>.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Illegal </a:t>
            </a:r>
            <a:r>
              <a:rPr lang="en-US" sz="1200" b="0" i="0" kern="1200" dirty="0" smtClean="0">
                <a:solidFill>
                  <a:schemeClr val="tx1"/>
                </a:solidFill>
                <a:latin typeface="+mn-lt"/>
                <a:ea typeface="+mn-ea"/>
                <a:cs typeface="+mn-cs"/>
              </a:rPr>
              <a:t>slash and burn practice in </a:t>
            </a:r>
            <a:r>
              <a:rPr lang="en-US" sz="1200" b="0" i="0" u="none" strike="noStrike" kern="1200" dirty="0" smtClean="0">
                <a:solidFill>
                  <a:schemeClr val="tx1"/>
                </a:solidFill>
                <a:latin typeface="+mn-lt"/>
                <a:ea typeface="+mn-ea"/>
                <a:cs typeface="+mn-cs"/>
              </a:rPr>
              <a:t>Madagascar</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2010.  Wikipedia</a:t>
            </a:r>
            <a:endParaRPr lang="en-US" dirty="0"/>
          </a:p>
        </p:txBody>
      </p:sp>
      <p:sp>
        <p:nvSpPr>
          <p:cNvPr id="4" name="Slide Number Placeholder 3"/>
          <p:cNvSpPr>
            <a:spLocks noGrp="1"/>
          </p:cNvSpPr>
          <p:nvPr>
            <p:ph type="sldNum" sz="quarter" idx="10"/>
          </p:nvPr>
        </p:nvSpPr>
        <p:spPr/>
        <p:txBody>
          <a:bodyPr/>
          <a:lstStyle/>
          <a:p>
            <a:fld id="{92DAE9E0-8794-4438-A4CD-B458E02317D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fontScale="90000"/>
          </a:bodyPr>
          <a:lstStyle/>
          <a:p>
            <a:r>
              <a:rPr lang="en-US" dirty="0" smtClean="0"/>
              <a:t/>
            </a:r>
            <a:br>
              <a:rPr lang="en-US" dirty="0" smtClean="0"/>
            </a:br>
            <a:r>
              <a:rPr lang="en-US" dirty="0" smtClean="0"/>
              <a:t>Chapter </a:t>
            </a:r>
            <a:r>
              <a:rPr lang="en-US" dirty="0" smtClean="0"/>
              <a:t>8: </a:t>
            </a:r>
            <a:r>
              <a:rPr lang="en-US" sz="5400" dirty="0" smtClean="0"/>
              <a:t/>
            </a:r>
            <a:br>
              <a:rPr lang="en-US" sz="5400" dirty="0" smtClean="0"/>
            </a:br>
            <a:r>
              <a:rPr lang="en-US" sz="5400" dirty="0" smtClean="0"/>
              <a:t/>
            </a:r>
            <a:br>
              <a:rPr lang="en-US" sz="5400" dirty="0" smtClean="0"/>
            </a:br>
            <a:r>
              <a:rPr lang="en-US" sz="5400" dirty="0" smtClean="0"/>
              <a:t>People Creating a Future</a:t>
            </a:r>
            <a:r>
              <a:rPr lang="en-US" sz="5400" dirty="0" smtClean="0"/>
              <a:t>:</a:t>
            </a:r>
            <a:br>
              <a:rPr lang="en-US" sz="5400" dirty="0" smtClean="0"/>
            </a:br>
            <a:r>
              <a:rPr lang="en-US" sz="5400" dirty="0" smtClean="0"/>
              <a:t>The Global Wave</a:t>
            </a:r>
            <a:br>
              <a:rPr lang="en-US" sz="5400" dirty="0" smtClean="0"/>
            </a:br>
            <a:endParaRPr lang="en-US" sz="5400" dirty="0"/>
          </a:p>
        </p:txBody>
      </p:sp>
      <p:sp>
        <p:nvSpPr>
          <p:cNvPr id="3" name="Subtitle 2"/>
          <p:cNvSpPr>
            <a:spLocks noGrp="1"/>
          </p:cNvSpPr>
          <p:nvPr>
            <p:ph type="subTitle" idx="1"/>
          </p:nvPr>
        </p:nvSpPr>
        <p:spPr/>
        <p:txBody>
          <a:bodyPr>
            <a:normAutofit/>
          </a:bodyPr>
          <a:lstStyle/>
          <a:p>
            <a:r>
              <a:rPr lang="en-US" sz="5400" dirty="0" smtClean="0">
                <a:solidFill>
                  <a:schemeClr val="tx1"/>
                </a:solidFill>
              </a:rPr>
              <a:t>Ecosystem Currents</a:t>
            </a:r>
          </a:p>
          <a:p>
            <a:endParaRPr lang="en-US" sz="5400" dirty="0" smtClean="0">
              <a:solidFill>
                <a:schemeClr val="tx1"/>
              </a:solidFill>
            </a:endParaRPr>
          </a:p>
          <a:p>
            <a:endParaRPr lang="en-US" sz="5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Deforestation</a:t>
            </a:r>
            <a:endParaRPr lang="en-US" dirty="0"/>
          </a:p>
        </p:txBody>
      </p:sp>
      <p:pic>
        <p:nvPicPr>
          <p:cNvPr id="4" name="Content Placeholder 3" descr="982px-Fires_and_Deforestation_on_the_Amazon_Frontier,_Rondonia,_Brazil_-_August_12,_2007.jpg"/>
          <p:cNvPicPr>
            <a:picLocks noGrp="1" noChangeAspect="1"/>
          </p:cNvPicPr>
          <p:nvPr>
            <p:ph idx="1"/>
          </p:nvPr>
        </p:nvPicPr>
        <p:blipFill>
          <a:blip r:embed="rId3"/>
          <a:stretch>
            <a:fillRect/>
          </a:stretch>
        </p:blipFill>
        <p:spPr>
          <a:xfrm>
            <a:off x="381000" y="990600"/>
            <a:ext cx="8382000" cy="5715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Deforestation</a:t>
            </a:r>
            <a:endParaRPr lang="en-US" dirty="0"/>
          </a:p>
        </p:txBody>
      </p:sp>
      <p:pic>
        <p:nvPicPr>
          <p:cNvPr id="4" name="Content Placeholder 3" descr="800px-Manantenina_bushfire.jpg"/>
          <p:cNvPicPr>
            <a:picLocks noGrp="1" noChangeAspect="1"/>
          </p:cNvPicPr>
          <p:nvPr>
            <p:ph idx="1"/>
          </p:nvPr>
        </p:nvPicPr>
        <p:blipFill>
          <a:blip r:embed="rId3"/>
          <a:stretch>
            <a:fillRect/>
          </a:stretch>
        </p:blipFill>
        <p:spPr>
          <a:xfrm>
            <a:off x="228600" y="990600"/>
            <a:ext cx="8610600" cy="556259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Desertification</a:t>
            </a:r>
            <a:endParaRPr lang="en-US" dirty="0"/>
          </a:p>
        </p:txBody>
      </p:sp>
      <p:pic>
        <p:nvPicPr>
          <p:cNvPr id="4" name="Content Placeholder 3" descr="03 Nouakchott Sand Dunes Encroaching.jpg"/>
          <p:cNvPicPr>
            <a:picLocks noGrp="1" noChangeAspect="1"/>
          </p:cNvPicPr>
          <p:nvPr>
            <p:ph idx="1"/>
          </p:nvPr>
        </p:nvPicPr>
        <p:blipFill>
          <a:blip r:embed="rId3"/>
          <a:stretch>
            <a:fillRect/>
          </a:stretch>
        </p:blipFill>
        <p:spPr>
          <a:xfrm>
            <a:off x="381000" y="1143000"/>
            <a:ext cx="8382000" cy="54864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Deforestation</a:t>
            </a:r>
            <a:endParaRPr lang="en-US" dirty="0"/>
          </a:p>
        </p:txBody>
      </p:sp>
      <p:pic>
        <p:nvPicPr>
          <p:cNvPr id="4" name="Content Placeholder 3" descr="04 Mexico 2007 346.jpg"/>
          <p:cNvPicPr>
            <a:picLocks noGrp="1" noChangeAspect="1"/>
          </p:cNvPicPr>
          <p:nvPr>
            <p:ph idx="1"/>
          </p:nvPr>
        </p:nvPicPr>
        <p:blipFill>
          <a:blip r:embed="rId3" cstate="print"/>
          <a:stretch>
            <a:fillRect/>
          </a:stretch>
        </p:blipFill>
        <p:spPr>
          <a:xfrm>
            <a:off x="304800" y="1143000"/>
            <a:ext cx="8534400" cy="5410200"/>
          </a:xfrm>
          <a:ln>
            <a:solidFill>
              <a:srgbClr val="3366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Deforestation</a:t>
            </a:r>
            <a:endParaRPr lang="en-US" dirty="0"/>
          </a:p>
        </p:txBody>
      </p:sp>
      <p:pic>
        <p:nvPicPr>
          <p:cNvPr id="4" name="Content Placeholder 3" descr="800px-Haiti_deforestation.jpg"/>
          <p:cNvPicPr>
            <a:picLocks noGrp="1" noChangeAspect="1"/>
          </p:cNvPicPr>
          <p:nvPr>
            <p:ph idx="1"/>
          </p:nvPr>
        </p:nvPicPr>
        <p:blipFill>
          <a:blip r:embed="rId3"/>
          <a:stretch>
            <a:fillRect/>
          </a:stretch>
        </p:blipFill>
        <p:spPr>
          <a:xfrm>
            <a:off x="381000" y="1143000"/>
            <a:ext cx="8229600" cy="5410200"/>
          </a:xfrm>
          <a:ln>
            <a:solidFill>
              <a:schemeClr val="accent3">
                <a:lumMod val="50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Deforestation</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609600" y="1295400"/>
            <a:ext cx="7924799" cy="5257800"/>
          </a:xfrm>
          <a:prstGeom prst="rect">
            <a:avLst/>
          </a:prstGeom>
          <a:noFill/>
          <a:ln w="9525">
            <a:solidFill>
              <a:schemeClr val="tx1">
                <a:lumMod val="75000"/>
                <a:lumOff val="25000"/>
              </a:schemeClr>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Fresh Water and Irrigation</a:t>
            </a:r>
            <a:endParaRPr lang="en-US" dirty="0"/>
          </a:p>
        </p:txBody>
      </p:sp>
      <p:pic>
        <p:nvPicPr>
          <p:cNvPr id="6" name="Content Placeholder 5" descr="800px-Plain_of_punjab.jpg"/>
          <p:cNvPicPr>
            <a:picLocks noGrp="1" noChangeAspect="1"/>
          </p:cNvPicPr>
          <p:nvPr>
            <p:ph idx="1"/>
          </p:nvPr>
        </p:nvPicPr>
        <p:blipFill>
          <a:blip r:embed="rId3"/>
          <a:stretch>
            <a:fillRect/>
          </a:stretch>
        </p:blipFill>
        <p:spPr>
          <a:xfrm>
            <a:off x="304800" y="990600"/>
            <a:ext cx="8458200" cy="5638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Fresh Water and Irrigation</a:t>
            </a:r>
            <a:endParaRPr lang="en-US" dirty="0"/>
          </a:p>
        </p:txBody>
      </p:sp>
      <p:pic>
        <p:nvPicPr>
          <p:cNvPr id="4" name="Content Placeholder 3" descr="800px-PivotWithDrops.JPG"/>
          <p:cNvPicPr>
            <a:picLocks noGrp="1" noChangeAspect="1"/>
          </p:cNvPicPr>
          <p:nvPr>
            <p:ph idx="1"/>
          </p:nvPr>
        </p:nvPicPr>
        <p:blipFill>
          <a:blip r:embed="rId3"/>
          <a:stretch>
            <a:fillRect/>
          </a:stretch>
        </p:blipFill>
        <p:spPr>
          <a:xfrm>
            <a:off x="304800" y="1295400"/>
            <a:ext cx="8534400" cy="5257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Climate Change</a:t>
            </a:r>
            <a:endParaRPr lang="en-US" dirty="0"/>
          </a:p>
        </p:txBody>
      </p:sp>
      <p:pic>
        <p:nvPicPr>
          <p:cNvPr id="4" name="Content Placeholder 3" descr="Mauna_Loa_Carbon_Dioxide-en.svg.png"/>
          <p:cNvPicPr>
            <a:picLocks noGrp="1" noChangeAspect="1"/>
          </p:cNvPicPr>
          <p:nvPr>
            <p:ph idx="1"/>
          </p:nvPr>
        </p:nvPicPr>
        <p:blipFill>
          <a:blip r:embed="rId3"/>
          <a:stretch>
            <a:fillRect/>
          </a:stretch>
        </p:blipFill>
        <p:spPr>
          <a:xfrm>
            <a:off x="304800" y="1143000"/>
            <a:ext cx="8458200" cy="5334000"/>
          </a:xfrm>
          <a:ln>
            <a:solidFill>
              <a:srgbClr val="FF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066800"/>
            <a:ext cx="1828800" cy="1371600"/>
          </a:xfrm>
        </p:spPr>
        <p:txBody>
          <a:bodyPr>
            <a:normAutofit fontScale="90000"/>
          </a:bodyPr>
          <a:lstStyle/>
          <a:p>
            <a:r>
              <a:rPr lang="en-US" dirty="0" smtClean="0"/>
              <a:t>Climate Change</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381000" y="304800"/>
            <a:ext cx="6019800" cy="6248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Areas of Global Change</a:t>
            </a:r>
            <a:endParaRPr lang="en-US" dirty="0"/>
          </a:p>
        </p:txBody>
      </p:sp>
      <p:sp>
        <p:nvSpPr>
          <p:cNvPr id="3" name="Content Placeholder 2"/>
          <p:cNvSpPr>
            <a:spLocks noGrp="1"/>
          </p:cNvSpPr>
          <p:nvPr>
            <p:ph sz="half" idx="1"/>
          </p:nvPr>
        </p:nvSpPr>
        <p:spPr/>
        <p:txBody>
          <a:bodyPr/>
          <a:lstStyle/>
          <a:p>
            <a:pPr>
              <a:buNone/>
            </a:pPr>
            <a:r>
              <a:rPr lang="en-US" dirty="0" smtClean="0"/>
              <a:t>1</a:t>
            </a:r>
            <a:r>
              <a:rPr lang="en-US" sz="3200" dirty="0" smtClean="0"/>
              <a:t>. Integrated</a:t>
            </a:r>
          </a:p>
          <a:p>
            <a:pPr marL="514350" indent="-514350">
              <a:buAutoNum type="arabicPeriod" startAt="2"/>
            </a:pPr>
            <a:r>
              <a:rPr lang="en-US" sz="3200" dirty="0" smtClean="0"/>
              <a:t>Global</a:t>
            </a:r>
          </a:p>
          <a:p>
            <a:pPr marL="514350" indent="-514350">
              <a:buAutoNum type="arabicPeriod" startAt="2"/>
            </a:pPr>
            <a:r>
              <a:rPr lang="en-US" sz="3200" dirty="0" smtClean="0"/>
              <a:t>Environment</a:t>
            </a:r>
          </a:p>
          <a:p>
            <a:pPr marL="514350" indent="-514350">
              <a:buAutoNum type="arabicPeriod" startAt="2"/>
            </a:pPr>
            <a:r>
              <a:rPr lang="en-US" sz="3200" dirty="0" smtClean="0"/>
              <a:t>Nations</a:t>
            </a:r>
          </a:p>
          <a:p>
            <a:pPr marL="514350" indent="-514350">
              <a:buAutoNum type="arabicPeriod" startAt="2"/>
            </a:pPr>
            <a:r>
              <a:rPr lang="en-US" sz="3200" dirty="0" smtClean="0"/>
              <a:t>English</a:t>
            </a:r>
            <a:endParaRPr lang="en-US" sz="3200" dirty="0"/>
          </a:p>
        </p:txBody>
      </p:sp>
      <p:sp>
        <p:nvSpPr>
          <p:cNvPr id="4" name="Content Placeholder 3"/>
          <p:cNvSpPr>
            <a:spLocks noGrp="1"/>
          </p:cNvSpPr>
          <p:nvPr>
            <p:ph sz="half" idx="2"/>
          </p:nvPr>
        </p:nvSpPr>
        <p:spPr/>
        <p:txBody>
          <a:bodyPr>
            <a:normAutofit/>
          </a:bodyPr>
          <a:lstStyle/>
          <a:p>
            <a:pPr marL="514350" indent="-514350">
              <a:buAutoNum type="arabicPeriod" startAt="6"/>
            </a:pPr>
            <a:r>
              <a:rPr lang="en-US" sz="3200" dirty="0" smtClean="0"/>
              <a:t>Consumer Culture</a:t>
            </a:r>
          </a:p>
          <a:p>
            <a:pPr marL="514350" indent="-514350">
              <a:buAutoNum type="arabicPeriod" startAt="6"/>
            </a:pPr>
            <a:r>
              <a:rPr lang="en-US" sz="3200" dirty="0" smtClean="0"/>
              <a:t>Democracy</a:t>
            </a:r>
          </a:p>
          <a:p>
            <a:pPr marL="514350" indent="-514350">
              <a:buAutoNum type="arabicPeriod" startAt="6"/>
            </a:pPr>
            <a:r>
              <a:rPr lang="en-US" sz="3200" dirty="0" smtClean="0"/>
              <a:t>Human Rights</a:t>
            </a:r>
          </a:p>
          <a:p>
            <a:pPr marL="514350" indent="-514350">
              <a:buAutoNum type="arabicPeriod" startAt="6"/>
            </a:pPr>
            <a:r>
              <a:rPr lang="en-US" sz="3200" dirty="0" smtClean="0"/>
              <a:t>Population Growth</a:t>
            </a:r>
          </a:p>
          <a:p>
            <a:pPr marL="514350" indent="-514350">
              <a:buAutoNum type="arabicPeriod" startAt="6"/>
            </a:pPr>
            <a:r>
              <a:rPr lang="en-US" sz="3200" dirty="0" smtClean="0"/>
              <a:t>Globalized Conflict</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152400" y="152400"/>
            <a:ext cx="8839200" cy="6553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Soil Depletion</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304800" y="1066800"/>
            <a:ext cx="8381999" cy="5486400"/>
          </a:xfrm>
          <a:prstGeom prst="rect">
            <a:avLst/>
          </a:prstGeom>
          <a:noFill/>
          <a:ln w="9525">
            <a:solidFill>
              <a:srgbClr val="00B050"/>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Soil Depletion</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228600" y="990600"/>
            <a:ext cx="8610599" cy="5638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274638"/>
            <a:ext cx="1752600" cy="2544762"/>
          </a:xfrm>
        </p:spPr>
        <p:txBody>
          <a:bodyPr>
            <a:normAutofit/>
          </a:bodyPr>
          <a:lstStyle/>
          <a:p>
            <a:r>
              <a:rPr lang="en-US" dirty="0" smtClean="0"/>
              <a:t>Soil </a:t>
            </a:r>
            <a:r>
              <a:rPr lang="en-US" dirty="0" err="1" smtClean="0"/>
              <a:t>Deple-tion</a:t>
            </a:r>
            <a:endParaRPr lang="en-US" dirty="0"/>
          </a:p>
        </p:txBody>
      </p:sp>
      <p:pic>
        <p:nvPicPr>
          <p:cNvPr id="4" name="Content Placeholder 3" descr="Wassererosion_Acker.jpg"/>
          <p:cNvPicPr>
            <a:picLocks noGrp="1" noChangeAspect="1"/>
          </p:cNvPicPr>
          <p:nvPr>
            <p:ph idx="1"/>
          </p:nvPr>
        </p:nvPicPr>
        <p:blipFill>
          <a:blip r:embed="rId3"/>
          <a:stretch>
            <a:fillRect/>
          </a:stretch>
        </p:blipFill>
        <p:spPr>
          <a:xfrm>
            <a:off x="533400" y="228600"/>
            <a:ext cx="6248400" cy="6324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457200"/>
          </a:xfrm>
        </p:spPr>
        <p:txBody>
          <a:bodyPr>
            <a:noAutofit/>
          </a:bodyPr>
          <a:lstStyle/>
          <a:p>
            <a:r>
              <a:rPr lang="en-US" sz="3200" dirty="0" smtClean="0"/>
              <a:t>World Map according to Ecological Footprint</a:t>
            </a:r>
            <a:endParaRPr lang="en-US" sz="3200" dirty="0"/>
          </a:p>
        </p:txBody>
      </p:sp>
      <p:pic>
        <p:nvPicPr>
          <p:cNvPr id="8" name="Content Placeholder 7" descr="800px-World_map_of_countries_by_ecological_footprint_(2007).svg.png"/>
          <p:cNvPicPr>
            <a:picLocks noGrp="1" noChangeAspect="1"/>
          </p:cNvPicPr>
          <p:nvPr>
            <p:ph idx="1"/>
          </p:nvPr>
        </p:nvPicPr>
        <p:blipFill>
          <a:blip r:embed="rId3"/>
          <a:stretch>
            <a:fillRect/>
          </a:stretch>
        </p:blipFill>
        <p:spPr>
          <a:xfrm>
            <a:off x="228600" y="1219200"/>
            <a:ext cx="8686800" cy="4800600"/>
          </a:xfrm>
          <a:ln>
            <a:solidFill>
              <a:schemeClr val="bg1">
                <a:lumMod val="65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World Population Map</a:t>
            </a:r>
            <a:endParaRPr lang="en-US" dirty="0"/>
          </a:p>
        </p:txBody>
      </p:sp>
      <p:pic>
        <p:nvPicPr>
          <p:cNvPr id="4" name="Content Placeholder 3" descr="2006megacities.svg.png"/>
          <p:cNvPicPr>
            <a:picLocks noGrp="1" noChangeAspect="1"/>
          </p:cNvPicPr>
          <p:nvPr>
            <p:ph idx="1"/>
          </p:nvPr>
        </p:nvPicPr>
        <p:blipFill>
          <a:blip r:embed="rId3"/>
          <a:stretch>
            <a:fillRect/>
          </a:stretch>
        </p:blipFill>
        <p:spPr>
          <a:xfrm>
            <a:off x="381000" y="1066800"/>
            <a:ext cx="8458200" cy="4800600"/>
          </a:xfrm>
          <a:ln>
            <a:solidFill>
              <a:srgbClr val="FF000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_population_distribution.svg.png"/>
          <p:cNvPicPr>
            <a:picLocks noGrp="1" noChangeAspect="1"/>
          </p:cNvPicPr>
          <p:nvPr>
            <p:ph idx="4294967295"/>
          </p:nvPr>
        </p:nvPicPr>
        <p:blipFill>
          <a:blip r:embed="rId3"/>
          <a:stretch>
            <a:fillRect/>
          </a:stretch>
        </p:blipFill>
        <p:spPr>
          <a:xfrm>
            <a:off x="838200" y="228600"/>
            <a:ext cx="7543800" cy="6400800"/>
          </a:xfrm>
          <a:ln>
            <a:solidFill>
              <a:srgbClr val="00B0F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800px-Panthera_tigris_altaica_13_-_Buffalo_Zoo.jpg"/>
          <p:cNvPicPr>
            <a:picLocks noGrp="1" noChangeAspect="1"/>
          </p:cNvPicPr>
          <p:nvPr>
            <p:ph idx="4294967295"/>
          </p:nvPr>
        </p:nvPicPr>
        <p:blipFill>
          <a:blip r:embed="rId3"/>
          <a:stretch>
            <a:fillRect/>
          </a:stretch>
        </p:blipFill>
        <p:spPr>
          <a:xfrm>
            <a:off x="228600" y="228600"/>
            <a:ext cx="8686800" cy="6400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5px-Dhole.jpg"/>
          <p:cNvPicPr>
            <a:picLocks noGrp="1" noChangeAspect="1"/>
          </p:cNvPicPr>
          <p:nvPr>
            <p:ph idx="4294967295"/>
          </p:nvPr>
        </p:nvPicPr>
        <p:blipFill>
          <a:blip r:embed="rId3"/>
          <a:stretch>
            <a:fillRect/>
          </a:stretch>
        </p:blipFill>
        <p:spPr>
          <a:xfrm>
            <a:off x="1828800" y="228600"/>
            <a:ext cx="5486400" cy="6248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Autofit/>
          </a:bodyPr>
          <a:lstStyle/>
          <a:p>
            <a:r>
              <a:rPr lang="en-US" sz="5400" dirty="0" smtClean="0"/>
              <a:t>The Earth is an Island</a:t>
            </a:r>
            <a:endParaRPr lang="en-US" sz="5400" dirty="0"/>
          </a:p>
        </p:txBody>
      </p:sp>
      <p:pic>
        <p:nvPicPr>
          <p:cNvPr id="7" name="Content Placeholder 6" descr="01 Domesgoat feeding.jpg"/>
          <p:cNvPicPr>
            <a:picLocks noGrp="1" noChangeAspect="1"/>
          </p:cNvPicPr>
          <p:nvPr>
            <p:ph idx="1"/>
          </p:nvPr>
        </p:nvPicPr>
        <p:blipFill>
          <a:blip r:embed="rId3"/>
          <a:stretch>
            <a:fillRect/>
          </a:stretch>
        </p:blipFill>
        <p:spPr>
          <a:xfrm>
            <a:off x="609600" y="1295400"/>
            <a:ext cx="7848600" cy="4876800"/>
          </a:xfrm>
          <a:ln>
            <a:solidFill>
              <a:srgbClr val="FFFF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Environmental Issues</a:t>
            </a:r>
            <a:endParaRPr lang="en-US" sz="4800" dirty="0"/>
          </a:p>
        </p:txBody>
      </p:sp>
      <p:sp>
        <p:nvSpPr>
          <p:cNvPr id="3" name="Content Placeholder 2"/>
          <p:cNvSpPr>
            <a:spLocks noGrp="1"/>
          </p:cNvSpPr>
          <p:nvPr>
            <p:ph idx="1"/>
          </p:nvPr>
        </p:nvSpPr>
        <p:spPr>
          <a:xfrm>
            <a:off x="1371600" y="1600200"/>
            <a:ext cx="6629400" cy="4525963"/>
          </a:xfrm>
        </p:spPr>
        <p:txBody>
          <a:bodyPr>
            <a:noAutofit/>
          </a:bodyPr>
          <a:lstStyle/>
          <a:p>
            <a:pPr marL="514350" indent="-514350">
              <a:buAutoNum type="arabicPeriod"/>
            </a:pPr>
            <a:r>
              <a:rPr lang="en-US" sz="2800" dirty="0" smtClean="0"/>
              <a:t>Desertification</a:t>
            </a:r>
          </a:p>
          <a:p>
            <a:pPr marL="514350" indent="-514350">
              <a:buAutoNum type="arabicPeriod"/>
            </a:pPr>
            <a:r>
              <a:rPr lang="en-US" sz="2800" dirty="0" smtClean="0"/>
              <a:t>Deforestation</a:t>
            </a:r>
          </a:p>
          <a:p>
            <a:pPr marL="514350" indent="-514350">
              <a:buAutoNum type="arabicPeriod"/>
            </a:pPr>
            <a:r>
              <a:rPr lang="en-US" sz="2800" dirty="0" smtClean="0"/>
              <a:t>Fresh Water</a:t>
            </a:r>
          </a:p>
          <a:p>
            <a:pPr marL="514350" indent="-514350">
              <a:buAutoNum type="arabicPeriod"/>
            </a:pPr>
            <a:r>
              <a:rPr lang="en-US" sz="2800" dirty="0" smtClean="0"/>
              <a:t>Climate Change</a:t>
            </a:r>
          </a:p>
          <a:p>
            <a:pPr marL="514350" indent="-514350">
              <a:buAutoNum type="arabicPeriod"/>
            </a:pPr>
            <a:r>
              <a:rPr lang="en-US" sz="2800" dirty="0" smtClean="0"/>
              <a:t>Sea Levels</a:t>
            </a:r>
          </a:p>
          <a:p>
            <a:pPr marL="514350" indent="-514350">
              <a:buAutoNum type="arabicPeriod"/>
            </a:pPr>
            <a:r>
              <a:rPr lang="en-US" sz="2800" dirty="0" smtClean="0"/>
              <a:t>Soil Depletion</a:t>
            </a:r>
          </a:p>
          <a:p>
            <a:pPr marL="514350" indent="-514350">
              <a:buAutoNum type="arabicPeriod"/>
            </a:pPr>
            <a:r>
              <a:rPr lang="en-US" sz="2800" dirty="0" smtClean="0"/>
              <a:t>Carrying Capacity</a:t>
            </a:r>
          </a:p>
          <a:p>
            <a:pPr marL="514350" indent="-514350">
              <a:buAutoNum type="arabicPeriod"/>
            </a:pPr>
            <a:r>
              <a:rPr lang="en-US" sz="2800" dirty="0" smtClean="0"/>
              <a:t>Human Populations</a:t>
            </a:r>
          </a:p>
          <a:p>
            <a:pPr marL="514350" indent="-514350">
              <a:buAutoNum type="arabicPeriod"/>
            </a:pPr>
            <a:r>
              <a:rPr lang="en-US" sz="2800" dirty="0" smtClean="0"/>
              <a:t>Natural Populations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Desertification</a:t>
            </a:r>
            <a:endParaRPr lang="en-US" dirty="0"/>
          </a:p>
        </p:txBody>
      </p:sp>
      <p:pic>
        <p:nvPicPr>
          <p:cNvPr id="4" name="Content Placeholder 3" descr="1024px-Desertification google deseertification].png"/>
          <p:cNvPicPr>
            <a:picLocks noGrp="1" noChangeAspect="1"/>
          </p:cNvPicPr>
          <p:nvPr>
            <p:ph idx="1"/>
          </p:nvPr>
        </p:nvPicPr>
        <p:blipFill>
          <a:blip r:embed="rId3"/>
          <a:stretch>
            <a:fillRect/>
          </a:stretch>
        </p:blipFill>
        <p:spPr>
          <a:xfrm>
            <a:off x="152400" y="838200"/>
            <a:ext cx="8763000" cy="5791200"/>
          </a:xfr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800" dirty="0" smtClean="0"/>
              <a:t>Desertification</a:t>
            </a:r>
            <a:endParaRPr lang="en-US" sz="4800" dirty="0"/>
          </a:p>
        </p:txBody>
      </p:sp>
      <p:pic>
        <p:nvPicPr>
          <p:cNvPr id="4" name="Content Placeholder 3" descr="02 North Sahara anti-sand shields.jpg"/>
          <p:cNvPicPr>
            <a:picLocks noGrp="1" noChangeAspect="1"/>
          </p:cNvPicPr>
          <p:nvPr>
            <p:ph idx="1"/>
          </p:nvPr>
        </p:nvPicPr>
        <p:blipFill>
          <a:blip r:embed="rId3"/>
          <a:stretch>
            <a:fillRect/>
          </a:stretch>
        </p:blipFill>
        <p:spPr>
          <a:xfrm>
            <a:off x="685800" y="1219200"/>
            <a:ext cx="7772399" cy="5257800"/>
          </a:xfrm>
          <a:ln>
            <a:solidFill>
              <a:schemeClr val="bg2">
                <a:lumMod val="75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Desertification</a:t>
            </a:r>
            <a:endParaRPr lang="en-US" dirty="0"/>
          </a:p>
        </p:txBody>
      </p:sp>
      <p:pic>
        <p:nvPicPr>
          <p:cNvPr id="5" name="Content Placeholder 4" descr="03 Loess soil erosio, Hunyuan, Shanxi province China.jpg"/>
          <p:cNvPicPr>
            <a:picLocks noGrp="1" noChangeAspect="1"/>
          </p:cNvPicPr>
          <p:nvPr>
            <p:ph idx="1"/>
          </p:nvPr>
        </p:nvPicPr>
        <p:blipFill>
          <a:blip r:embed="rId3"/>
          <a:stretch>
            <a:fillRect/>
          </a:stretch>
        </p:blipFill>
        <p:spPr>
          <a:xfrm>
            <a:off x="381000" y="1295400"/>
            <a:ext cx="8382000" cy="5257800"/>
          </a:xfrm>
          <a:ln>
            <a:solidFill>
              <a:schemeClr val="tx1">
                <a:lumMod val="65000"/>
                <a:lumOff val="3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Desertification</a:t>
            </a:r>
            <a:endParaRPr lang="en-US" dirty="0"/>
          </a:p>
        </p:txBody>
      </p:sp>
      <p:pic>
        <p:nvPicPr>
          <p:cNvPr id="4" name="Content Placeholder 3" descr="Cabrasnortechico.JPG"/>
          <p:cNvPicPr>
            <a:picLocks noGrp="1" noChangeAspect="1"/>
          </p:cNvPicPr>
          <p:nvPr>
            <p:ph idx="1"/>
          </p:nvPr>
        </p:nvPicPr>
        <p:blipFill>
          <a:blip r:embed="rId3"/>
          <a:stretch>
            <a:fillRect/>
          </a:stretch>
        </p:blipFill>
        <p:spPr>
          <a:xfrm>
            <a:off x="381000" y="1219200"/>
            <a:ext cx="8458200" cy="5257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Desertification</a:t>
            </a:r>
            <a:endParaRPr lang="en-US" dirty="0"/>
          </a:p>
        </p:txBody>
      </p:sp>
      <p:pic>
        <p:nvPicPr>
          <p:cNvPr id="4" name="Content Placeholder 3" descr="800px-Morroco-arid-climate.jpg"/>
          <p:cNvPicPr>
            <a:picLocks noGrp="1" noChangeAspect="1"/>
          </p:cNvPicPr>
          <p:nvPr>
            <p:ph idx="1"/>
          </p:nvPr>
        </p:nvPicPr>
        <p:blipFill>
          <a:blip r:embed="rId3"/>
          <a:stretch>
            <a:fillRect/>
          </a:stretch>
        </p:blipFill>
        <p:spPr>
          <a:xfrm>
            <a:off x="381000" y="1143000"/>
            <a:ext cx="8305800" cy="5334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428</Words>
  <Application>Microsoft Office PowerPoint</Application>
  <PresentationFormat>On-screen Show (4:3)</PresentationFormat>
  <Paragraphs>96</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Chapter 8:   People Creating a Future: The Global Wave </vt:lpstr>
      <vt:lpstr>Ten Areas of Global Change</vt:lpstr>
      <vt:lpstr>The Earth is an Island</vt:lpstr>
      <vt:lpstr>Environmental Issues</vt:lpstr>
      <vt:lpstr>Desertification</vt:lpstr>
      <vt:lpstr>Desertification</vt:lpstr>
      <vt:lpstr>Desertification</vt:lpstr>
      <vt:lpstr>Desertification</vt:lpstr>
      <vt:lpstr>Desertification</vt:lpstr>
      <vt:lpstr>Deforestation</vt:lpstr>
      <vt:lpstr>Deforestation</vt:lpstr>
      <vt:lpstr>Desertification</vt:lpstr>
      <vt:lpstr>Deforestation</vt:lpstr>
      <vt:lpstr>Deforestation</vt:lpstr>
      <vt:lpstr>Deforestation</vt:lpstr>
      <vt:lpstr>Fresh Water and Irrigation</vt:lpstr>
      <vt:lpstr>Fresh Water and Irrigation</vt:lpstr>
      <vt:lpstr>Climate Change</vt:lpstr>
      <vt:lpstr>Climate Change</vt:lpstr>
      <vt:lpstr>Slide 20</vt:lpstr>
      <vt:lpstr>Soil Depletion</vt:lpstr>
      <vt:lpstr>Soil Depletion</vt:lpstr>
      <vt:lpstr>Soil Deple-tion</vt:lpstr>
      <vt:lpstr>World Map according to Ecological Footprint</vt:lpstr>
      <vt:lpstr>World Population Map</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People Creating a Future:</dc:title>
  <dc:creator/>
  <cp:lastModifiedBy>Denise Ames</cp:lastModifiedBy>
  <cp:revision>29</cp:revision>
  <dcterms:created xsi:type="dcterms:W3CDTF">2006-08-16T00:00:00Z</dcterms:created>
  <dcterms:modified xsi:type="dcterms:W3CDTF">2013-11-13T15:47:24Z</dcterms:modified>
</cp:coreProperties>
</file>