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98" r:id="rId2"/>
    <p:sldId id="267" r:id="rId3"/>
    <p:sldId id="283" r:id="rId4"/>
    <p:sldId id="272" r:id="rId5"/>
    <p:sldId id="273" r:id="rId6"/>
    <p:sldId id="274" r:id="rId7"/>
    <p:sldId id="278" r:id="rId8"/>
    <p:sldId id="258" r:id="rId9"/>
    <p:sldId id="257" r:id="rId10"/>
    <p:sldId id="276" r:id="rId11"/>
    <p:sldId id="275" r:id="rId12"/>
    <p:sldId id="279" r:id="rId13"/>
    <p:sldId id="277" r:id="rId14"/>
    <p:sldId id="280" r:id="rId15"/>
    <p:sldId id="281" r:id="rId16"/>
    <p:sldId id="299" r:id="rId17"/>
    <p:sldId id="259" r:id="rId18"/>
    <p:sldId id="284" r:id="rId19"/>
    <p:sldId id="285" r:id="rId20"/>
    <p:sldId id="286" r:id="rId21"/>
    <p:sldId id="287" r:id="rId22"/>
    <p:sldId id="289" r:id="rId23"/>
    <p:sldId id="260" r:id="rId24"/>
    <p:sldId id="262" r:id="rId25"/>
    <p:sldId id="291" r:id="rId26"/>
    <p:sldId id="288" r:id="rId27"/>
    <p:sldId id="290" r:id="rId28"/>
    <p:sldId id="293" r:id="rId29"/>
    <p:sldId id="261" r:id="rId30"/>
    <p:sldId id="294" r:id="rId31"/>
    <p:sldId id="295" r:id="rId32"/>
    <p:sldId id="297" r:id="rId33"/>
    <p:sldId id="296" r:id="rId34"/>
    <p:sldId id="263" r:id="rId35"/>
    <p:sldId id="264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062392-F989-459D-A13A-EA7AEF57DA65}" type="datetimeFigureOut">
              <a:rPr lang="en-US" smtClean="0"/>
              <a:pPr/>
              <a:t>11/7/2013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00DD3E-F678-4819-874A-8F24E949B93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Dust Bowl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dust </a:t>
            </a:r>
            <a:r>
              <a:rPr lang="en-US" sz="1200" b="0" i="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storm approaches </a:t>
            </a:r>
            <a:r>
              <a:rPr lang="en-US" sz="1200" b="0" i="0" u="none" strike="noStrike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Stratford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Texas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in 1935.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00DD3E-F678-4819-874A-8F24E949B93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Power farming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displaces tenants from the land in the western dry cotton area.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Childress County, Texas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1938. (Wikipedia)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00DD3E-F678-4819-874A-8F24E949B93E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 impoverished American family living in a shanty, about 1936. photo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by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Dorthea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Lange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00DD3E-F678-4819-874A-8F24E949B93E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Depression in international perspective. (Wikipedia)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00DD3E-F678-4819-874A-8F24E949B93E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Unemployed men march in 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Toronto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Ontario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Canada. (left)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Adolph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Hitler speaking in 1935, Germany was hard hit by the depression.  </a:t>
            </a:r>
            <a:endParaRPr lang="en-US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00DD3E-F678-4819-874A-8F24E949B93E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Unemployed people in front of a workhouse in London, 1930. (Wikipedia)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00DD3E-F678-4819-874A-8F24E949B93E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Feminist suffrage parade in New York City, May 6, 1912. Women gained the right to vote in the U.S. in 1920.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00DD3E-F678-4819-874A-8F24E949B93E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Map of the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participants in World War I: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Allied Powers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in green,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Central Powers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in orange, and neutral countries in grey.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00DD3E-F678-4819-874A-8F24E949B93E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French 87th regiment in trench at Hill 34 outside Verdun.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00DD3E-F678-4819-874A-8F24E949B93E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Austro-Hungarian troops executing captured Serbians. Serbia lost about 850,000 people during the war, a quarter of its pre-war population. (Wikipedia)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00DD3E-F678-4819-874A-8F24E949B93E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British artillery battery emplaced on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Mount Scopus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in the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Battle of Jerusalem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during the Middle East campaign of World War I.  (Wikipedia)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00DD3E-F678-4819-874A-8F24E949B93E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Albert Einstein, 1921. He was awarded the Nobel Prize for Physics the same year.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00DD3E-F678-4819-874A-8F24E949B93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Tsar Nicholas II among his troops during World War I, Russia, ill-prepared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for the war,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lost millions. Tsar Nicolas II and his royal family were assassinated by the Bolsheviks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during the Russian Revolution.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00DD3E-F678-4819-874A-8F24E949B93E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Demonstration against the Treaty of Versailles in front of the Reichstag building in Berlin, Germany.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00DD3E-F678-4819-874A-8F24E949B93E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Painting of the 1917 Bolshevik Revolution, painter </a:t>
            </a:r>
            <a:r>
              <a:rPr lang="en-US" sz="12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Boris </a:t>
            </a:r>
            <a:r>
              <a:rPr lang="en-US" sz="120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Kustodiev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1920 painting,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00DD3E-F678-4819-874A-8F24E949B93E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American, British, and Japanese Troops parade through Vladivostok in armed support to the White Army, circa 1917. (Wikipedia)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00DD3E-F678-4819-874A-8F24E949B93E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Bolshevik forces marching on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Red Square, 1917.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00DD3E-F678-4819-874A-8F24E949B93E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Vladimir Lenin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leader of the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Bolsheviks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speaking at a meeting in 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Sverdlov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Square 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Moscow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with </a:t>
            </a:r>
            <a:r>
              <a:rPr lang="en-US" sz="1200" b="0" i="0" u="non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Leon Trotsky</a:t>
            </a:r>
            <a:r>
              <a:rPr lang="en-US" sz="1200" b="0" i="0" u="non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Lev Kamenev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adjacent to the right of the podium. (Wikipedia)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00DD3E-F678-4819-874A-8F24E949B93E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Chinese machine gun nest in the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Battle of Shanghai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1937.  Japan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invaded China in 1937.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00DD3E-F678-4819-874A-8F24E949B93E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Two fascist leaders Benito Mussolini of Italy and Adolf Hitler of Germany in 1940.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00DD3E-F678-4819-874A-8F24E949B93E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Soviet counter-attack against the Germans during the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battle of Moscow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December 1941.  (Wikipedia)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00DD3E-F678-4819-874A-8F24E949B93E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February 1942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Fall of Singapore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saw 80,000 Allied soldiers captured by the Japanese. (Wikipedia)</a:t>
            </a:r>
            <a:r>
              <a:rPr lang="en-US" sz="12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00DD3E-F678-4819-874A-8F24E949B93E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USA annual real GDP from 1910–60, with the years of the Great Depression (1929–1939) highlighted. (Wikipedia)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00DD3E-F678-4819-874A-8F24E949B93E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Soviet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T-34,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most-produced tank of the war. Over 57,000 were built by 1945.  (Wikipedia)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00DD3E-F678-4819-874A-8F24E949B93E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devastated Berlin street in the city centre after the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Battle of Berlin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3 July 1945.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00DD3E-F678-4819-874A-8F24E949B93E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Atomic bomb mushroom clouds over Hiroshima 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(left)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Nagasaki 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(right)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August 6 and 9, 1945.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00DD3E-F678-4819-874A-8F24E949B93E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German concentration camp, Lager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Nordhausen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1945, 6 million Jews were killed by the Nazis.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00DD3E-F678-4819-874A-8F24E949B93E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unemployment rate in the US 1910–1960, with the years of the Great Depression (1929–1939) highlighted.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00DD3E-F678-4819-874A-8F24E949B93E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Crowd gathering at the intersection of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Wall Street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Broad Street after the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1929 crash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00DD3E-F678-4819-874A-8F24E949B93E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Face of the Depression.  Dorothea Lange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's </a:t>
            </a:r>
            <a:r>
              <a:rPr lang="en-US" sz="1200" b="0" i="1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Migrant Mother 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depicts destitute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pea pickers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California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centering on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Florence Owens Thompson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age 32, a mother of seven children, in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Nipomo, California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March 1936.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00DD3E-F678-4819-874A-8F24E949B93E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Crowd at New York's American Union Bank during a bank run early in the Great Depression.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00DD3E-F678-4819-874A-8F24E949B93E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/>
            <a:r>
              <a:rPr lang="en-US" dirty="0" smtClean="0"/>
              <a:t>John Maynard Keynes (right) and Harry Dexter White at the Bretton Woods Conference in 1945.  Keynes ushered in what was known as </a:t>
            </a:r>
            <a:r>
              <a:rPr lang="en-US" smtClean="0"/>
              <a:t>managed capitalism.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00DD3E-F678-4819-874A-8F24E949B93E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the</a:t>
            </a:r>
            <a:r>
              <a:rPr lang="en-US" baseline="0" dirty="0" smtClean="0"/>
              <a:t> interpretation of capitalism according to industrial workers.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00DD3E-F678-4819-874A-8F24E949B93E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r>
              <a:rPr lang="en-US" dirty="0" smtClean="0"/>
              <a:t>Dust Bowl, U.S. 1935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04800" y="1371600"/>
            <a:ext cx="8610600" cy="5181600"/>
          </a:xfrm>
          <a:prstGeom prst="rect">
            <a:avLst/>
          </a:prstGeom>
          <a:noFill/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1066800"/>
            <a:ext cx="2362200" cy="1828800"/>
          </a:xfrm>
          <a:ln>
            <a:solidFill>
              <a:schemeClr val="accent6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sz="4000" dirty="0" smtClean="0"/>
              <a:t>A View of Capitalism </a:t>
            </a:r>
            <a:endParaRPr lang="en-US" sz="40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28600" y="228600"/>
            <a:ext cx="60960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43800" y="274638"/>
            <a:ext cx="1600200" cy="35353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Great </a:t>
            </a:r>
            <a:r>
              <a:rPr lang="en-US" sz="3600" dirty="0" err="1" smtClean="0"/>
              <a:t>Depres-sion</a:t>
            </a:r>
            <a:endParaRPr lang="en-US" sz="36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81000" y="381000"/>
            <a:ext cx="7010401" cy="609600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6600" y="274638"/>
            <a:ext cx="1905000" cy="3001962"/>
          </a:xfrm>
        </p:spPr>
        <p:txBody>
          <a:bodyPr>
            <a:normAutofit/>
          </a:bodyPr>
          <a:lstStyle/>
          <a:p>
            <a:r>
              <a:rPr lang="en-US" dirty="0" smtClean="0"/>
              <a:t>Great </a:t>
            </a:r>
            <a:r>
              <a:rPr lang="en-US" dirty="0" err="1" smtClean="0"/>
              <a:t>Depres-sion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04800" y="304800"/>
            <a:ext cx="6530181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52400"/>
            <a:ext cx="8686800" cy="6400800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724400" y="274638"/>
            <a:ext cx="4191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International Great </a:t>
            </a:r>
            <a:br>
              <a:rPr lang="en-US" dirty="0" smtClean="0"/>
            </a:br>
            <a:r>
              <a:rPr lang="en-US" dirty="0" smtClean="0"/>
              <a:t>Depression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 bwMode="auto">
          <a:xfrm>
            <a:off x="228600" y="609600"/>
            <a:ext cx="4191000" cy="5943600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648200" y="1828800"/>
            <a:ext cx="4038600" cy="3581400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Great Depression, London</a:t>
            </a:r>
            <a:endParaRPr lang="en-US" dirty="0"/>
          </a:p>
        </p:txBody>
      </p:sp>
      <p:pic>
        <p:nvPicPr>
          <p:cNvPr id="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04800" y="1219200"/>
            <a:ext cx="8458200" cy="5486400"/>
          </a:xfrm>
          <a:prstGeom prst="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0" y="609601"/>
            <a:ext cx="4572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dirty="0" smtClean="0"/>
              <a:t>Political Currents </a:t>
            </a:r>
            <a:br>
              <a:rPr lang="en-US" sz="7200" dirty="0" smtClean="0"/>
            </a:br>
            <a:r>
              <a:rPr lang="en-US" sz="7200" dirty="0" smtClean="0"/>
              <a:t>to 1950</a:t>
            </a:r>
            <a:endParaRPr lang="en-US" sz="7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Political, Women’s Suffrage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" y="1143000"/>
            <a:ext cx="83058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dirty="0" smtClean="0"/>
              <a:t>World War I Participants</a:t>
            </a:r>
            <a:endParaRPr lang="en-US" dirty="0"/>
          </a:p>
        </p:txBody>
      </p:sp>
      <p:pic>
        <p:nvPicPr>
          <p:cNvPr id="102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28600" y="1371600"/>
            <a:ext cx="8686800" cy="4800600"/>
          </a:xfrm>
          <a:prstGeom prst="rect">
            <a:avLst/>
          </a:prstGeom>
          <a:noFill/>
          <a:ln w="9525">
            <a:solidFill>
              <a:schemeClr val="accent6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2667000" cy="2697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World War I </a:t>
            </a:r>
            <a:br>
              <a:rPr lang="en-US" dirty="0" smtClean="0"/>
            </a:br>
            <a:r>
              <a:rPr lang="en-US" dirty="0" smtClean="0"/>
              <a:t>Trench Warfare</a:t>
            </a:r>
            <a:endParaRPr lang="en-US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200400" y="228600"/>
            <a:ext cx="54864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0" y="274638"/>
            <a:ext cx="2438400" cy="3306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Cultural</a:t>
            </a:r>
            <a:r>
              <a:rPr lang="en-US" smtClean="0"/>
              <a:t>, </a:t>
            </a:r>
            <a:br>
              <a:rPr lang="en-US" smtClean="0"/>
            </a:br>
            <a:r>
              <a:rPr lang="en-US" smtClean="0"/>
              <a:t>A </a:t>
            </a:r>
            <a:r>
              <a:rPr lang="en-US" dirty="0" smtClean="0"/>
              <a:t>Changing Worldview</a:t>
            </a:r>
            <a:endParaRPr lang="en-US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09600" y="304800"/>
            <a:ext cx="50292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World War I Massacre </a:t>
            </a:r>
            <a:endParaRPr lang="en-US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04800" y="1143000"/>
            <a:ext cx="8534400" cy="5410200"/>
          </a:xfrm>
          <a:prstGeom prst="rect">
            <a:avLst/>
          </a:prstGeom>
          <a:noFill/>
          <a:ln w="9525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World War I, Middle East</a:t>
            </a:r>
            <a:endParaRPr lang="en-US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04800" y="1219200"/>
            <a:ext cx="8534400" cy="5181600"/>
          </a:xfrm>
          <a:prstGeom prst="rect">
            <a:avLst/>
          </a:prstGeom>
          <a:noFill/>
          <a:ln w="9525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smtClean="0"/>
              <a:t>World War I, Russia</a:t>
            </a:r>
            <a:endParaRPr lang="en-US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81000" y="1295400"/>
            <a:ext cx="8382000" cy="5181600"/>
          </a:xfrm>
          <a:prstGeom prst="rect">
            <a:avLst/>
          </a:prstGeom>
          <a:noFill/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Political, Treaty of Versailles</a:t>
            </a:r>
            <a:endParaRPr lang="en-US" dirty="0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81000" y="990600"/>
            <a:ext cx="83820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Political, Communist Revolution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33400" y="1219200"/>
            <a:ext cx="80772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Russian Revolution, White Russians</a:t>
            </a:r>
            <a:endParaRPr lang="en-US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04800" y="1295401"/>
            <a:ext cx="8458199" cy="5334000"/>
          </a:xfrm>
          <a:prstGeom prst="rect">
            <a:avLst/>
          </a:prstGeom>
          <a:noFill/>
          <a:ln w="952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0707"/>
          </a:xfrm>
        </p:spPr>
        <p:txBody>
          <a:bodyPr/>
          <a:lstStyle/>
          <a:p>
            <a:r>
              <a:rPr lang="en-US" dirty="0" smtClean="0"/>
              <a:t>Communist Revolution, Russia</a:t>
            </a:r>
            <a:endParaRPr lang="en-US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457200" y="1295400"/>
            <a:ext cx="8305800" cy="5181600"/>
          </a:xfrm>
          <a:prstGeom prst="rect">
            <a:avLst/>
          </a:prstGeom>
          <a:noFill/>
          <a:ln w="9525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Russian Revolution, Lenin</a:t>
            </a:r>
            <a:endParaRPr lang="en-US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04800" y="1295400"/>
            <a:ext cx="8534400" cy="5334000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Japanese Invasion of China, 1937</a:t>
            </a:r>
            <a:endParaRPr lang="en-US" dirty="0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" y="1371600"/>
            <a:ext cx="8153400" cy="5105400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Political, Fascist Leaders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33400" y="914400"/>
            <a:ext cx="80010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3886200"/>
          </a:xfrm>
        </p:spPr>
        <p:txBody>
          <a:bodyPr>
            <a:noAutofit/>
          </a:bodyPr>
          <a:lstStyle/>
          <a:p>
            <a:r>
              <a:rPr lang="en-US" sz="7200" dirty="0" smtClean="0"/>
              <a:t>Techno-Economic Currents </a:t>
            </a:r>
            <a:br>
              <a:rPr lang="en-US" sz="7200" dirty="0" smtClean="0"/>
            </a:br>
            <a:r>
              <a:rPr lang="en-US" sz="7200" dirty="0" smtClean="0"/>
              <a:t>to 1950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86400"/>
            <a:ext cx="8229600" cy="639763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Soviet Union Counterattacks Germany</a:t>
            </a:r>
            <a:endParaRPr lang="en-US" dirty="0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33400" y="1295401"/>
            <a:ext cx="8153400" cy="5181600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Fall of Singapore to Japanese</a:t>
            </a:r>
            <a:endParaRPr lang="en-US" dirty="0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" y="1143000"/>
            <a:ext cx="8305800" cy="5486400"/>
          </a:xfrm>
          <a:prstGeom prst="rect">
            <a:avLst/>
          </a:prstGeom>
          <a:noFill/>
          <a:ln w="9525">
            <a:solidFill>
              <a:schemeClr val="tx1">
                <a:lumMod val="85000"/>
                <a:lumOff val="15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Soviet Union Tanks</a:t>
            </a:r>
            <a:endParaRPr lang="en-US" dirty="0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81000" y="1295400"/>
            <a:ext cx="8382000" cy="5257800"/>
          </a:xfrm>
          <a:prstGeom prst="rect">
            <a:avLst/>
          </a:prstGeom>
          <a:noFill/>
          <a:ln w="9525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Battle of Berlin, 1945</a:t>
            </a:r>
            <a:endParaRPr lang="en-US" dirty="0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" y="1219200"/>
            <a:ext cx="8229600" cy="5257800"/>
          </a:xfrm>
          <a:prstGeom prst="rect">
            <a:avLst/>
          </a:prstGeom>
          <a:noFill/>
          <a:ln w="9525">
            <a:solidFill>
              <a:schemeClr val="tx1">
                <a:lumMod val="85000"/>
                <a:lumOff val="15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Political, Atomic Bombs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28600" y="1143000"/>
            <a:ext cx="86106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Political, The Holocaust</a:t>
            </a:r>
            <a:endParaRPr 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04801" y="990600"/>
            <a:ext cx="8571998" cy="5638800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Real U.S. GDP Rates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28600" y="1143000"/>
            <a:ext cx="8686800" cy="5334000"/>
          </a:xfrm>
          <a:prstGeom prst="rect">
            <a:avLst/>
          </a:prstGeom>
          <a:noFill/>
          <a:ln w="9525">
            <a:solidFill>
              <a:srgbClr val="009999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U.S. Unemployment Rates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04800" y="990600"/>
            <a:ext cx="8534400" cy="5562600"/>
          </a:xfrm>
          <a:prstGeom prst="rect">
            <a:avLst/>
          </a:prstGeom>
          <a:noFill/>
          <a:ln w="9525">
            <a:solidFill>
              <a:srgbClr val="009999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2667000" cy="3611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Great Depression, </a:t>
            </a:r>
            <a:br>
              <a:rPr lang="en-US" dirty="0" smtClean="0"/>
            </a:br>
            <a:r>
              <a:rPr lang="en-US" dirty="0" smtClean="0"/>
              <a:t>Stock Market Crash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971800" y="228600"/>
            <a:ext cx="5943600" cy="6400800"/>
          </a:xfrm>
          <a:prstGeom prst="rect">
            <a:avLst/>
          </a:prstGeom>
          <a:noFill/>
          <a:ln w="9525">
            <a:solidFill>
              <a:schemeClr val="tx1">
                <a:lumMod val="85000"/>
                <a:lumOff val="15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200" y="274638"/>
            <a:ext cx="2819400" cy="2849562"/>
          </a:xfrm>
        </p:spPr>
        <p:txBody>
          <a:bodyPr>
            <a:normAutofit/>
          </a:bodyPr>
          <a:lstStyle/>
          <a:p>
            <a:r>
              <a:rPr lang="en-US" dirty="0" smtClean="0"/>
              <a:t>Great Depression United States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81000" y="381000"/>
            <a:ext cx="5410200" cy="6172200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Economy, Great Depression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81000" y="1219200"/>
            <a:ext cx="8382000" cy="5257800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590800" cy="3230562"/>
          </a:xfrm>
        </p:spPr>
        <p:txBody>
          <a:bodyPr>
            <a:normAutofit/>
          </a:bodyPr>
          <a:lstStyle/>
          <a:p>
            <a:r>
              <a:rPr lang="en-US" dirty="0" smtClean="0"/>
              <a:t>Economy, Managed Capitalism</a:t>
            </a:r>
            <a:endParaRPr lang="en-US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581400" y="228600"/>
            <a:ext cx="51816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605</Words>
  <Application>Microsoft Office PowerPoint</Application>
  <PresentationFormat>On-screen Show (4:3)</PresentationFormat>
  <Paragraphs>101</Paragraphs>
  <Slides>35</Slides>
  <Notes>33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Dust Bowl, U.S. 1935</vt:lpstr>
      <vt:lpstr>Cultural,  A Changing Worldview</vt:lpstr>
      <vt:lpstr>Techno-Economic Currents  to 1950</vt:lpstr>
      <vt:lpstr>Real U.S. GDP Rates</vt:lpstr>
      <vt:lpstr>U.S. Unemployment Rates</vt:lpstr>
      <vt:lpstr>Great Depression,  Stock Market Crash</vt:lpstr>
      <vt:lpstr>Great Depression United States</vt:lpstr>
      <vt:lpstr>Economy, Great Depression</vt:lpstr>
      <vt:lpstr>Economy, Managed Capitalism</vt:lpstr>
      <vt:lpstr>A View of Capitalism </vt:lpstr>
      <vt:lpstr>Great Depres-sion</vt:lpstr>
      <vt:lpstr>Great Depres-sion</vt:lpstr>
      <vt:lpstr>Slide 13</vt:lpstr>
      <vt:lpstr>International Great  Depression</vt:lpstr>
      <vt:lpstr>Great Depression, London</vt:lpstr>
      <vt:lpstr>Slide 16</vt:lpstr>
      <vt:lpstr>Political, Women’s Suffrage</vt:lpstr>
      <vt:lpstr>World War I Participants</vt:lpstr>
      <vt:lpstr>World War I  Trench Warfare</vt:lpstr>
      <vt:lpstr>World War I Massacre </vt:lpstr>
      <vt:lpstr>World War I, Middle East</vt:lpstr>
      <vt:lpstr>World War I, Russia</vt:lpstr>
      <vt:lpstr>Political, Treaty of Versailles</vt:lpstr>
      <vt:lpstr>Political, Communist Revolution</vt:lpstr>
      <vt:lpstr>Russian Revolution, White Russians</vt:lpstr>
      <vt:lpstr>Communist Revolution, Russia</vt:lpstr>
      <vt:lpstr>Russian Revolution, Lenin</vt:lpstr>
      <vt:lpstr>Japanese Invasion of China, 1937</vt:lpstr>
      <vt:lpstr>Political, Fascist Leaders</vt:lpstr>
      <vt:lpstr>Soviet Union Counterattacks Germany</vt:lpstr>
      <vt:lpstr>Fall of Singapore to Japanese</vt:lpstr>
      <vt:lpstr>Soviet Union Tanks</vt:lpstr>
      <vt:lpstr>Battle of Berlin, 1945</vt:lpstr>
      <vt:lpstr>Political, Atomic Bombs</vt:lpstr>
      <vt:lpstr>Political, The Holocaust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Denise Ames</cp:lastModifiedBy>
  <cp:revision>45</cp:revision>
  <dcterms:created xsi:type="dcterms:W3CDTF">2006-08-16T00:00:00Z</dcterms:created>
  <dcterms:modified xsi:type="dcterms:W3CDTF">2013-11-07T21:47:40Z</dcterms:modified>
</cp:coreProperties>
</file>