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60" r:id="rId2"/>
    <p:sldId id="259" r:id="rId3"/>
    <p:sldId id="261" r:id="rId4"/>
    <p:sldId id="262" r:id="rId5"/>
    <p:sldId id="257" r:id="rId6"/>
    <p:sldId id="268" r:id="rId7"/>
    <p:sldId id="269" r:id="rId8"/>
    <p:sldId id="274" r:id="rId9"/>
    <p:sldId id="270" r:id="rId10"/>
    <p:sldId id="276" r:id="rId11"/>
    <p:sldId id="277" r:id="rId12"/>
    <p:sldId id="278" r:id="rId13"/>
    <p:sldId id="272" r:id="rId14"/>
    <p:sldId id="265" r:id="rId15"/>
    <p:sldId id="263" r:id="rId16"/>
    <p:sldId id="264" r:id="rId17"/>
    <p:sldId id="266" r:id="rId18"/>
    <p:sldId id="267" r:id="rId19"/>
    <p:sldId id="271" r:id="rId20"/>
    <p:sldId id="273" r:id="rId21"/>
    <p:sldId id="275" r:id="rId22"/>
    <p:sldId id="282" r:id="rId23"/>
    <p:sldId id="283" r:id="rId24"/>
    <p:sldId id="281" r:id="rId25"/>
    <p:sldId id="284" r:id="rId26"/>
    <p:sldId id="279" r:id="rId27"/>
    <p:sldId id="280" r:id="rId28"/>
    <p:sldId id="286" r:id="rId29"/>
    <p:sldId id="285" r:id="rId30"/>
    <p:sldId id="287" r:id="rId31"/>
    <p:sldId id="288" r:id="rId32"/>
    <p:sldId id="289" r:id="rId33"/>
    <p:sldId id="290" r:id="rId34"/>
    <p:sldId id="291" r:id="rId35"/>
    <p:sldId id="292" r:id="rId36"/>
    <p:sldId id="293" r:id="rId37"/>
    <p:sldId id="300" r:id="rId38"/>
    <p:sldId id="294" r:id="rId39"/>
    <p:sldId id="295" r:id="rId40"/>
    <p:sldId id="296" r:id="rId41"/>
    <p:sldId id="297" r:id="rId42"/>
    <p:sldId id="298" r:id="rId43"/>
    <p:sldId id="299" r:id="rId44"/>
    <p:sldId id="301" r:id="rId45"/>
    <p:sldId id="302" r:id="rId46"/>
    <p:sldId id="30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FBC56-B1D0-4D39-9513-52387FDAA791}" type="datetimeFigureOut">
              <a:rPr lang="en-US" smtClean="0"/>
              <a:pPr/>
              <a:t>11/6/2013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0AC00E-91EA-4A96-8442-42E795B98F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introduction of the Spinning Mule into cotton production processes helped to drastically increase industry consumption of cotton. This example is the only one in existence made by the inventor Samuel Crompton. It can be found in the collection of Bolton Museum and Archive Service.</a:t>
            </a:r>
          </a:p>
          <a:p>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Providing raw materials (primary industries) for</a:t>
            </a:r>
            <a:r>
              <a:rPr lang="en-US" baseline="0" dirty="0" smtClean="0"/>
              <a:t> secondary industries (manufacturing). </a:t>
            </a:r>
            <a:r>
              <a:rPr lang="en-US" dirty="0" smtClean="0"/>
              <a:t>Men working their own coal mines. Early 1900s, USA</a:t>
            </a:r>
          </a:p>
          <a:p>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cotton</a:t>
            </a:r>
            <a:r>
              <a:rPr lang="en-US" baseline="0" dirty="0" smtClean="0"/>
              <a:t> gin on display at the Eli Whitney Museum. </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0" dirty="0" smtClean="0"/>
              <a:t>Iron Bridge </a:t>
            </a:r>
            <a:r>
              <a:rPr lang="en-US" dirty="0" smtClean="0"/>
              <a:t>crosses the River Severn at the </a:t>
            </a:r>
            <a:r>
              <a:rPr lang="en-US" dirty="0" err="1" smtClean="0"/>
              <a:t>Ironbridge</a:t>
            </a:r>
            <a:r>
              <a:rPr lang="en-US" dirty="0" smtClean="0"/>
              <a:t> Gorge, by the village of </a:t>
            </a:r>
            <a:r>
              <a:rPr lang="en-US" dirty="0" err="1" smtClean="0"/>
              <a:t>Ironbridge</a:t>
            </a:r>
            <a:r>
              <a:rPr lang="en-US" dirty="0" smtClean="0"/>
              <a:t>, in </a:t>
            </a:r>
            <a:r>
              <a:rPr lang="en-US" dirty="0" err="1" smtClean="0"/>
              <a:t>Shropshire</a:t>
            </a:r>
            <a:r>
              <a:rPr lang="en-US" dirty="0" smtClean="0"/>
              <a:t>, England. It was the first arch bridge in the world to be made out of cast iron, a material which was previously far too expensive to use for large structures. However, a new blast furnace nearby lowered the cost and so encouraged local engineers and architects to solve a long-standing problem of a crossing over the river. Started 1775, completed 1779.</a:t>
            </a:r>
          </a:p>
          <a:p>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Thames Tunnel, London,</a:t>
            </a:r>
            <a:r>
              <a:rPr lang="en-US" baseline="0" dirty="0" smtClean="0"/>
              <a:t> </a:t>
            </a:r>
            <a:r>
              <a:rPr lang="en-US" dirty="0" smtClean="0"/>
              <a:t>(opened 1843).</a:t>
            </a:r>
            <a:br>
              <a:rPr lang="en-US" dirty="0" smtClean="0"/>
            </a:br>
            <a:r>
              <a:rPr lang="en-US" dirty="0" smtClean="0"/>
              <a:t>Cement was used in the world's first underwater tunnel. The </a:t>
            </a:r>
            <a:r>
              <a:rPr lang="en-US" b="0" dirty="0" smtClean="0"/>
              <a:t>Thames Tunnel </a:t>
            </a:r>
            <a:r>
              <a:rPr lang="en-US" dirty="0" smtClean="0"/>
              <a:t>is an underwater tunnel, built beneath the River Thames in London.</a:t>
            </a:r>
          </a:p>
          <a:p>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loom from the 1890s with a dobby head. </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TITLE: 488 Macon, Ga. Lewis W. Hine 1-19-1909. Bibb Mill No. 1 Many youngsters here. Some boys were so small they had to climb up on the spinning frame to mend the broken threads and put back the empty bobbins. Location: Macon, Georgia.</a:t>
            </a:r>
          </a:p>
          <a:p>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young "drawer" pulling a coal tub along a mine gallery. In Britain laws passed in 1842 and 1844 improved working conditions in mines.</a:t>
            </a:r>
          </a:p>
          <a:p>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Great Chartist Meeting on </a:t>
            </a:r>
            <a:r>
              <a:rPr lang="en-US" dirty="0" err="1" smtClean="0"/>
              <a:t>Kennington</a:t>
            </a:r>
            <a:r>
              <a:rPr lang="en-US" dirty="0" smtClean="0"/>
              <a:t> Common, 1848</a:t>
            </a:r>
          </a:p>
          <a:p>
            <a:r>
              <a:rPr lang="en-US" b="0" dirty="0" smtClean="0"/>
              <a:t>Chartism</a:t>
            </a:r>
            <a:r>
              <a:rPr lang="en-US" dirty="0" smtClean="0"/>
              <a:t> was a working class movement for political reform in Britain between 1838 and 1848. It takes its name from the People's Charter of 1838. Chartism was the first mass working class </a:t>
            </a:r>
            <a:r>
              <a:rPr lang="en-US" dirty="0" err="1" smtClean="0"/>
              <a:t>labour</a:t>
            </a:r>
            <a:r>
              <a:rPr lang="en-US" dirty="0" smtClean="0"/>
              <a:t> movement in the world. </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Great Seal of the Knights of Labor, established 1869. </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Jean Jacques Rousseau was a </a:t>
            </a:r>
            <a:r>
              <a:rPr lang="en-US" dirty="0" err="1" smtClean="0"/>
              <a:t>Genevan</a:t>
            </a:r>
            <a:r>
              <a:rPr lang="en-US" dirty="0" smtClean="0"/>
              <a:t> philosopher, writer, and composer of 18th-century Romanticism of French expression. His political philosophy influenced the French Revolution as well as the overall development of modern political, sociological and educational thought. He wrote on the family and education among other things. </a:t>
            </a:r>
          </a:p>
          <a:p>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19th c. ox powered double carding machine used in the manufacture of textiles. </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British feminist Mary Wollstonecraft (c. 1797) by </a:t>
            </a:r>
            <a:r>
              <a:rPr lang="en-US" sz="1200" u="none" strike="noStrike" kern="1200" dirty="0" smtClean="0">
                <a:solidFill>
                  <a:schemeClr val="tx1"/>
                </a:solidFill>
                <a:latin typeface="+mn-lt"/>
                <a:ea typeface="+mn-ea"/>
                <a:cs typeface="+mn-cs"/>
              </a:rPr>
              <a:t>John </a:t>
            </a:r>
            <a:r>
              <a:rPr lang="en-US" sz="1200" u="none" strike="noStrike" kern="1200" dirty="0" err="1" smtClean="0">
                <a:solidFill>
                  <a:schemeClr val="tx1"/>
                </a:solidFill>
                <a:latin typeface="+mn-lt"/>
                <a:ea typeface="+mn-ea"/>
                <a:cs typeface="+mn-cs"/>
              </a:rPr>
              <a:t>Opie</a:t>
            </a:r>
            <a:r>
              <a:rPr lang="en-US" sz="1200" kern="1200" dirty="0" smtClean="0">
                <a:solidFill>
                  <a:schemeClr val="tx1"/>
                </a:solidFill>
                <a:latin typeface="+mn-lt"/>
                <a:ea typeface="+mn-ea"/>
                <a:cs typeface="+mn-cs"/>
              </a:rPr>
              <a:t>. She wrote a Vindication of the rights of Woman, 1792.</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Elizabeth Cady Stanton (seated) with Susan B. Anthony</a:t>
            </a:r>
          </a:p>
          <a:p>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Le Bon Marche</a:t>
            </a:r>
            <a:r>
              <a:rPr lang="en-US" sz="1200" kern="1200" dirty="0" smtClean="0">
                <a:solidFill>
                  <a:schemeClr val="tx1"/>
                </a:solidFill>
                <a:latin typeface="+mn-lt"/>
                <a:ea typeface="+mn-ea"/>
                <a:cs typeface="+mn-cs"/>
              </a:rPr>
              <a:t>, Paris, France, sometimes regarded as the first department store in the world. </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Emancipation from Freedmen's viewpoint; illustration from </a:t>
            </a:r>
            <a:r>
              <a:rPr lang="en-US" i="1" dirty="0" smtClean="0"/>
              <a:t>Harper's Weekly</a:t>
            </a:r>
            <a:r>
              <a:rPr lang="en-US" dirty="0" smtClean="0"/>
              <a:t> 1865.</a:t>
            </a:r>
          </a:p>
          <a:p>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circa 1870 photograph of two children who were likely recently emancipated. </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Primary School in "open air"</a:t>
            </a:r>
            <a:r>
              <a:rPr lang="en-US" dirty="0" smtClean="0"/>
              <a:t>. Teacher with class, from the outskirts of </a:t>
            </a:r>
            <a:r>
              <a:rPr lang="en-US" dirty="0" err="1" smtClean="0"/>
              <a:t>Bucharest,Hungary</a:t>
            </a:r>
            <a:r>
              <a:rPr lang="en-US" baseline="0" dirty="0" smtClean="0"/>
              <a:t> </a:t>
            </a:r>
            <a:r>
              <a:rPr lang="en-US" dirty="0" smtClean="0"/>
              <a:t>around 1842</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mtClean="0"/>
              <a:t>Well </a:t>
            </a:r>
            <a:r>
              <a:rPr lang="en-US" dirty="0" smtClean="0"/>
              <a:t>equipped one-room school (with benches, blackboard, books, globe, stove, piano) in </a:t>
            </a:r>
            <a:r>
              <a:rPr lang="en-US" smtClean="0"/>
              <a:t>rural Oklahoma (U.S.) </a:t>
            </a:r>
            <a:r>
              <a:rPr lang="en-US" dirty="0" smtClean="0"/>
              <a:t>early 20th century</a:t>
            </a:r>
          </a:p>
          <a:p>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siege of Yorktown ended with the surrender of a second British army, paving the way for the end of the American Revolutionary War and the establishment of the United States as an independent nation. </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strike="noStrike" kern="1200" dirty="0" smtClean="0">
                <a:solidFill>
                  <a:schemeClr val="tx1"/>
                </a:solidFill>
                <a:latin typeface="+mn-lt"/>
                <a:ea typeface="+mn-ea"/>
                <a:cs typeface="+mn-cs"/>
              </a:rPr>
              <a:t>Napoleon Bonaparte Crossing the Alps</a:t>
            </a:r>
            <a:r>
              <a:rPr lang="en-US" sz="1200" kern="1200" dirty="0" smtClean="0">
                <a:solidFill>
                  <a:schemeClr val="tx1"/>
                </a:solidFill>
                <a:latin typeface="+mn-lt"/>
                <a:ea typeface="+mn-ea"/>
                <a:cs typeface="+mn-cs"/>
              </a:rPr>
              <a:t> (1800)</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American Progress</a:t>
            </a:r>
            <a:r>
              <a:rPr lang="en-US" sz="1200" kern="1200" dirty="0" smtClean="0">
                <a:solidFill>
                  <a:schemeClr val="tx1"/>
                </a:solidFill>
                <a:latin typeface="+mn-lt"/>
                <a:ea typeface="+mn-ea"/>
                <a:cs typeface="+mn-cs"/>
              </a:rPr>
              <a:t> by John </a:t>
            </a:r>
            <a:r>
              <a:rPr lang="en-US" sz="1200" kern="1200" dirty="0" err="1" smtClean="0">
                <a:solidFill>
                  <a:schemeClr val="tx1"/>
                </a:solidFill>
                <a:latin typeface="+mn-lt"/>
                <a:ea typeface="+mn-ea"/>
                <a:cs typeface="+mn-cs"/>
              </a:rPr>
              <a:t>Gast</a:t>
            </a:r>
            <a:r>
              <a:rPr lang="en-US" sz="1200" kern="1200" dirty="0" smtClean="0">
                <a:solidFill>
                  <a:schemeClr val="tx1"/>
                </a:solidFill>
                <a:latin typeface="+mn-lt"/>
                <a:ea typeface="+mn-ea"/>
                <a:cs typeface="+mn-cs"/>
              </a:rPr>
              <a:t>, 1872. It is an allegorical representation of the modernization of the new west. Here Columbia, intended as a personification of the U.S., leads civilization westward with American settlers, stringing telegraph wire as she travels; she holds a school book. The different economic activities of the pioneers are highlighted and, especially, the changing forms of transportation. The Native Americans and wild animals flee her advance. </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Model of the spinning jenny in a museum in Wuppertal, Germany. The spinning jenny was one of the innovations that started the revolution.</a:t>
            </a:r>
          </a:p>
          <a:p>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Native American pupils at Carlisle Indian School, in Pennsylvania, c. 1900. An attempt to assimilate and “civilize” indigenous peoples. </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Indian National Congress, 1885</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Gandhi on the Salt March, 1930. It was a campaign of nonviolent protest against the British salt monopoly in colonial India.</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38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group of Filipino combatants are photographed just as they lay down their weapons prior to their surrender in the Philippine-American War (1899-1902). </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Cetshwayo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kaMpande</a:t>
            </a:r>
            <a:r>
              <a:rPr lang="en-US" sz="1200" kern="1200" dirty="0" smtClean="0">
                <a:solidFill>
                  <a:schemeClr val="tx1"/>
                </a:solidFill>
                <a:latin typeface="+mn-lt"/>
                <a:ea typeface="+mn-ea"/>
                <a:cs typeface="+mn-cs"/>
              </a:rPr>
              <a:t> (1826-1884) was the King of the Zulu Kingdom from 1872 to 1879 and their leader during the Anglo-Zulu War (1879). </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40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Suez Canal at Ismailia, Egypt, c. 1860. The Ismailia segment was completed in November 1862.</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41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Congolese laborers who failed to meet rubber collection quotas imposed by the Belgians were often punished by having their hands cut off.  About 10 million Congolese died during Belgian imperialism.</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43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Chinese opium house, photograph, circa 1900. </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44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young Meiji emperor, Japan, 1872. </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45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latin typeface="+mn-lt"/>
                <a:ea typeface="+mn-ea"/>
                <a:cs typeface="+mn-cs"/>
              </a:rPr>
              <a:t>An 1871 caricature following publication of </a:t>
            </a:r>
            <a:r>
              <a:rPr lang="en-US" sz="1200" i="1" kern="1200" smtClean="0">
                <a:solidFill>
                  <a:schemeClr val="tx1"/>
                </a:solidFill>
                <a:latin typeface="+mn-lt"/>
                <a:ea typeface="+mn-ea"/>
                <a:cs typeface="+mn-cs"/>
              </a:rPr>
              <a:t>The Descent of Man</a:t>
            </a:r>
            <a:r>
              <a:rPr lang="en-US" sz="1200" kern="1200" smtClean="0">
                <a:solidFill>
                  <a:schemeClr val="tx1"/>
                </a:solidFill>
                <a:latin typeface="+mn-lt"/>
                <a:ea typeface="+mn-ea"/>
                <a:cs typeface="+mn-cs"/>
              </a:rPr>
              <a:t> was typical of many showing Darwin with an ape body, identifying him in popular culture as the leading author of evolutionary theory.</a:t>
            </a:r>
            <a:endParaRPr lang="en-US"/>
          </a:p>
        </p:txBody>
      </p:sp>
      <p:sp>
        <p:nvSpPr>
          <p:cNvPr id="4" name="Slide Number Placeholder 3"/>
          <p:cNvSpPr>
            <a:spLocks noGrp="1"/>
          </p:cNvSpPr>
          <p:nvPr>
            <p:ph type="sldNum" sz="quarter" idx="10"/>
          </p:nvPr>
        </p:nvSpPr>
        <p:spPr/>
        <p:txBody>
          <a:bodyPr/>
          <a:lstStyle/>
          <a:p>
            <a:fld id="{340AC00E-91EA-4A96-8442-42E795B98F2D}" type="slidenum">
              <a:rPr lang="en-US" smtClean="0"/>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Coalbrookdale</a:t>
            </a:r>
            <a:r>
              <a:rPr lang="en-US" dirty="0" smtClean="0"/>
              <a:t> by Night, 1801, Philipp </a:t>
            </a:r>
            <a:r>
              <a:rPr lang="en-US" dirty="0" err="1" smtClean="0"/>
              <a:t>Jakob</a:t>
            </a:r>
            <a:r>
              <a:rPr lang="en-US" dirty="0" smtClean="0"/>
              <a:t> </a:t>
            </a:r>
            <a:r>
              <a:rPr lang="en-US" dirty="0" err="1" smtClean="0"/>
              <a:t>Loutherbourg</a:t>
            </a:r>
            <a:r>
              <a:rPr lang="en-US" dirty="0" smtClean="0"/>
              <a:t> the Younger</a:t>
            </a:r>
            <a:br>
              <a:rPr lang="en-US" dirty="0" smtClean="0"/>
            </a:br>
            <a:r>
              <a:rPr lang="en-US" dirty="0" smtClean="0"/>
              <a:t>Blast furnaces light the iron making town of </a:t>
            </a:r>
            <a:r>
              <a:rPr lang="en-US" dirty="0" err="1" smtClean="0"/>
              <a:t>Coalbrookdale</a:t>
            </a:r>
            <a:r>
              <a:rPr lang="en-US" dirty="0" smtClean="0"/>
              <a:t> in England.</a:t>
            </a:r>
          </a:p>
          <a:p>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Shows the densely populated and polluted environments created in the new industrial cities</a:t>
            </a:r>
            <a:r>
              <a:rPr lang="en-US" sz="1200" i="1" kern="1200" dirty="0" smtClean="0">
                <a:solidFill>
                  <a:schemeClr val="tx1"/>
                </a:solidFill>
                <a:latin typeface="+mn-lt"/>
                <a:ea typeface="+mn-ea"/>
                <a:cs typeface="+mn-cs"/>
              </a:rPr>
              <a:t> Over London by </a:t>
            </a:r>
            <a:r>
              <a:rPr lang="en-US" sz="1200" kern="1200" dirty="0" smtClean="0">
                <a:solidFill>
                  <a:schemeClr val="tx1"/>
                </a:solidFill>
                <a:latin typeface="+mn-lt"/>
                <a:ea typeface="+mn-ea"/>
                <a:cs typeface="+mn-cs"/>
              </a:rPr>
              <a:t>Rail </a:t>
            </a:r>
            <a:r>
              <a:rPr lang="en-US" sz="1200" u="none" strike="noStrike" kern="1200" dirty="0" err="1" smtClean="0">
                <a:solidFill>
                  <a:schemeClr val="tx1"/>
                </a:solidFill>
                <a:latin typeface="+mn-lt"/>
                <a:ea typeface="+mn-ea"/>
                <a:cs typeface="+mn-cs"/>
              </a:rPr>
              <a:t>Gustave</a:t>
            </a:r>
            <a:r>
              <a:rPr lang="en-US" sz="1200" u="none" strike="noStrike" kern="1200" dirty="0" smtClean="0">
                <a:solidFill>
                  <a:schemeClr val="tx1"/>
                </a:solidFill>
                <a:latin typeface="+mn-lt"/>
                <a:ea typeface="+mn-ea"/>
                <a:cs typeface="+mn-cs"/>
              </a:rPr>
              <a:t> </a:t>
            </a:r>
            <a:r>
              <a:rPr lang="en-US" sz="1200" u="none" strike="noStrike" kern="1200" dirty="0" err="1" smtClean="0">
                <a:solidFill>
                  <a:schemeClr val="tx1"/>
                </a:solidFill>
                <a:latin typeface="+mn-lt"/>
                <a:ea typeface="+mn-ea"/>
                <a:cs typeface="+mn-cs"/>
              </a:rPr>
              <a:t>Doré</a:t>
            </a:r>
            <a:r>
              <a:rPr lang="en-US" sz="1200" kern="1200" dirty="0" smtClean="0">
                <a:solidFill>
                  <a:schemeClr val="tx1"/>
                </a:solidFill>
                <a:latin typeface="+mn-lt"/>
                <a:ea typeface="+mn-ea"/>
                <a:cs typeface="+mn-cs"/>
              </a:rPr>
              <a:t> c. 1870</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err="1" smtClean="0"/>
              <a:t>Cottonopolis</a:t>
            </a:r>
            <a:r>
              <a:rPr lang="en-US" dirty="0" smtClean="0"/>
              <a:t> denotes a metropolis of cotton trading and cotton mills. It was inspired by Manchester, in England, and its status as the international centre of the cotton and textile processing industries during the 19th century.</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BASF-chemical factories in Ludwigshafen, Germany, 1881</a:t>
            </a:r>
          </a:p>
          <a:p>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 Bon Marche is the name of one of the best known department stores in Paris, France. It is regarded by most historians as the "first department store in the world.</a:t>
            </a:r>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 Adam Smith was a Scottish social philosopher and a pioneer of political economy. Smith is widely cited as the father of modern economics and capitalism and is still among the most influential thinkers in the field of economics today.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  The first page of </a:t>
            </a:r>
            <a:r>
              <a:rPr lang="en-US" i="1" dirty="0" smtClean="0"/>
              <a:t>The Wealth of Nations</a:t>
            </a:r>
            <a:r>
              <a:rPr lang="en-US" dirty="0" smtClean="0"/>
              <a:t>, 1776 London edition</a:t>
            </a:r>
          </a:p>
          <a:p>
            <a:endParaRPr lang="en-US" dirty="0"/>
          </a:p>
        </p:txBody>
      </p:sp>
      <p:sp>
        <p:nvSpPr>
          <p:cNvPr id="4" name="Slide Number Placeholder 3"/>
          <p:cNvSpPr>
            <a:spLocks noGrp="1"/>
          </p:cNvSpPr>
          <p:nvPr>
            <p:ph type="sldNum" sz="quarter" idx="10"/>
          </p:nvPr>
        </p:nvSpPr>
        <p:spPr/>
        <p:txBody>
          <a:bodyPr/>
          <a:lstStyle/>
          <a:p>
            <a:fld id="{340AC00E-91EA-4A96-8442-42E795B98F2D}"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Early Industrialization in Great Britain</a:t>
            </a:r>
            <a:endParaRPr lang="en-US" dirty="0"/>
          </a:p>
        </p:txBody>
      </p:sp>
      <p:pic>
        <p:nvPicPr>
          <p:cNvPr id="3074" name="Picture 2"/>
          <p:cNvPicPr>
            <a:picLocks noGrp="1" noChangeAspect="1" noChangeArrowheads="1"/>
          </p:cNvPicPr>
          <p:nvPr>
            <p:ph idx="1"/>
          </p:nvPr>
        </p:nvPicPr>
        <p:blipFill>
          <a:blip r:embed="rId3"/>
          <a:srcRect/>
          <a:stretch>
            <a:fillRect/>
          </a:stretch>
        </p:blipFill>
        <p:spPr bwMode="auto">
          <a:xfrm>
            <a:off x="457200" y="1219200"/>
            <a:ext cx="8305800" cy="5410200"/>
          </a:xfrm>
          <a:prstGeom prst="rect">
            <a:avLst/>
          </a:prstGeom>
          <a:noFill/>
          <a:ln w="28575">
            <a:solidFill>
              <a:schemeClr val="tx1"/>
            </a:solid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Modern Industrial Era, Daily Life</a:t>
            </a:r>
            <a:endParaRPr lang="en-US" dirty="0"/>
          </a:p>
        </p:txBody>
      </p:sp>
      <p:pic>
        <p:nvPicPr>
          <p:cNvPr id="18434" name="Picture 2"/>
          <p:cNvPicPr>
            <a:picLocks noGrp="1" noChangeAspect="1" noChangeArrowheads="1"/>
          </p:cNvPicPr>
          <p:nvPr>
            <p:ph idx="1"/>
          </p:nvPr>
        </p:nvPicPr>
        <p:blipFill>
          <a:blip r:embed="rId3"/>
          <a:srcRect/>
          <a:stretch>
            <a:fillRect/>
          </a:stretch>
        </p:blipFill>
        <p:spPr bwMode="auto">
          <a:xfrm>
            <a:off x="381000" y="1371600"/>
            <a:ext cx="8382000" cy="52578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Modern Industrial Era, Social Status</a:t>
            </a:r>
            <a:endParaRPr lang="en-US" dirty="0"/>
          </a:p>
        </p:txBody>
      </p:sp>
      <p:pic>
        <p:nvPicPr>
          <p:cNvPr id="19458" name="Picture 2"/>
          <p:cNvPicPr>
            <a:picLocks noGrp="1" noChangeAspect="1" noChangeArrowheads="1"/>
          </p:cNvPicPr>
          <p:nvPr>
            <p:ph idx="1"/>
          </p:nvPr>
        </p:nvPicPr>
        <p:blipFill>
          <a:blip r:embed="rId3"/>
          <a:srcRect/>
          <a:stretch>
            <a:fillRect/>
          </a:stretch>
        </p:blipFill>
        <p:spPr bwMode="auto">
          <a:xfrm>
            <a:off x="381000" y="1371600"/>
            <a:ext cx="8534400" cy="5257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76800" y="274638"/>
            <a:ext cx="3810000" cy="1249362"/>
          </a:xfrm>
        </p:spPr>
        <p:txBody>
          <a:bodyPr>
            <a:normAutofit fontScale="90000"/>
          </a:bodyPr>
          <a:lstStyle/>
          <a:p>
            <a:r>
              <a:rPr lang="en-US" sz="3200" dirty="0" smtClean="0"/>
              <a:t/>
            </a:r>
            <a:br>
              <a:rPr lang="en-US" sz="3200" dirty="0" smtClean="0"/>
            </a:br>
            <a:r>
              <a:rPr lang="en-US" sz="4000" dirty="0" smtClean="0"/>
              <a:t>Modern Industrial Era, Economy</a:t>
            </a:r>
            <a:endParaRPr lang="en-US" sz="4000" dirty="0"/>
          </a:p>
        </p:txBody>
      </p:sp>
      <p:pic>
        <p:nvPicPr>
          <p:cNvPr id="14338" name="Picture 2"/>
          <p:cNvPicPr>
            <a:picLocks noGrp="1" noChangeAspect="1" noChangeArrowheads="1"/>
          </p:cNvPicPr>
          <p:nvPr>
            <p:ph sz="half" idx="1"/>
          </p:nvPr>
        </p:nvPicPr>
        <p:blipFill>
          <a:blip r:embed="rId3"/>
          <a:stretch>
            <a:fillRect/>
          </a:stretch>
        </p:blipFill>
        <p:spPr bwMode="auto">
          <a:xfrm>
            <a:off x="304800" y="228600"/>
            <a:ext cx="4191000" cy="6400800"/>
          </a:xfrm>
          <a:prstGeom prst="rect">
            <a:avLst/>
          </a:prstGeom>
          <a:noFill/>
          <a:ln w="28575">
            <a:solidFill>
              <a:schemeClr val="tx1">
                <a:lumMod val="75000"/>
                <a:lumOff val="25000"/>
              </a:schemeClr>
            </a:solidFill>
            <a:miter lim="800000"/>
            <a:headEnd/>
            <a:tailEnd/>
          </a:ln>
          <a:effectLst/>
        </p:spPr>
      </p:pic>
      <p:pic>
        <p:nvPicPr>
          <p:cNvPr id="14339" name="Picture 3"/>
          <p:cNvPicPr>
            <a:picLocks noGrp="1" noChangeAspect="1" noChangeArrowheads="1"/>
          </p:cNvPicPr>
          <p:nvPr>
            <p:ph sz="half" idx="2"/>
          </p:nvPr>
        </p:nvPicPr>
        <p:blipFill>
          <a:blip r:embed="rId4"/>
          <a:srcRect/>
          <a:stretch>
            <a:fillRect/>
          </a:stretch>
        </p:blipFill>
        <p:spPr bwMode="auto">
          <a:xfrm>
            <a:off x="5105400" y="2133600"/>
            <a:ext cx="3581400" cy="4343399"/>
          </a:xfrm>
          <a:prstGeom prst="rect">
            <a:avLst/>
          </a:prstGeom>
          <a:noFill/>
          <a:ln w="19050">
            <a:solidFill>
              <a:schemeClr val="tx1">
                <a:lumMod val="75000"/>
                <a:lumOff val="25000"/>
              </a:schemeClr>
            </a:solid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t>Modern Industrial Era, Economy</a:t>
            </a:r>
            <a:endParaRPr lang="en-US" sz="3600" dirty="0"/>
          </a:p>
        </p:txBody>
      </p:sp>
      <p:pic>
        <p:nvPicPr>
          <p:cNvPr id="8195" name="Picture 3"/>
          <p:cNvPicPr>
            <a:picLocks noGrp="1" noChangeAspect="1" noChangeArrowheads="1"/>
          </p:cNvPicPr>
          <p:nvPr>
            <p:ph idx="1"/>
          </p:nvPr>
        </p:nvPicPr>
        <p:blipFill>
          <a:blip r:embed="rId3"/>
          <a:srcRect/>
          <a:stretch>
            <a:fillRect/>
          </a:stretch>
        </p:blipFill>
        <p:spPr bwMode="auto">
          <a:xfrm>
            <a:off x="381000" y="1066800"/>
            <a:ext cx="8229599" cy="5410200"/>
          </a:xfrm>
          <a:prstGeom prst="rect">
            <a:avLst/>
          </a:prstGeom>
          <a:noFill/>
          <a:ln w="19050">
            <a:solidFill>
              <a:schemeClr val="tx1"/>
            </a:solid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r>
              <a:rPr lang="en-US" sz="3600" dirty="0" smtClean="0"/>
              <a:t>Modern Industrial Era, Technology</a:t>
            </a:r>
            <a:endParaRPr lang="en-US" sz="3600" dirty="0"/>
          </a:p>
        </p:txBody>
      </p:sp>
      <p:pic>
        <p:nvPicPr>
          <p:cNvPr id="6146" name="Picture 2"/>
          <p:cNvPicPr>
            <a:picLocks noGrp="1" noChangeAspect="1" noChangeArrowheads="1"/>
          </p:cNvPicPr>
          <p:nvPr>
            <p:ph idx="1"/>
          </p:nvPr>
        </p:nvPicPr>
        <p:blipFill>
          <a:blip r:embed="rId3"/>
          <a:srcRect/>
          <a:stretch>
            <a:fillRect/>
          </a:stretch>
        </p:blipFill>
        <p:spPr bwMode="auto">
          <a:xfrm>
            <a:off x="381000" y="1371600"/>
            <a:ext cx="8382000" cy="52578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Autofit/>
          </a:bodyPr>
          <a:lstStyle/>
          <a:p>
            <a:r>
              <a:rPr lang="en-US" sz="3200" dirty="0" smtClean="0"/>
              <a:t>Modern Industrial Era, Technology</a:t>
            </a:r>
            <a:endParaRPr lang="en-US" sz="3200" dirty="0"/>
          </a:p>
        </p:txBody>
      </p:sp>
      <p:pic>
        <p:nvPicPr>
          <p:cNvPr id="7170" name="Picture 2"/>
          <p:cNvPicPr>
            <a:picLocks noGrp="1" noChangeAspect="1" noChangeArrowheads="1"/>
          </p:cNvPicPr>
          <p:nvPr>
            <p:ph idx="1"/>
          </p:nvPr>
        </p:nvPicPr>
        <p:blipFill>
          <a:blip r:embed="rId3"/>
          <a:srcRect/>
          <a:stretch>
            <a:fillRect/>
          </a:stretch>
        </p:blipFill>
        <p:spPr bwMode="auto">
          <a:xfrm>
            <a:off x="228600" y="1295400"/>
            <a:ext cx="8686800" cy="5334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600" dirty="0" smtClean="0"/>
              <a:t>Modern Industrial Era, Technology</a:t>
            </a:r>
            <a:endParaRPr lang="en-US" sz="3600" dirty="0"/>
          </a:p>
        </p:txBody>
      </p:sp>
      <p:pic>
        <p:nvPicPr>
          <p:cNvPr id="9218" name="Picture 2"/>
          <p:cNvPicPr>
            <a:picLocks noGrp="1" noChangeAspect="1" noChangeArrowheads="1"/>
          </p:cNvPicPr>
          <p:nvPr>
            <p:ph idx="1"/>
          </p:nvPr>
        </p:nvPicPr>
        <p:blipFill>
          <a:blip r:embed="rId3"/>
          <a:srcRect/>
          <a:stretch>
            <a:fillRect/>
          </a:stretch>
        </p:blipFill>
        <p:spPr bwMode="auto">
          <a:xfrm>
            <a:off x="533400" y="1295400"/>
            <a:ext cx="8610600" cy="52578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200" y="762000"/>
            <a:ext cx="2057400" cy="3657600"/>
          </a:xfrm>
        </p:spPr>
        <p:txBody>
          <a:bodyPr>
            <a:normAutofit/>
          </a:bodyPr>
          <a:lstStyle/>
          <a:p>
            <a:r>
              <a:rPr lang="en-US" sz="3600" dirty="0" smtClean="0"/>
              <a:t/>
            </a:r>
            <a:br>
              <a:rPr lang="en-US" sz="3600" dirty="0" smtClean="0"/>
            </a:br>
            <a:r>
              <a:rPr lang="en-US" sz="3600" dirty="0" smtClean="0"/>
              <a:t>Modern Industrial Era, Techno-logy</a:t>
            </a:r>
            <a:endParaRPr lang="en-US" sz="3600" dirty="0"/>
          </a:p>
        </p:txBody>
      </p:sp>
      <p:pic>
        <p:nvPicPr>
          <p:cNvPr id="4" name="Picture 2"/>
          <p:cNvPicPr>
            <a:picLocks noGrp="1" noChangeAspect="1" noChangeArrowheads="1"/>
          </p:cNvPicPr>
          <p:nvPr>
            <p:ph idx="1"/>
          </p:nvPr>
        </p:nvPicPr>
        <p:blipFill>
          <a:blip r:embed="rId3"/>
          <a:srcRect/>
          <a:stretch>
            <a:fillRect/>
          </a:stretch>
        </p:blipFill>
        <p:spPr bwMode="auto">
          <a:xfrm>
            <a:off x="457200" y="304800"/>
            <a:ext cx="6172200" cy="6172200"/>
          </a:xfrm>
          <a:prstGeom prst="rect">
            <a:avLst/>
          </a:prstGeom>
          <a:noFill/>
          <a:ln w="12700">
            <a:solidFill>
              <a:schemeClr val="tx1">
                <a:lumMod val="65000"/>
                <a:lumOff val="35000"/>
              </a:schemeClr>
            </a:solid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2889"/>
          </a:xfrm>
        </p:spPr>
        <p:txBody>
          <a:bodyPr>
            <a:normAutofit/>
          </a:bodyPr>
          <a:lstStyle/>
          <a:p>
            <a:r>
              <a:rPr lang="en-US" sz="3600" dirty="0" smtClean="0">
                <a:solidFill>
                  <a:prstClr val="black"/>
                </a:solidFill>
              </a:rPr>
              <a:t>Modern Industrial Era, Labor</a:t>
            </a:r>
            <a:endParaRPr lang="en-US" dirty="0"/>
          </a:p>
        </p:txBody>
      </p:sp>
      <p:pic>
        <p:nvPicPr>
          <p:cNvPr id="13314" name="Picture 2"/>
          <p:cNvPicPr>
            <a:picLocks noGrp="1" noChangeAspect="1" noChangeArrowheads="1"/>
          </p:cNvPicPr>
          <p:nvPr>
            <p:ph idx="1"/>
          </p:nvPr>
        </p:nvPicPr>
        <p:blipFill>
          <a:blip r:embed="rId3"/>
          <a:srcRect/>
          <a:stretch>
            <a:fillRect/>
          </a:stretch>
        </p:blipFill>
        <p:spPr bwMode="auto">
          <a:xfrm>
            <a:off x="304800" y="1143000"/>
            <a:ext cx="8458199" cy="5486400"/>
          </a:xfrm>
          <a:prstGeom prst="rect">
            <a:avLst/>
          </a:prstGeom>
          <a:noFill/>
          <a:ln w="19050">
            <a:solidFill>
              <a:schemeClr val="bg2">
                <a:lumMod val="25000"/>
              </a:schemeClr>
            </a:solid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Early Industrialization</a:t>
            </a:r>
            <a:endParaRPr lang="en-US" dirty="0"/>
          </a:p>
        </p:txBody>
      </p:sp>
      <p:pic>
        <p:nvPicPr>
          <p:cNvPr id="2050" name="Picture 2"/>
          <p:cNvPicPr>
            <a:picLocks noGrp="1" noChangeAspect="1" noChangeArrowheads="1"/>
          </p:cNvPicPr>
          <p:nvPr>
            <p:ph idx="1"/>
          </p:nvPr>
        </p:nvPicPr>
        <p:blipFill>
          <a:blip r:embed="rId3"/>
          <a:srcRect/>
          <a:stretch>
            <a:fillRect/>
          </a:stretch>
        </p:blipFill>
        <p:spPr bwMode="auto">
          <a:xfrm>
            <a:off x="533400" y="1371600"/>
            <a:ext cx="8153400" cy="51816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868362"/>
          </a:xfrm>
        </p:spPr>
        <p:txBody>
          <a:bodyPr>
            <a:normAutofit/>
          </a:bodyPr>
          <a:lstStyle/>
          <a:p>
            <a:r>
              <a:rPr lang="en-US" dirty="0" smtClean="0"/>
              <a:t>Modern Industrial Era, Labor</a:t>
            </a:r>
            <a:endParaRPr lang="en-US" dirty="0"/>
          </a:p>
        </p:txBody>
      </p:sp>
      <p:pic>
        <p:nvPicPr>
          <p:cNvPr id="15362" name="Picture 2"/>
          <p:cNvPicPr>
            <a:picLocks noGrp="1" noChangeAspect="1" noChangeArrowheads="1"/>
          </p:cNvPicPr>
          <p:nvPr>
            <p:ph idx="1"/>
          </p:nvPr>
        </p:nvPicPr>
        <p:blipFill>
          <a:blip r:embed="rId3"/>
          <a:srcRect/>
          <a:stretch>
            <a:fillRect/>
          </a:stretch>
        </p:blipFill>
        <p:spPr bwMode="auto">
          <a:xfrm>
            <a:off x="304800" y="1371600"/>
            <a:ext cx="8534400" cy="5334000"/>
          </a:xfrm>
          <a:prstGeom prst="rect">
            <a:avLst/>
          </a:prstGeom>
          <a:noFill/>
          <a:ln w="9525">
            <a:solidFill>
              <a:schemeClr val="tx1">
                <a:lumMod val="75000"/>
                <a:lumOff val="25000"/>
              </a:schemeClr>
            </a:solid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Modern Industrial Era, Labor</a:t>
            </a:r>
            <a:endParaRPr lang="en-US" dirty="0"/>
          </a:p>
        </p:txBody>
      </p:sp>
      <p:pic>
        <p:nvPicPr>
          <p:cNvPr id="17410" name="Picture 2"/>
          <p:cNvPicPr>
            <a:picLocks noGrp="1" noChangeAspect="1" noChangeArrowheads="1"/>
          </p:cNvPicPr>
          <p:nvPr>
            <p:ph idx="1"/>
          </p:nvPr>
        </p:nvPicPr>
        <p:blipFill>
          <a:blip r:embed="rId3"/>
          <a:srcRect/>
          <a:stretch>
            <a:fillRect/>
          </a:stretch>
        </p:blipFill>
        <p:spPr bwMode="auto">
          <a:xfrm>
            <a:off x="457200" y="1066800"/>
            <a:ext cx="8229600" cy="54864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200" y="274638"/>
            <a:ext cx="1981200" cy="5440362"/>
          </a:xfrm>
        </p:spPr>
        <p:txBody>
          <a:bodyPr>
            <a:normAutofit/>
          </a:bodyPr>
          <a:lstStyle/>
          <a:p>
            <a:r>
              <a:rPr lang="en-US" sz="4000" dirty="0" smtClean="0"/>
              <a:t>Modern Indus-trial </a:t>
            </a:r>
            <a:br>
              <a:rPr lang="en-US" sz="4000" dirty="0" smtClean="0"/>
            </a:br>
            <a:r>
              <a:rPr lang="en-US" sz="4000" dirty="0" smtClean="0"/>
              <a:t>Era, Labor</a:t>
            </a:r>
            <a:endParaRPr lang="en-US" sz="4000" dirty="0"/>
          </a:p>
        </p:txBody>
      </p:sp>
      <p:pic>
        <p:nvPicPr>
          <p:cNvPr id="4098" name="Picture 2"/>
          <p:cNvPicPr>
            <a:picLocks noGrp="1" noChangeAspect="1" noChangeArrowheads="1"/>
          </p:cNvPicPr>
          <p:nvPr>
            <p:ph idx="1"/>
          </p:nvPr>
        </p:nvPicPr>
        <p:blipFill>
          <a:blip r:embed="rId3"/>
          <a:srcRect/>
          <a:stretch>
            <a:fillRect/>
          </a:stretch>
        </p:blipFill>
        <p:spPr bwMode="auto">
          <a:xfrm>
            <a:off x="381000" y="457200"/>
            <a:ext cx="6553200" cy="6019800"/>
          </a:xfrm>
          <a:prstGeom prst="rect">
            <a:avLst/>
          </a:prstGeom>
          <a:noFill/>
          <a:ln w="28575">
            <a:solidFill>
              <a:schemeClr val="tx1"/>
            </a:solid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274638"/>
            <a:ext cx="2514600" cy="3916362"/>
          </a:xfrm>
        </p:spPr>
        <p:txBody>
          <a:bodyPr>
            <a:normAutofit/>
          </a:bodyPr>
          <a:lstStyle/>
          <a:p>
            <a:r>
              <a:rPr lang="en-US" dirty="0" smtClean="0"/>
              <a:t>Modern Industrial Era, Family</a:t>
            </a:r>
            <a:endParaRPr lang="en-US" dirty="0"/>
          </a:p>
        </p:txBody>
      </p:sp>
      <p:pic>
        <p:nvPicPr>
          <p:cNvPr id="5122" name="Picture 2"/>
          <p:cNvPicPr>
            <a:picLocks noGrp="1" noChangeAspect="1" noChangeArrowheads="1"/>
          </p:cNvPicPr>
          <p:nvPr>
            <p:ph idx="1"/>
          </p:nvPr>
        </p:nvPicPr>
        <p:blipFill>
          <a:blip r:embed="rId3"/>
          <a:srcRect/>
          <a:stretch>
            <a:fillRect/>
          </a:stretch>
        </p:blipFill>
        <p:spPr bwMode="auto">
          <a:xfrm>
            <a:off x="609600" y="304800"/>
            <a:ext cx="5105400" cy="62484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2362200" cy="3687762"/>
          </a:xfrm>
        </p:spPr>
        <p:txBody>
          <a:bodyPr>
            <a:normAutofit/>
          </a:bodyPr>
          <a:lstStyle/>
          <a:p>
            <a:r>
              <a:rPr lang="en-US" dirty="0" smtClean="0"/>
              <a:t>Modern Industrial Era, Gender</a:t>
            </a:r>
            <a:endParaRPr lang="en-US" dirty="0"/>
          </a:p>
        </p:txBody>
      </p:sp>
      <p:pic>
        <p:nvPicPr>
          <p:cNvPr id="3074" name="Picture 2"/>
          <p:cNvPicPr>
            <a:picLocks noGrp="1" noChangeAspect="1" noChangeArrowheads="1"/>
          </p:cNvPicPr>
          <p:nvPr>
            <p:ph idx="1"/>
          </p:nvPr>
        </p:nvPicPr>
        <p:blipFill>
          <a:blip r:embed="rId3"/>
          <a:srcRect/>
          <a:stretch>
            <a:fillRect/>
          </a:stretch>
        </p:blipFill>
        <p:spPr bwMode="auto">
          <a:xfrm>
            <a:off x="3276600" y="304800"/>
            <a:ext cx="5486400" cy="63246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274638"/>
            <a:ext cx="2438400" cy="3687762"/>
          </a:xfrm>
        </p:spPr>
        <p:txBody>
          <a:bodyPr>
            <a:normAutofit/>
          </a:bodyPr>
          <a:lstStyle/>
          <a:p>
            <a:r>
              <a:rPr lang="en-US" dirty="0" smtClean="0"/>
              <a:t>Modern Industrial Era, Gender</a:t>
            </a:r>
            <a:endParaRPr lang="en-US" dirty="0"/>
          </a:p>
        </p:txBody>
      </p:sp>
      <p:pic>
        <p:nvPicPr>
          <p:cNvPr id="6146" name="Picture 2"/>
          <p:cNvPicPr>
            <a:picLocks noGrp="1" noChangeAspect="1" noChangeArrowheads="1"/>
          </p:cNvPicPr>
          <p:nvPr>
            <p:ph idx="1"/>
          </p:nvPr>
        </p:nvPicPr>
        <p:blipFill>
          <a:blip r:embed="rId3"/>
          <a:srcRect/>
          <a:stretch>
            <a:fillRect/>
          </a:stretch>
        </p:blipFill>
        <p:spPr bwMode="auto">
          <a:xfrm>
            <a:off x="533400" y="228600"/>
            <a:ext cx="5181600" cy="6400800"/>
          </a:xfrm>
          <a:prstGeom prst="rect">
            <a:avLst/>
          </a:prstGeom>
          <a:noFill/>
          <a:ln w="19050">
            <a:solidFill>
              <a:schemeClr val="tx1">
                <a:lumMod val="65000"/>
                <a:lumOff val="35000"/>
              </a:schemeClr>
            </a:solid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Industrial Era, Status</a:t>
            </a:r>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304800" y="1295400"/>
            <a:ext cx="8610600" cy="53340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Modern Industrial Era, Slavery</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457200" y="990600"/>
            <a:ext cx="8305800" cy="56388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Modern Industrial Era, Slavery</a:t>
            </a:r>
            <a:endParaRPr lang="en-US" dirty="0"/>
          </a:p>
        </p:txBody>
      </p:sp>
      <p:pic>
        <p:nvPicPr>
          <p:cNvPr id="8194" name="Picture 2"/>
          <p:cNvPicPr>
            <a:picLocks noGrp="1" noChangeAspect="1" noChangeArrowheads="1"/>
          </p:cNvPicPr>
          <p:nvPr>
            <p:ph idx="1"/>
          </p:nvPr>
        </p:nvPicPr>
        <p:blipFill>
          <a:blip r:embed="rId3"/>
          <a:srcRect/>
          <a:stretch>
            <a:fillRect/>
          </a:stretch>
        </p:blipFill>
        <p:spPr bwMode="auto">
          <a:xfrm>
            <a:off x="304800" y="1143000"/>
            <a:ext cx="8534400" cy="5486400"/>
          </a:xfrm>
          <a:prstGeom prst="rect">
            <a:avLst/>
          </a:prstGeom>
          <a:noFill/>
          <a:ln w="9525">
            <a:solidFill>
              <a:schemeClr val="tx1">
                <a:lumMod val="85000"/>
                <a:lumOff val="15000"/>
              </a:schemeClr>
            </a:solid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274638"/>
            <a:ext cx="2438400" cy="3078162"/>
          </a:xfrm>
        </p:spPr>
        <p:txBody>
          <a:bodyPr>
            <a:normAutofit/>
          </a:bodyPr>
          <a:lstStyle/>
          <a:p>
            <a:r>
              <a:rPr lang="en-US" dirty="0" smtClean="0"/>
              <a:t>Modern Industrial Era, Slavery</a:t>
            </a:r>
            <a:endParaRPr lang="en-US" dirty="0"/>
          </a:p>
        </p:txBody>
      </p:sp>
      <p:pic>
        <p:nvPicPr>
          <p:cNvPr id="7170" name="Picture 2"/>
          <p:cNvPicPr>
            <a:picLocks noGrp="1" noChangeAspect="1" noChangeArrowheads="1"/>
          </p:cNvPicPr>
          <p:nvPr>
            <p:ph idx="1"/>
          </p:nvPr>
        </p:nvPicPr>
        <p:blipFill>
          <a:blip r:embed="rId3"/>
          <a:srcRect/>
          <a:stretch>
            <a:fillRect/>
          </a:stretch>
        </p:blipFill>
        <p:spPr bwMode="auto">
          <a:xfrm>
            <a:off x="457200" y="228600"/>
            <a:ext cx="4876800" cy="6477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Early Industrialization</a:t>
            </a:r>
            <a:endParaRPr lang="en-US" dirty="0"/>
          </a:p>
        </p:txBody>
      </p:sp>
      <p:pic>
        <p:nvPicPr>
          <p:cNvPr id="4098" name="Picture 2"/>
          <p:cNvPicPr>
            <a:picLocks noGrp="1" noChangeAspect="1" noChangeArrowheads="1"/>
          </p:cNvPicPr>
          <p:nvPr>
            <p:ph idx="1"/>
          </p:nvPr>
        </p:nvPicPr>
        <p:blipFill>
          <a:blip r:embed="rId3"/>
          <a:srcRect/>
          <a:stretch>
            <a:fillRect/>
          </a:stretch>
        </p:blipFill>
        <p:spPr bwMode="auto">
          <a:xfrm>
            <a:off x="381000" y="1219200"/>
            <a:ext cx="8305800" cy="54102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Modern Industrial Era, Education</a:t>
            </a:r>
            <a:endParaRPr lang="en-US" dirty="0"/>
          </a:p>
        </p:txBody>
      </p:sp>
      <p:pic>
        <p:nvPicPr>
          <p:cNvPr id="9218" name="Picture 2"/>
          <p:cNvPicPr>
            <a:picLocks noGrp="1" noChangeAspect="1" noChangeArrowheads="1"/>
          </p:cNvPicPr>
          <p:nvPr>
            <p:ph idx="1"/>
          </p:nvPr>
        </p:nvPicPr>
        <p:blipFill>
          <a:blip r:embed="rId3"/>
          <a:srcRect/>
          <a:stretch>
            <a:fillRect/>
          </a:stretch>
        </p:blipFill>
        <p:spPr bwMode="auto">
          <a:xfrm>
            <a:off x="228600" y="1143000"/>
            <a:ext cx="8610600" cy="5334000"/>
          </a:xfrm>
          <a:prstGeom prst="rect">
            <a:avLst/>
          </a:prstGeom>
          <a:noFill/>
          <a:ln w="9525">
            <a:solidFill>
              <a:schemeClr val="tx1">
                <a:lumMod val="65000"/>
                <a:lumOff val="35000"/>
              </a:schemeClr>
            </a:solid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Modern Industrial Era, Education</a:t>
            </a:r>
            <a:endParaRPr lang="en-US" dirty="0"/>
          </a:p>
        </p:txBody>
      </p:sp>
      <p:pic>
        <p:nvPicPr>
          <p:cNvPr id="10242" name="Picture 2"/>
          <p:cNvPicPr>
            <a:picLocks noGrp="1" noChangeAspect="1" noChangeArrowheads="1"/>
          </p:cNvPicPr>
          <p:nvPr>
            <p:ph idx="1"/>
          </p:nvPr>
        </p:nvPicPr>
        <p:blipFill>
          <a:blip r:embed="rId3"/>
          <a:srcRect/>
          <a:stretch>
            <a:fillRect/>
          </a:stretch>
        </p:blipFill>
        <p:spPr bwMode="auto">
          <a:xfrm>
            <a:off x="685800" y="1219200"/>
            <a:ext cx="8077199" cy="53340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Modern Industrial Era, Revolutions</a:t>
            </a:r>
            <a:endParaRPr lang="en-US" dirty="0"/>
          </a:p>
        </p:txBody>
      </p:sp>
      <p:pic>
        <p:nvPicPr>
          <p:cNvPr id="1027" name="Picture 3"/>
          <p:cNvPicPr>
            <a:picLocks noGrp="1" noChangeAspect="1" noChangeArrowheads="1"/>
          </p:cNvPicPr>
          <p:nvPr>
            <p:ph idx="1"/>
          </p:nvPr>
        </p:nvPicPr>
        <p:blipFill>
          <a:blip r:embed="rId3"/>
          <a:srcRect/>
          <a:stretch>
            <a:fillRect/>
          </a:stretch>
        </p:blipFill>
        <p:spPr bwMode="auto">
          <a:xfrm>
            <a:off x="533400" y="1295400"/>
            <a:ext cx="8229600" cy="53340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274638"/>
            <a:ext cx="2362200" cy="4525962"/>
          </a:xfrm>
        </p:spPr>
        <p:txBody>
          <a:bodyPr>
            <a:normAutofit/>
          </a:bodyPr>
          <a:lstStyle/>
          <a:p>
            <a:r>
              <a:rPr lang="en-US" dirty="0" smtClean="0"/>
              <a:t>Modern Industrial Era, </a:t>
            </a:r>
            <a:r>
              <a:rPr lang="en-US" dirty="0" err="1" smtClean="0"/>
              <a:t>Revolu-tions</a:t>
            </a:r>
            <a:endParaRPr lang="en-US" dirty="0"/>
          </a:p>
        </p:txBody>
      </p:sp>
      <p:pic>
        <p:nvPicPr>
          <p:cNvPr id="2051" name="Picture 3"/>
          <p:cNvPicPr>
            <a:picLocks noGrp="1" noChangeAspect="1" noChangeArrowheads="1"/>
          </p:cNvPicPr>
          <p:nvPr>
            <p:ph idx="1"/>
          </p:nvPr>
        </p:nvPicPr>
        <p:blipFill>
          <a:blip r:embed="rId3"/>
          <a:srcRect/>
          <a:stretch>
            <a:fillRect/>
          </a:stretch>
        </p:blipFill>
        <p:spPr bwMode="auto">
          <a:xfrm>
            <a:off x="457200" y="228600"/>
            <a:ext cx="5715000" cy="6324600"/>
          </a:xfrm>
          <a:prstGeom prst="rect">
            <a:avLst/>
          </a:prstGeom>
          <a:noFill/>
          <a:ln w="28575">
            <a:solidFill>
              <a:schemeClr val="accent1">
                <a:lumMod val="75000"/>
              </a:schemeClr>
            </a:solid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2590800" cy="4144962"/>
          </a:xfrm>
        </p:spPr>
        <p:txBody>
          <a:bodyPr>
            <a:normAutofit/>
          </a:bodyPr>
          <a:lstStyle/>
          <a:p>
            <a:r>
              <a:rPr lang="en-US" dirty="0" smtClean="0"/>
              <a:t>Modern Industrial Era, </a:t>
            </a:r>
            <a:r>
              <a:rPr lang="en-US" dirty="0" err="1" smtClean="0"/>
              <a:t>Revolu-tions</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3429000" y="228600"/>
            <a:ext cx="5410200" cy="6324600"/>
          </a:xfrm>
          <a:prstGeom prst="rect">
            <a:avLst/>
          </a:prstGeom>
          <a:noFill/>
          <a:ln w="28575">
            <a:solidFill>
              <a:srgbClr val="FF0000"/>
            </a:solid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Modern Industrial Era, Imperialism</a:t>
            </a:r>
            <a:endParaRPr lang="en-US" dirty="0"/>
          </a:p>
        </p:txBody>
      </p:sp>
      <p:pic>
        <p:nvPicPr>
          <p:cNvPr id="4098" name="Picture 2"/>
          <p:cNvPicPr>
            <a:picLocks noGrp="1" noChangeAspect="1" noChangeArrowheads="1"/>
          </p:cNvPicPr>
          <p:nvPr>
            <p:ph idx="1"/>
          </p:nvPr>
        </p:nvPicPr>
        <p:blipFill>
          <a:blip r:embed="rId3"/>
          <a:srcRect/>
          <a:stretch>
            <a:fillRect/>
          </a:stretch>
        </p:blipFill>
        <p:spPr bwMode="auto">
          <a:xfrm>
            <a:off x="457200" y="1219200"/>
            <a:ext cx="8229600" cy="53340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Modern Industrial Era, Imperialism</a:t>
            </a:r>
            <a:endParaRPr lang="en-US" dirty="0"/>
          </a:p>
        </p:txBody>
      </p:sp>
      <p:pic>
        <p:nvPicPr>
          <p:cNvPr id="5122" name="Picture 2"/>
          <p:cNvPicPr>
            <a:picLocks noGrp="1" noChangeAspect="1" noChangeArrowheads="1"/>
          </p:cNvPicPr>
          <p:nvPr>
            <p:ph idx="1"/>
          </p:nvPr>
        </p:nvPicPr>
        <p:blipFill>
          <a:blip r:embed="rId3"/>
          <a:srcRect/>
          <a:stretch>
            <a:fillRect/>
          </a:stretch>
        </p:blipFill>
        <p:spPr bwMode="auto">
          <a:xfrm>
            <a:off x="381000" y="1143000"/>
            <a:ext cx="8458199" cy="5410200"/>
          </a:xfrm>
          <a:prstGeom prst="rect">
            <a:avLst/>
          </a:prstGeom>
          <a:noFill/>
          <a:ln w="28575">
            <a:solidFill>
              <a:schemeClr val="tx1">
                <a:lumMod val="75000"/>
                <a:lumOff val="25000"/>
              </a:schemeClr>
            </a:solid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Modern Industrial Era, Imperialism</a:t>
            </a:r>
            <a:endParaRPr lang="en-US" dirty="0"/>
          </a:p>
        </p:txBody>
      </p:sp>
      <p:pic>
        <p:nvPicPr>
          <p:cNvPr id="12290" name="Picture 2"/>
          <p:cNvPicPr>
            <a:picLocks noGrp="1" noChangeAspect="1" noChangeArrowheads="1"/>
          </p:cNvPicPr>
          <p:nvPr>
            <p:ph idx="1"/>
          </p:nvPr>
        </p:nvPicPr>
        <p:blipFill>
          <a:blip r:embed="rId3"/>
          <a:srcRect/>
          <a:stretch>
            <a:fillRect/>
          </a:stretch>
        </p:blipFill>
        <p:spPr bwMode="auto">
          <a:xfrm>
            <a:off x="381000" y="1219200"/>
            <a:ext cx="8382000" cy="5410200"/>
          </a:xfrm>
          <a:prstGeom prst="rect">
            <a:avLst/>
          </a:prstGeom>
          <a:noFill/>
          <a:ln w="28575">
            <a:solidFill>
              <a:schemeClr val="accent2">
                <a:lumMod val="40000"/>
                <a:lumOff val="60000"/>
              </a:schemeClr>
            </a:solid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Modern Industrial Era, Imperialism</a:t>
            </a:r>
            <a:endParaRPr lang="en-US" dirty="0"/>
          </a:p>
        </p:txBody>
      </p:sp>
      <p:pic>
        <p:nvPicPr>
          <p:cNvPr id="6146" name="Picture 2"/>
          <p:cNvPicPr>
            <a:picLocks noGrp="1" noChangeAspect="1" noChangeArrowheads="1"/>
          </p:cNvPicPr>
          <p:nvPr>
            <p:ph idx="1"/>
          </p:nvPr>
        </p:nvPicPr>
        <p:blipFill>
          <a:blip r:embed="rId3"/>
          <a:srcRect/>
          <a:stretch>
            <a:fillRect/>
          </a:stretch>
        </p:blipFill>
        <p:spPr bwMode="auto">
          <a:xfrm>
            <a:off x="152400" y="1219200"/>
            <a:ext cx="8763000" cy="5410200"/>
          </a:xfrm>
          <a:prstGeom prst="rect">
            <a:avLst/>
          </a:prstGeom>
          <a:noFill/>
          <a:ln w="19050">
            <a:solidFill>
              <a:schemeClr val="tx1">
                <a:lumMod val="65000"/>
                <a:lumOff val="35000"/>
              </a:schemeClr>
            </a:solid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Modern Industrial Era, Imperialism</a:t>
            </a:r>
            <a:endParaRPr lang="en-US" dirty="0"/>
          </a:p>
        </p:txBody>
      </p:sp>
      <p:pic>
        <p:nvPicPr>
          <p:cNvPr id="7170" name="Picture 2"/>
          <p:cNvPicPr>
            <a:picLocks noGrp="1" noChangeAspect="1" noChangeArrowheads="1"/>
          </p:cNvPicPr>
          <p:nvPr>
            <p:ph idx="1"/>
          </p:nvPr>
        </p:nvPicPr>
        <p:blipFill>
          <a:blip r:embed="rId3"/>
          <a:srcRect/>
          <a:stretch>
            <a:fillRect/>
          </a:stretch>
        </p:blipFill>
        <p:spPr bwMode="auto">
          <a:xfrm>
            <a:off x="228600" y="1219200"/>
            <a:ext cx="8686800" cy="5334000"/>
          </a:xfrm>
          <a:prstGeom prst="rect">
            <a:avLst/>
          </a:prstGeom>
          <a:noFill/>
          <a:ln w="28575">
            <a:solidFill>
              <a:schemeClr val="tx1">
                <a:lumMod val="65000"/>
                <a:lumOff val="35000"/>
              </a:schemeClr>
            </a:solid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Early Industrialization in England</a:t>
            </a:r>
            <a:endParaRPr lang="en-US" dirty="0"/>
          </a:p>
        </p:txBody>
      </p:sp>
      <p:pic>
        <p:nvPicPr>
          <p:cNvPr id="5122" name="Picture 2"/>
          <p:cNvPicPr>
            <a:picLocks noGrp="1" noChangeAspect="1" noChangeArrowheads="1"/>
          </p:cNvPicPr>
          <p:nvPr>
            <p:ph idx="1"/>
          </p:nvPr>
        </p:nvPicPr>
        <p:blipFill>
          <a:blip r:embed="rId3"/>
          <a:srcRect/>
          <a:stretch>
            <a:fillRect/>
          </a:stretch>
        </p:blipFill>
        <p:spPr bwMode="auto">
          <a:xfrm>
            <a:off x="304800" y="1143000"/>
            <a:ext cx="8610600" cy="54102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2743200" cy="3306762"/>
          </a:xfrm>
        </p:spPr>
        <p:txBody>
          <a:bodyPr>
            <a:normAutofit fontScale="90000"/>
          </a:bodyPr>
          <a:lstStyle/>
          <a:p>
            <a:r>
              <a:rPr lang="en-US" dirty="0" smtClean="0"/>
              <a:t>Modern Industrial Era, Imperialism</a:t>
            </a:r>
            <a:endParaRPr lang="en-US" dirty="0"/>
          </a:p>
        </p:txBody>
      </p:sp>
      <p:pic>
        <p:nvPicPr>
          <p:cNvPr id="8194" name="Picture 2"/>
          <p:cNvPicPr>
            <a:picLocks noGrp="1" noChangeAspect="1" noChangeArrowheads="1"/>
          </p:cNvPicPr>
          <p:nvPr>
            <p:ph idx="1"/>
          </p:nvPr>
        </p:nvPicPr>
        <p:blipFill>
          <a:blip r:embed="rId3"/>
          <a:srcRect/>
          <a:stretch>
            <a:fillRect/>
          </a:stretch>
        </p:blipFill>
        <p:spPr bwMode="auto">
          <a:xfrm>
            <a:off x="3124200" y="304800"/>
            <a:ext cx="5715000" cy="6324600"/>
          </a:xfrm>
          <a:prstGeom prst="rect">
            <a:avLst/>
          </a:prstGeom>
          <a:noFill/>
          <a:ln w="28575">
            <a:solidFill>
              <a:schemeClr val="bg1">
                <a:lumMod val="50000"/>
              </a:schemeClr>
            </a:solid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Modern Industrial Era, Imperialism</a:t>
            </a:r>
            <a:endParaRPr lang="en-US" dirty="0"/>
          </a:p>
        </p:txBody>
      </p:sp>
      <p:pic>
        <p:nvPicPr>
          <p:cNvPr id="9218" name="Picture 2"/>
          <p:cNvPicPr>
            <a:picLocks noGrp="1" noChangeAspect="1" noChangeArrowheads="1"/>
          </p:cNvPicPr>
          <p:nvPr>
            <p:ph idx="1"/>
          </p:nvPr>
        </p:nvPicPr>
        <p:blipFill>
          <a:blip r:embed="rId3"/>
          <a:srcRect/>
          <a:stretch>
            <a:fillRect/>
          </a:stretch>
        </p:blipFill>
        <p:spPr bwMode="auto">
          <a:xfrm>
            <a:off x="381000" y="914400"/>
            <a:ext cx="8458200" cy="5715000"/>
          </a:xfrm>
          <a:prstGeom prst="rect">
            <a:avLst/>
          </a:prstGeom>
          <a:noFill/>
          <a:ln w="28575">
            <a:solidFill>
              <a:schemeClr val="bg1">
                <a:lumMod val="50000"/>
              </a:schemeClr>
            </a:solid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274638"/>
            <a:ext cx="2667000" cy="3382962"/>
          </a:xfrm>
        </p:spPr>
        <p:txBody>
          <a:bodyPr>
            <a:normAutofit fontScale="90000"/>
          </a:bodyPr>
          <a:lstStyle/>
          <a:p>
            <a:r>
              <a:rPr lang="en-US" dirty="0" smtClean="0"/>
              <a:t>Modern Industrial Era, Imperialism</a:t>
            </a:r>
            <a:endParaRPr lang="en-US" dirty="0"/>
          </a:p>
        </p:txBody>
      </p:sp>
      <p:pic>
        <p:nvPicPr>
          <p:cNvPr id="10242" name="Picture 2"/>
          <p:cNvPicPr>
            <a:picLocks noGrp="1" noChangeAspect="1" noChangeArrowheads="1"/>
          </p:cNvPicPr>
          <p:nvPr>
            <p:ph idx="1"/>
          </p:nvPr>
        </p:nvPicPr>
        <p:blipFill>
          <a:blip r:embed="rId2"/>
          <a:srcRect/>
          <a:stretch>
            <a:fillRect/>
          </a:stretch>
        </p:blipFill>
        <p:spPr bwMode="auto">
          <a:xfrm>
            <a:off x="381000" y="381000"/>
            <a:ext cx="5257800" cy="61722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2667000" cy="3459162"/>
          </a:xfrm>
        </p:spPr>
        <p:txBody>
          <a:bodyPr>
            <a:normAutofit/>
          </a:bodyPr>
          <a:lstStyle/>
          <a:p>
            <a:r>
              <a:rPr lang="en-US" sz="4000" dirty="0" smtClean="0"/>
              <a:t>Modern Industrial Era, Imperialism</a:t>
            </a:r>
            <a:endParaRPr lang="en-US" sz="4000" dirty="0"/>
          </a:p>
        </p:txBody>
      </p:sp>
      <p:pic>
        <p:nvPicPr>
          <p:cNvPr id="11266" name="Picture 2"/>
          <p:cNvPicPr>
            <a:picLocks noGrp="1" noChangeAspect="1" noChangeArrowheads="1"/>
          </p:cNvPicPr>
          <p:nvPr>
            <p:ph idx="1"/>
          </p:nvPr>
        </p:nvPicPr>
        <p:blipFill>
          <a:blip r:embed="rId3"/>
          <a:srcRect/>
          <a:stretch>
            <a:fillRect/>
          </a:stretch>
        </p:blipFill>
        <p:spPr bwMode="auto">
          <a:xfrm>
            <a:off x="2971800" y="0"/>
            <a:ext cx="6019800" cy="68580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Modern Industrial Era, Imperialism</a:t>
            </a:r>
            <a:endParaRPr lang="en-US" dirty="0"/>
          </a:p>
        </p:txBody>
      </p:sp>
      <p:pic>
        <p:nvPicPr>
          <p:cNvPr id="13314" name="Picture 2"/>
          <p:cNvPicPr>
            <a:picLocks noGrp="1" noChangeAspect="1" noChangeArrowheads="1"/>
          </p:cNvPicPr>
          <p:nvPr>
            <p:ph idx="1"/>
          </p:nvPr>
        </p:nvPicPr>
        <p:blipFill>
          <a:blip r:embed="rId3"/>
          <a:srcRect/>
          <a:stretch>
            <a:fillRect/>
          </a:stretch>
        </p:blipFill>
        <p:spPr bwMode="auto">
          <a:xfrm>
            <a:off x="381000" y="1143000"/>
            <a:ext cx="8305800" cy="5410200"/>
          </a:xfrm>
          <a:prstGeom prst="rect">
            <a:avLst/>
          </a:prstGeom>
          <a:noFill/>
          <a:ln w="28575">
            <a:solidFill>
              <a:schemeClr val="tx1">
                <a:lumMod val="65000"/>
                <a:lumOff val="35000"/>
              </a:schemeClr>
            </a:solid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438400" cy="3078162"/>
          </a:xfrm>
        </p:spPr>
        <p:txBody>
          <a:bodyPr>
            <a:normAutofit fontScale="90000"/>
          </a:bodyPr>
          <a:lstStyle/>
          <a:p>
            <a:r>
              <a:rPr lang="en-US" dirty="0" smtClean="0"/>
              <a:t>Modern Industrial Era, Interaction</a:t>
            </a:r>
            <a:endParaRPr lang="en-US" dirty="0"/>
          </a:p>
        </p:txBody>
      </p:sp>
      <p:pic>
        <p:nvPicPr>
          <p:cNvPr id="14338" name="Picture 2"/>
          <p:cNvPicPr>
            <a:picLocks noGrp="1" noChangeAspect="1" noChangeArrowheads="1"/>
          </p:cNvPicPr>
          <p:nvPr>
            <p:ph idx="1"/>
          </p:nvPr>
        </p:nvPicPr>
        <p:blipFill>
          <a:blip r:embed="rId3"/>
          <a:srcRect/>
          <a:stretch>
            <a:fillRect/>
          </a:stretch>
        </p:blipFill>
        <p:spPr bwMode="auto">
          <a:xfrm>
            <a:off x="3733800" y="152400"/>
            <a:ext cx="5105400" cy="64008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274638"/>
            <a:ext cx="2438400" cy="2773362"/>
          </a:xfrm>
        </p:spPr>
        <p:txBody>
          <a:bodyPr>
            <a:normAutofit fontScale="90000"/>
          </a:bodyPr>
          <a:lstStyle/>
          <a:p>
            <a:r>
              <a:rPr lang="en-US" dirty="0" smtClean="0"/>
              <a:t>Modern Industrial Era, Ideologies</a:t>
            </a:r>
            <a:endParaRPr lang="en-US" dirty="0"/>
          </a:p>
        </p:txBody>
      </p:sp>
      <p:pic>
        <p:nvPicPr>
          <p:cNvPr id="15362" name="Picture 2"/>
          <p:cNvPicPr>
            <a:picLocks noGrp="1" noChangeAspect="1" noChangeArrowheads="1"/>
          </p:cNvPicPr>
          <p:nvPr>
            <p:ph idx="1"/>
          </p:nvPr>
        </p:nvPicPr>
        <p:blipFill>
          <a:blip r:embed="rId3"/>
          <a:srcRect/>
          <a:stretch>
            <a:fillRect/>
          </a:stretch>
        </p:blipFill>
        <p:spPr bwMode="auto">
          <a:xfrm>
            <a:off x="685800" y="228600"/>
            <a:ext cx="4953000" cy="6400800"/>
          </a:xfrm>
          <a:prstGeom prst="rect">
            <a:avLst/>
          </a:prstGeom>
          <a:noFill/>
          <a:ln w="28575">
            <a:solidFill>
              <a:schemeClr val="bg2">
                <a:lumMod val="10000"/>
              </a:schemeClr>
            </a:solid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Modern Industrial Era 1750-1900</a:t>
            </a:r>
            <a:endParaRPr lang="en-US" dirty="0"/>
          </a:p>
        </p:txBody>
      </p:sp>
      <p:sp>
        <p:nvSpPr>
          <p:cNvPr id="3" name="Content Placeholder 2"/>
          <p:cNvSpPr>
            <a:spLocks noGrp="1"/>
          </p:cNvSpPr>
          <p:nvPr>
            <p:ph idx="1"/>
          </p:nvPr>
        </p:nvSpPr>
        <p:spPr>
          <a:xfrm>
            <a:off x="457200" y="1600200"/>
            <a:ext cx="8229600" cy="4648200"/>
          </a:xfrm>
          <a:ln>
            <a:solidFill>
              <a:schemeClr val="tx1"/>
            </a:solidFill>
          </a:ln>
        </p:spPr>
        <p:txBody>
          <a:bodyPr>
            <a:normAutofit/>
          </a:bodyPr>
          <a:lstStyle/>
          <a:p>
            <a:pPr marL="514350" indent="-514350" algn="ctr">
              <a:buAutoNum type="arabicPeriod"/>
            </a:pPr>
            <a:r>
              <a:rPr lang="en-US" sz="3600" dirty="0" smtClean="0"/>
              <a:t>Relationship with Nature: Ecosystem Currents</a:t>
            </a:r>
          </a:p>
          <a:p>
            <a:pPr marL="514350" indent="-514350" algn="ctr">
              <a:buAutoNum type="arabicPeriod"/>
            </a:pPr>
            <a:r>
              <a:rPr lang="en-US" sz="3600" dirty="0" smtClean="0"/>
              <a:t>Ways of Living Techno-Economic Currents</a:t>
            </a:r>
          </a:p>
          <a:p>
            <a:pPr marL="514350" indent="-514350" algn="ctr">
              <a:buAutoNum type="arabicPeriod"/>
            </a:pPr>
            <a:r>
              <a:rPr lang="en-US" sz="3600" dirty="0" smtClean="0"/>
              <a:t>Human Networks: Social Currents</a:t>
            </a:r>
          </a:p>
          <a:p>
            <a:pPr marL="514350" indent="-514350" algn="ctr">
              <a:buAutoNum type="arabicPeriod"/>
            </a:pPr>
            <a:r>
              <a:rPr lang="en-US" sz="3600" dirty="0" smtClean="0"/>
              <a:t>Establishing Order: Political Currents</a:t>
            </a:r>
          </a:p>
          <a:p>
            <a:pPr marL="514350" indent="-514350" algn="ctr">
              <a:buAutoNum type="arabicPeriod"/>
            </a:pPr>
            <a:r>
              <a:rPr lang="en-US" sz="3600" dirty="0" smtClean="0"/>
              <a:t>Human Expression: Cultural Currents</a:t>
            </a:r>
            <a:endParaRPr 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Ecosystem Currents, Modern Industrial Era</a:t>
            </a:r>
            <a:endParaRPr lang="en-US" sz="3600" dirty="0"/>
          </a:p>
        </p:txBody>
      </p:sp>
      <p:pic>
        <p:nvPicPr>
          <p:cNvPr id="10242" name="Picture 2"/>
          <p:cNvPicPr>
            <a:picLocks noGrp="1" noChangeAspect="1" noChangeArrowheads="1"/>
          </p:cNvPicPr>
          <p:nvPr>
            <p:ph idx="1"/>
          </p:nvPr>
        </p:nvPicPr>
        <p:blipFill>
          <a:blip r:embed="rId2"/>
          <a:srcRect/>
          <a:stretch>
            <a:fillRect/>
          </a:stretch>
        </p:blipFill>
        <p:spPr bwMode="auto">
          <a:xfrm>
            <a:off x="1724415" y="1600200"/>
            <a:ext cx="5695170" cy="452596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274638"/>
            <a:ext cx="2286000" cy="3763962"/>
          </a:xfrm>
        </p:spPr>
        <p:txBody>
          <a:bodyPr>
            <a:normAutofit/>
          </a:bodyPr>
          <a:lstStyle/>
          <a:p>
            <a:r>
              <a:rPr lang="en-US" sz="3600" dirty="0" smtClean="0"/>
              <a:t>Ecosystem Currents, Modern Industrial Era</a:t>
            </a:r>
            <a:endParaRPr lang="en-US" sz="3600" dirty="0"/>
          </a:p>
        </p:txBody>
      </p:sp>
      <p:pic>
        <p:nvPicPr>
          <p:cNvPr id="11266" name="Picture 2"/>
          <p:cNvPicPr>
            <a:picLocks noGrp="1" noChangeAspect="1" noChangeArrowheads="1"/>
          </p:cNvPicPr>
          <p:nvPr>
            <p:ph idx="1"/>
          </p:nvPr>
        </p:nvPicPr>
        <p:blipFill>
          <a:blip r:embed="rId2"/>
          <a:srcRect/>
          <a:stretch>
            <a:fillRect/>
          </a:stretch>
        </p:blipFill>
        <p:spPr bwMode="auto">
          <a:xfrm>
            <a:off x="381000" y="304800"/>
            <a:ext cx="5334000" cy="6324600"/>
          </a:xfrm>
          <a:prstGeom prst="rect">
            <a:avLst/>
          </a:prstGeom>
          <a:noFill/>
          <a:ln w="28575">
            <a:solidFill>
              <a:schemeClr val="accent1">
                <a:lumMod val="75000"/>
              </a:schemeClr>
            </a:solid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Modern Industrial Era, Daily Life</a:t>
            </a:r>
            <a:endParaRPr lang="en-US" dirty="0"/>
          </a:p>
        </p:txBody>
      </p:sp>
      <p:pic>
        <p:nvPicPr>
          <p:cNvPr id="16386" name="Picture 2"/>
          <p:cNvPicPr>
            <a:picLocks noGrp="1" noChangeAspect="1" noChangeArrowheads="1"/>
          </p:cNvPicPr>
          <p:nvPr>
            <p:ph idx="1"/>
          </p:nvPr>
        </p:nvPicPr>
        <p:blipFill>
          <a:blip r:embed="rId3"/>
          <a:srcRect/>
          <a:stretch>
            <a:fillRect/>
          </a:stretch>
        </p:blipFill>
        <p:spPr bwMode="auto">
          <a:xfrm>
            <a:off x="381000" y="1066800"/>
            <a:ext cx="8381999" cy="5562600"/>
          </a:xfrm>
          <a:prstGeom prst="rect">
            <a:avLst/>
          </a:prstGeom>
          <a:noFill/>
          <a:ln w="19050">
            <a:solidFill>
              <a:schemeClr val="tx1"/>
            </a:solid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200" dirty="0" smtClean="0"/>
              <a:t>Modern Industrial Era, Daily Life </a:t>
            </a:r>
            <a:endParaRPr lang="en-US" sz="3200" dirty="0"/>
          </a:p>
        </p:txBody>
      </p:sp>
      <p:pic>
        <p:nvPicPr>
          <p:cNvPr id="12290" name="Picture 2"/>
          <p:cNvPicPr>
            <a:picLocks noGrp="1" noChangeAspect="1" noChangeArrowheads="1"/>
          </p:cNvPicPr>
          <p:nvPr>
            <p:ph idx="1"/>
          </p:nvPr>
        </p:nvPicPr>
        <p:blipFill>
          <a:blip r:embed="rId3"/>
          <a:srcRect/>
          <a:stretch>
            <a:fillRect/>
          </a:stretch>
        </p:blipFill>
        <p:spPr bwMode="auto">
          <a:xfrm>
            <a:off x="228600" y="1295400"/>
            <a:ext cx="8686800" cy="5257799"/>
          </a:xfrm>
          <a:prstGeom prst="rect">
            <a:avLst/>
          </a:prstGeom>
          <a:noFill/>
          <a:ln w="28575">
            <a:solidFill>
              <a:schemeClr val="tx1">
                <a:lumMod val="50000"/>
                <a:lumOff val="50000"/>
              </a:schemeClr>
            </a:solid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TotalTime>
  <Words>1340</Words>
  <Application>Microsoft Office PowerPoint</Application>
  <PresentationFormat>On-screen Show (4:3)</PresentationFormat>
  <Paragraphs>130</Paragraphs>
  <Slides>46</Slides>
  <Notes>39</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Early Industrialization in Great Britain</vt:lpstr>
      <vt:lpstr>Early Industrialization</vt:lpstr>
      <vt:lpstr>Early Industrialization</vt:lpstr>
      <vt:lpstr>Early Industrialization in England</vt:lpstr>
      <vt:lpstr>The Modern Industrial Era 1750-1900</vt:lpstr>
      <vt:lpstr>Ecosystem Currents, Modern Industrial Era</vt:lpstr>
      <vt:lpstr>Ecosystem Currents, Modern Industrial Era</vt:lpstr>
      <vt:lpstr>Modern Industrial Era, Daily Life</vt:lpstr>
      <vt:lpstr>Modern Industrial Era, Daily Life </vt:lpstr>
      <vt:lpstr>Modern Industrial Era, Daily Life</vt:lpstr>
      <vt:lpstr>Modern Industrial Era, Social Status</vt:lpstr>
      <vt:lpstr>Slide 12</vt:lpstr>
      <vt:lpstr> Modern Industrial Era, Economy</vt:lpstr>
      <vt:lpstr>Modern Industrial Era, Economy</vt:lpstr>
      <vt:lpstr>Modern Industrial Era, Technology</vt:lpstr>
      <vt:lpstr>Modern Industrial Era, Technology</vt:lpstr>
      <vt:lpstr>Modern Industrial Era, Technology</vt:lpstr>
      <vt:lpstr> Modern Industrial Era, Techno-logy</vt:lpstr>
      <vt:lpstr>Modern Industrial Era, Labor</vt:lpstr>
      <vt:lpstr>Modern Industrial Era, Labor</vt:lpstr>
      <vt:lpstr>Modern Industrial Era, Labor</vt:lpstr>
      <vt:lpstr>Modern Indus-trial  Era, Labor</vt:lpstr>
      <vt:lpstr>Modern Industrial Era, Family</vt:lpstr>
      <vt:lpstr>Modern Industrial Era, Gender</vt:lpstr>
      <vt:lpstr>Modern Industrial Era, Gender</vt:lpstr>
      <vt:lpstr>Modern Industrial Era, Status</vt:lpstr>
      <vt:lpstr>Modern Industrial Era, Slavery</vt:lpstr>
      <vt:lpstr>Modern Industrial Era, Slavery</vt:lpstr>
      <vt:lpstr>Modern Industrial Era, Slavery</vt:lpstr>
      <vt:lpstr>Modern Industrial Era, Education</vt:lpstr>
      <vt:lpstr>Modern Industrial Era, Education</vt:lpstr>
      <vt:lpstr>Modern Industrial Era, Revolutions</vt:lpstr>
      <vt:lpstr>Modern Industrial Era, Revolu-tions</vt:lpstr>
      <vt:lpstr>Modern Industrial Era, Revolu-tions</vt:lpstr>
      <vt:lpstr>Modern Industrial Era, Imperialism</vt:lpstr>
      <vt:lpstr>Modern Industrial Era, Imperialism</vt:lpstr>
      <vt:lpstr>Modern Industrial Era, Imperialism</vt:lpstr>
      <vt:lpstr>Modern Industrial Era, Imperialism</vt:lpstr>
      <vt:lpstr>Modern Industrial Era, Imperialism</vt:lpstr>
      <vt:lpstr>Modern Industrial Era, Imperialism</vt:lpstr>
      <vt:lpstr>Modern Industrial Era, Imperialism</vt:lpstr>
      <vt:lpstr>Modern Industrial Era, Imperialism</vt:lpstr>
      <vt:lpstr>Modern Industrial Era, Imperialism</vt:lpstr>
      <vt:lpstr>Modern Industrial Era, Imperialism</vt:lpstr>
      <vt:lpstr>Modern Industrial Era, Interaction</vt:lpstr>
      <vt:lpstr>Modern Industrial Era, Ideologies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Modern Industrial Era 1750-1900</dc:title>
  <dc:creator/>
  <cp:lastModifiedBy>Denise Ames</cp:lastModifiedBy>
  <cp:revision>81</cp:revision>
  <dcterms:created xsi:type="dcterms:W3CDTF">2006-08-16T00:00:00Z</dcterms:created>
  <dcterms:modified xsi:type="dcterms:W3CDTF">2013-11-06T17:28:09Z</dcterms:modified>
</cp:coreProperties>
</file>