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7" r:id="rId4"/>
    <p:sldId id="259" r:id="rId5"/>
    <p:sldId id="260" r:id="rId6"/>
    <p:sldId id="262" r:id="rId7"/>
    <p:sldId id="261" r:id="rId8"/>
    <p:sldId id="263" r:id="rId9"/>
    <p:sldId id="264" r:id="rId10"/>
    <p:sldId id="265" r:id="rId11"/>
    <p:sldId id="266" r:id="rId12"/>
    <p:sldId id="267" r:id="rId13"/>
    <p:sldId id="270" r:id="rId14"/>
    <p:sldId id="271" r:id="rId15"/>
    <p:sldId id="268" r:id="rId16"/>
    <p:sldId id="269" r:id="rId17"/>
    <p:sldId id="272" r:id="rId18"/>
    <p:sldId id="273" r:id="rId19"/>
    <p:sldId id="287" r:id="rId20"/>
    <p:sldId id="274" r:id="rId21"/>
    <p:sldId id="290" r:id="rId22"/>
    <p:sldId id="288" r:id="rId23"/>
    <p:sldId id="275" r:id="rId24"/>
    <p:sldId id="280" r:id="rId25"/>
    <p:sldId id="278" r:id="rId26"/>
    <p:sldId id="276" r:id="rId27"/>
    <p:sldId id="277" r:id="rId28"/>
    <p:sldId id="279"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D4D46E-E33F-4779-8915-A0FF6E83A92C}" type="datetimeFigureOut">
              <a:rPr lang="en-US" smtClean="0"/>
              <a:pPr/>
              <a:t>6/6/2012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E17B7-1E8D-4401-B68C-14A860D342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Hyacinthe_Rigaud"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Urban Wave continued past</a:t>
            </a:r>
            <a:r>
              <a:rPr lang="en-US" baseline="0" dirty="0" smtClean="0"/>
              <a:t> 1500 with the above empires and dynasties strong in their regions. However, the Western hemisphere was the first to feel the effects of Westernization with the invasion of the Spanish around 1500. Deadly disease brought from the Europe was the main weapon in bringing about decline in the region.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Tokugawa </a:t>
            </a:r>
            <a:r>
              <a:rPr lang="en-US" b="0" dirty="0" err="1" smtClean="0"/>
              <a:t>Ieyasu</a:t>
            </a:r>
            <a:r>
              <a:rPr lang="en-US" b="0" dirty="0" smtClean="0"/>
              <a:t> was the f</a:t>
            </a:r>
            <a:r>
              <a:rPr lang="en-US" dirty="0" smtClean="0"/>
              <a:t>ounder and first shogun of the Tokugawa </a:t>
            </a:r>
            <a:r>
              <a:rPr lang="en-US" dirty="0" err="1" smtClean="0"/>
              <a:t>shogunate</a:t>
            </a:r>
            <a:r>
              <a:rPr lang="en-US" dirty="0" smtClean="0"/>
              <a:t> of Japan, which ruled from the Battle of </a:t>
            </a:r>
            <a:r>
              <a:rPr lang="en-US" dirty="0" err="1" smtClean="0"/>
              <a:t>Sekigahara</a:t>
            </a:r>
            <a:r>
              <a:rPr lang="en-US" dirty="0" smtClean="0"/>
              <a:t> in 1600 until the Meiji Restoration in 1868.</a:t>
            </a:r>
            <a:endParaRPr lang="en-US" b="0"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1480-1917,</a:t>
            </a:r>
            <a:r>
              <a:rPr lang="en-US" baseline="0" dirty="0" smtClean="0"/>
              <a:t> </a:t>
            </a:r>
            <a:r>
              <a:rPr lang="en-US" dirty="0" smtClean="0"/>
              <a:t>Asynchronous map of the Russian Empire.  Dark green empire, light green spheres of influence.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Winter Palace in Saint Petersburg, Russia, was, from 1732 to 1917, the official residence of the Russian monarchs.</a:t>
            </a:r>
            <a:r>
              <a:rPr lang="en-US" baseline="0" dirty="0" smtClean="0"/>
              <a:t> </a:t>
            </a:r>
            <a:r>
              <a:rPr lang="en-US" dirty="0" smtClean="0"/>
              <a:t>The storming of the palace in 1917 became an iconic symbol of the Russian Revolution.</a:t>
            </a:r>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0" dirty="0" smtClean="0"/>
              <a:t>Songhai Empire (1340-1591)</a:t>
            </a:r>
            <a:r>
              <a:rPr lang="en-US" dirty="0" smtClean="0"/>
              <a:t>, also known as the </a:t>
            </a:r>
            <a:r>
              <a:rPr lang="en-US" dirty="0" err="1" smtClean="0"/>
              <a:t>Songhay</a:t>
            </a:r>
            <a:r>
              <a:rPr lang="en-US" dirty="0" smtClean="0"/>
              <a:t> Empire, was a state located in western Africa. From the early 15th to the late 16th century, Songhai was one of the largest Islamic empires in history.</a:t>
            </a:r>
            <a:r>
              <a:rPr lang="en-US" baseline="30000" dirty="0" smtClean="0"/>
              <a:t> </a:t>
            </a:r>
            <a:r>
              <a:rPr lang="en-US" dirty="0" smtClean="0"/>
              <a:t>This empire bore the same name as its leading ethnic group, the Songhai. Its capital was the city of </a:t>
            </a:r>
            <a:r>
              <a:rPr lang="en-US" dirty="0" err="1" smtClean="0"/>
              <a:t>Gao</a:t>
            </a:r>
            <a:r>
              <a:rPr lang="en-US" dirty="0" smtClean="0"/>
              <a:t>, where a Songhai state had existed since the 11th century. Its base of power was on the bend of the Niger River in present day Niger and Burkina Faso. A civil war of succession weakened the Empire.</a:t>
            </a:r>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smtClean="0"/>
              <a:t>Askia</a:t>
            </a:r>
            <a:r>
              <a:rPr lang="en-US" b="0" dirty="0" smtClean="0"/>
              <a:t> the Great </a:t>
            </a:r>
            <a:r>
              <a:rPr lang="en-US" dirty="0" smtClean="0"/>
              <a:t>(ca. 1443 – 1538, also </a:t>
            </a:r>
            <a:r>
              <a:rPr lang="en-US" b="0" dirty="0" smtClean="0"/>
              <a:t>Muhammad </a:t>
            </a:r>
            <a:r>
              <a:rPr lang="en-US" b="0" dirty="0" err="1" smtClean="0"/>
              <a:t>Toure</a:t>
            </a:r>
            <a:r>
              <a:rPr lang="en-US" b="0" dirty="0" smtClean="0"/>
              <a:t>, </a:t>
            </a:r>
            <a:r>
              <a:rPr lang="en-US" b="0" dirty="0" err="1" smtClean="0"/>
              <a:t>Askia</a:t>
            </a:r>
            <a:r>
              <a:rPr lang="en-US" b="0" dirty="0" smtClean="0"/>
              <a:t> </a:t>
            </a:r>
            <a:r>
              <a:rPr lang="en-US" dirty="0" smtClean="0"/>
              <a:t>(ass-key-a)) was an emperor of the Songhai Empire in the late 15th century, the successor of Sunni Ali </a:t>
            </a:r>
            <a:r>
              <a:rPr lang="en-US" dirty="0" err="1" smtClean="0"/>
              <a:t>Ber</a:t>
            </a:r>
            <a:r>
              <a:rPr lang="en-US" dirty="0" smtClean="0"/>
              <a:t>. </a:t>
            </a:r>
            <a:r>
              <a:rPr lang="en-US" dirty="0" err="1" smtClean="0"/>
              <a:t>Askia</a:t>
            </a:r>
            <a:r>
              <a:rPr lang="en-US" dirty="0" smtClean="0"/>
              <a:t> Muhammad strengthened his country and made it the largest country in West Africa's history. At its peak under Muhammad, the Songhai Empire encompassed the Hausa states as far as Kano (in present-day Nigeria) and much of the territory that had belonged to the Mali Empire in the west. His policies resulted in a rapid expansion of trade with Europe and Asia, the creation of many schools, and made Islam an integral part of the empire.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The Timbuktu Manuscripts showing both mathematics and astronomy, many Malian rulers including </a:t>
            </a:r>
            <a:r>
              <a:rPr lang="en-US" dirty="0" err="1" smtClean="0"/>
              <a:t>Askia</a:t>
            </a:r>
            <a:r>
              <a:rPr lang="en-US" dirty="0" smtClean="0"/>
              <a:t> Mohammad I promoted the publications of such manuscripts.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See slide in Urban Wave of </a:t>
            </a:r>
            <a:r>
              <a:rPr lang="en-US" dirty="0" err="1" smtClean="0"/>
              <a:t>Askia’s</a:t>
            </a:r>
            <a:r>
              <a:rPr lang="en-US" dirty="0" smtClean="0"/>
              <a:t> tomb.</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Aztecs dying of smallpox, “The Florentine Codex” 1540–85.</a:t>
            </a:r>
            <a:r>
              <a:rPr lang="en-US" baseline="0" dirty="0" smtClean="0"/>
              <a:t> Deadly diseases brought from Europe, native people had to immunity to them.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Conquistadors and their </a:t>
            </a:r>
            <a:r>
              <a:rPr lang="en-US" dirty="0" err="1" smtClean="0"/>
              <a:t>Tlaxcalan</a:t>
            </a:r>
            <a:r>
              <a:rPr lang="en-US" dirty="0" smtClean="0"/>
              <a:t> allies enter Tenochtitlan</a:t>
            </a:r>
            <a:r>
              <a:rPr lang="en-US" baseline="0" dirty="0" smtClean="0"/>
              <a:t> in present day Mexico. </a:t>
            </a:r>
            <a:endParaRPr lang="en-US" dirty="0" smtClean="0"/>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reconstructed dodo bird, which has been extinct since the mid-to-late 17th century. Stood about one meter tall. Extinction directly attributable to human activity. With the Modern Wave nature suffered from increased exploitation.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The dodo, a bird of Mauritius, became extinct during the mid-late seventeenth century after humans destroyed the forests where the birds made their homes and introduced mammals that ate their eggs. </a:t>
            </a:r>
            <a:endParaRPr lang="en-US" dirty="0"/>
          </a:p>
        </p:txBody>
      </p:sp>
      <p:sp>
        <p:nvSpPr>
          <p:cNvPr id="4" name="Slide Number Placeholder 3"/>
          <p:cNvSpPr>
            <a:spLocks noGrp="1"/>
          </p:cNvSpPr>
          <p:nvPr>
            <p:ph type="sldNum" sz="quarter" idx="10"/>
          </p:nvPr>
        </p:nvSpPr>
        <p:spPr/>
        <p:txBody>
          <a:bodyPr/>
          <a:lstStyle/>
          <a:p>
            <a:fld id="{D100DD3E-F678-4819-874A-8F24E949B93E}"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An imaginary seaport with a transposed Villa Medici, painted by Claude Lorrain around 1637, at the height of mercantilism.</a:t>
            </a:r>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Ottoman Empire in 1683,</a:t>
            </a:r>
            <a:r>
              <a:rPr lang="en-US" baseline="0" dirty="0" smtClean="0"/>
              <a:t> at the height of its empire. Map exercise: Identify the present-day countries that were part of the Ottoman Empire.</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famed Potosi silver mines in Bolivia. Shows the first image of the mines in Europe in 1553.</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Monopolistic activity by the British East India Company triggered the Boston Tea Party in 1773.</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Stone fences, such as this one in Glean </a:t>
            </a:r>
            <a:r>
              <a:rPr lang="en-US" sz="1200" kern="1200" dirty="0" err="1" smtClean="0">
                <a:solidFill>
                  <a:schemeClr val="tx1"/>
                </a:solidFill>
                <a:latin typeface="+mn-lt"/>
                <a:ea typeface="+mn-ea"/>
                <a:cs typeface="+mn-cs"/>
              </a:rPr>
              <a:t>Lichd</a:t>
            </a:r>
            <a:r>
              <a:rPr lang="en-US" sz="1200" kern="1200" dirty="0" smtClean="0">
                <a:solidFill>
                  <a:schemeClr val="tx1"/>
                </a:solidFill>
                <a:latin typeface="+mn-lt"/>
                <a:ea typeface="+mn-ea"/>
                <a:cs typeface="+mn-cs"/>
              </a:rPr>
              <a:t>, UK, define property boundaries</a:t>
            </a:r>
            <a:r>
              <a:rPr lang="en-US" sz="1200" kern="1200" baseline="0" dirty="0" smtClean="0">
                <a:solidFill>
                  <a:schemeClr val="tx1"/>
                </a:solidFill>
                <a:latin typeface="+mn-lt"/>
                <a:ea typeface="+mn-ea"/>
                <a:cs typeface="+mn-cs"/>
              </a:rPr>
              <a:t> making private property a vital ingredient in commercial capitalism.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Slave traders in Senegal. For centuries Africans had sold other Africans to the Arabs and Europeans as slaves.</a:t>
            </a:r>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Stowage of African slaves on a British slave ship.</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Frontpiece</a:t>
            </a:r>
            <a:r>
              <a:rPr lang="en-US" sz="1200" kern="1200" dirty="0" smtClean="0">
                <a:solidFill>
                  <a:schemeClr val="tx1"/>
                </a:solidFill>
                <a:latin typeface="+mn-lt"/>
                <a:ea typeface="+mn-ea"/>
                <a:cs typeface="+mn-cs"/>
              </a:rPr>
              <a:t> of the Leviathan, by Thomas Hobbes. He argued that absolute monarchy was a necessity to curb the natural state of chaos among humans.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King Louis XIV (1638–1715) of France known as the Sun King, exemplified absolutism. Painting by </a:t>
            </a:r>
            <a:r>
              <a:rPr lang="en-US" sz="1200" u="none" strike="noStrike" kern="1200" dirty="0" err="1" smtClean="0">
                <a:solidFill>
                  <a:schemeClr val="tx1"/>
                </a:solidFill>
                <a:latin typeface="+mn-lt"/>
                <a:ea typeface="+mn-ea"/>
                <a:cs typeface="+mn-cs"/>
                <a:hlinkClick r:id="rId3" tooltip="Hyacinthe Rigaud"/>
              </a:rPr>
              <a:t>Hyacinthe</a:t>
            </a:r>
            <a:r>
              <a:rPr lang="en-US" sz="1200" u="none" strike="noStrike" kern="1200" dirty="0" smtClean="0">
                <a:solidFill>
                  <a:schemeClr val="tx1"/>
                </a:solidFill>
                <a:latin typeface="+mn-lt"/>
                <a:ea typeface="+mn-ea"/>
                <a:cs typeface="+mn-cs"/>
                <a:hlinkClick r:id="rId3" tooltip="Hyacinthe Rigaud"/>
              </a:rPr>
              <a:t> </a:t>
            </a:r>
            <a:r>
              <a:rPr lang="en-US" sz="1200" u="none" strike="noStrike" kern="1200" dirty="0" err="1" smtClean="0">
                <a:solidFill>
                  <a:schemeClr val="tx1"/>
                </a:solidFill>
                <a:latin typeface="+mn-lt"/>
                <a:ea typeface="+mn-ea"/>
                <a:cs typeface="+mn-cs"/>
                <a:hlinkClick r:id="rId3" tooltip="Hyacinthe Rigaud"/>
              </a:rPr>
              <a:t>Rigaud</a:t>
            </a:r>
            <a:r>
              <a:rPr lang="en-US" sz="1200" kern="1200" dirty="0" smtClean="0">
                <a:solidFill>
                  <a:schemeClr val="tx1"/>
                </a:solidFill>
                <a:latin typeface="+mn-lt"/>
                <a:ea typeface="+mn-ea"/>
                <a:cs typeface="+mn-cs"/>
              </a:rPr>
              <a:t> (1701)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John Locke, English political philosopher, wrote about liberalism.</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Western hemisphere native plants. Clockwise, from top left: 1. </a:t>
            </a:r>
            <a:r>
              <a:rPr lang="en-US" sz="1200" u="none" strike="noStrike" kern="1200" dirty="0" smtClean="0">
                <a:solidFill>
                  <a:schemeClr val="tx1"/>
                </a:solidFill>
                <a:latin typeface="+mn-lt"/>
                <a:ea typeface="+mn-ea"/>
                <a:cs typeface="+mn-cs"/>
              </a:rPr>
              <a:t>Maize</a:t>
            </a:r>
            <a:r>
              <a:rPr lang="en-US" sz="1200" kern="1200" dirty="0" smtClean="0">
                <a:solidFill>
                  <a:schemeClr val="tx1"/>
                </a:solidFill>
                <a:latin typeface="+mn-lt"/>
                <a:ea typeface="+mn-ea"/>
                <a:cs typeface="+mn-cs"/>
              </a:rPr>
              <a:t> 2. </a:t>
            </a:r>
            <a:r>
              <a:rPr lang="en-US" sz="1200" u="none" strike="noStrike" kern="1200" dirty="0" smtClean="0">
                <a:solidFill>
                  <a:schemeClr val="tx1"/>
                </a:solidFill>
                <a:latin typeface="+mn-lt"/>
                <a:ea typeface="+mn-ea"/>
                <a:cs typeface="+mn-cs"/>
              </a:rPr>
              <a:t>Tomato</a:t>
            </a:r>
            <a:r>
              <a:rPr lang="en-US" sz="1200" kern="1200" dirty="0" smtClean="0">
                <a:solidFill>
                  <a:schemeClr val="tx1"/>
                </a:solidFill>
                <a:latin typeface="+mn-lt"/>
                <a:ea typeface="+mn-ea"/>
                <a:cs typeface="+mn-cs"/>
              </a:rPr>
              <a:t> 3. </a:t>
            </a:r>
            <a:r>
              <a:rPr lang="en-US" sz="1200" u="none" strike="noStrike" kern="1200" dirty="0" smtClean="0">
                <a:solidFill>
                  <a:schemeClr val="tx1"/>
                </a:solidFill>
                <a:latin typeface="+mn-lt"/>
                <a:ea typeface="+mn-ea"/>
                <a:cs typeface="+mn-cs"/>
              </a:rPr>
              <a:t>Potato</a:t>
            </a:r>
            <a:r>
              <a:rPr lang="en-US" sz="1200" u="none" strike="noStrik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4. </a:t>
            </a:r>
            <a:r>
              <a:rPr lang="en-US" sz="1200" u="none" strike="noStrike" kern="1200" dirty="0" smtClean="0">
                <a:solidFill>
                  <a:schemeClr val="tx1"/>
                </a:solidFill>
                <a:latin typeface="+mn-lt"/>
                <a:ea typeface="+mn-ea"/>
                <a:cs typeface="+mn-cs"/>
              </a:rPr>
              <a:t>Vanilla</a:t>
            </a:r>
            <a:r>
              <a:rPr lang="en-US" sz="1200" kern="1200" dirty="0" smtClean="0">
                <a:solidFill>
                  <a:schemeClr val="tx1"/>
                </a:solidFill>
                <a:latin typeface="+mn-lt"/>
                <a:ea typeface="+mn-ea"/>
                <a:cs typeface="+mn-cs"/>
              </a:rPr>
              <a:t> 5. </a:t>
            </a:r>
            <a:r>
              <a:rPr lang="en-US" sz="1200" u="none" strike="noStrike" kern="1200" dirty="0" smtClean="0">
                <a:solidFill>
                  <a:schemeClr val="tx1"/>
                </a:solidFill>
                <a:latin typeface="+mn-lt"/>
                <a:ea typeface="+mn-ea"/>
                <a:cs typeface="+mn-cs"/>
              </a:rPr>
              <a:t>Rubber Tree</a:t>
            </a:r>
            <a:r>
              <a:rPr lang="en-US" sz="1200" kern="1200" dirty="0" smtClean="0">
                <a:solidFill>
                  <a:schemeClr val="tx1"/>
                </a:solidFill>
                <a:latin typeface="+mn-lt"/>
                <a:ea typeface="+mn-ea"/>
                <a:cs typeface="+mn-cs"/>
              </a:rPr>
              <a:t> 6. </a:t>
            </a:r>
            <a:r>
              <a:rPr lang="en-US" sz="1200" u="none" strike="noStrike" kern="1200" dirty="0" smtClean="0">
                <a:solidFill>
                  <a:schemeClr val="tx1"/>
                </a:solidFill>
                <a:latin typeface="+mn-lt"/>
                <a:ea typeface="+mn-ea"/>
                <a:cs typeface="+mn-cs"/>
              </a:rPr>
              <a:t>Cacao</a:t>
            </a:r>
            <a:r>
              <a:rPr lang="en-US" sz="1200" kern="1200" dirty="0" smtClean="0">
                <a:solidFill>
                  <a:schemeClr val="tx1"/>
                </a:solidFill>
                <a:latin typeface="+mn-lt"/>
                <a:ea typeface="+mn-ea"/>
                <a:cs typeface="+mn-cs"/>
              </a:rPr>
              <a:t> 7. Tobacco </a:t>
            </a:r>
          </a:p>
          <a:p>
            <a:r>
              <a:rPr lang="en-US" sz="1200" kern="1200" dirty="0" smtClean="0">
                <a:solidFill>
                  <a:schemeClr val="tx1"/>
                </a:solidFill>
                <a:latin typeface="+mn-lt"/>
                <a:ea typeface="+mn-ea"/>
                <a:cs typeface="+mn-cs"/>
              </a:rPr>
              <a:t>Eastern hemisphere native plants. Clockwise, from top left: 1. </a:t>
            </a:r>
            <a:r>
              <a:rPr lang="en-US" sz="1200" u="none" strike="noStrike" kern="1200" dirty="0" smtClean="0">
                <a:solidFill>
                  <a:schemeClr val="tx1"/>
                </a:solidFill>
                <a:latin typeface="+mn-lt"/>
                <a:ea typeface="+mn-ea"/>
                <a:cs typeface="+mn-cs"/>
              </a:rPr>
              <a:t>Citrus</a:t>
            </a:r>
            <a:r>
              <a:rPr lang="en-US" sz="1200" kern="1200" dirty="0" smtClean="0">
                <a:solidFill>
                  <a:schemeClr val="tx1"/>
                </a:solidFill>
                <a:latin typeface="+mn-lt"/>
                <a:ea typeface="+mn-ea"/>
                <a:cs typeface="+mn-cs"/>
              </a:rPr>
              <a:t> 2. </a:t>
            </a:r>
            <a:r>
              <a:rPr lang="en-US" sz="1200" u="none" strike="noStrike" kern="1200" dirty="0" smtClean="0">
                <a:solidFill>
                  <a:schemeClr val="tx1"/>
                </a:solidFill>
                <a:latin typeface="+mn-lt"/>
                <a:ea typeface="+mn-ea"/>
                <a:cs typeface="+mn-cs"/>
              </a:rPr>
              <a:t>Apple</a:t>
            </a:r>
            <a:r>
              <a:rPr lang="en-US" sz="1200" kern="1200" dirty="0" smtClean="0">
                <a:solidFill>
                  <a:schemeClr val="tx1"/>
                </a:solidFill>
                <a:latin typeface="+mn-lt"/>
                <a:ea typeface="+mn-ea"/>
                <a:cs typeface="+mn-cs"/>
              </a:rPr>
              <a:t> 3. </a:t>
            </a:r>
            <a:r>
              <a:rPr lang="en-US" sz="1200" u="none" strike="noStrike" kern="1200" dirty="0" smtClean="0">
                <a:solidFill>
                  <a:schemeClr val="tx1"/>
                </a:solidFill>
                <a:latin typeface="+mn-lt"/>
                <a:ea typeface="+mn-ea"/>
                <a:cs typeface="+mn-cs"/>
              </a:rPr>
              <a:t>Banana</a:t>
            </a:r>
            <a:r>
              <a:rPr lang="en-US" sz="1200" kern="1200" dirty="0" smtClean="0">
                <a:solidFill>
                  <a:schemeClr val="tx1"/>
                </a:solidFill>
                <a:latin typeface="+mn-lt"/>
                <a:ea typeface="+mn-ea"/>
                <a:cs typeface="+mn-cs"/>
              </a:rPr>
              <a:t> 4. </a:t>
            </a:r>
            <a:r>
              <a:rPr lang="en-US" sz="1200" u="none" strike="noStrike" kern="1200" dirty="0" smtClean="0">
                <a:solidFill>
                  <a:schemeClr val="tx1"/>
                </a:solidFill>
                <a:latin typeface="+mn-lt"/>
                <a:ea typeface="+mn-ea"/>
                <a:cs typeface="+mn-cs"/>
              </a:rPr>
              <a:t>Mango</a:t>
            </a:r>
            <a:r>
              <a:rPr lang="en-US" sz="1200" kern="1200" dirty="0" smtClean="0">
                <a:solidFill>
                  <a:schemeClr val="tx1"/>
                </a:solidFill>
                <a:latin typeface="+mn-lt"/>
                <a:ea typeface="+mn-ea"/>
                <a:cs typeface="+mn-cs"/>
              </a:rPr>
              <a:t> 5. </a:t>
            </a:r>
            <a:r>
              <a:rPr lang="en-US" sz="1200" u="none" strike="noStrike" kern="1200" dirty="0" smtClean="0">
                <a:solidFill>
                  <a:schemeClr val="tx1"/>
                </a:solidFill>
                <a:latin typeface="+mn-lt"/>
                <a:ea typeface="+mn-ea"/>
                <a:cs typeface="+mn-cs"/>
              </a:rPr>
              <a:t>Onion</a:t>
            </a:r>
            <a:r>
              <a:rPr lang="en-US" sz="1200" kern="1200" dirty="0" smtClean="0">
                <a:solidFill>
                  <a:schemeClr val="tx1"/>
                </a:solidFill>
                <a:latin typeface="+mn-lt"/>
                <a:ea typeface="+mn-ea"/>
                <a:cs typeface="+mn-cs"/>
              </a:rPr>
              <a:t> 6. </a:t>
            </a:r>
            <a:r>
              <a:rPr lang="en-US" sz="1200" u="none" strike="noStrike" kern="1200" dirty="0" smtClean="0">
                <a:solidFill>
                  <a:schemeClr val="tx1"/>
                </a:solidFill>
                <a:latin typeface="+mn-lt"/>
                <a:ea typeface="+mn-ea"/>
                <a:cs typeface="+mn-cs"/>
              </a:rPr>
              <a:t>Coffee</a:t>
            </a:r>
            <a:r>
              <a:rPr lang="en-US" sz="1200" kern="1200" dirty="0" smtClean="0">
                <a:solidFill>
                  <a:schemeClr val="tx1"/>
                </a:solidFill>
                <a:latin typeface="+mn-lt"/>
                <a:ea typeface="+mn-ea"/>
                <a:cs typeface="+mn-cs"/>
              </a:rPr>
              <a:t> 7. </a:t>
            </a:r>
            <a:r>
              <a:rPr lang="en-US" sz="1200" u="none" strike="noStrike" kern="1200" dirty="0" smtClean="0">
                <a:solidFill>
                  <a:schemeClr val="tx1"/>
                </a:solidFill>
                <a:latin typeface="+mn-lt"/>
                <a:ea typeface="+mn-ea"/>
                <a:cs typeface="+mn-cs"/>
              </a:rPr>
              <a:t>Wheat</a:t>
            </a:r>
            <a:r>
              <a:rPr lang="en-US" sz="1200" kern="1200" dirty="0" smtClean="0">
                <a:solidFill>
                  <a:schemeClr val="tx1"/>
                </a:solidFill>
                <a:latin typeface="+mn-lt"/>
                <a:ea typeface="+mn-ea"/>
                <a:cs typeface="+mn-cs"/>
              </a:rPr>
              <a:t> 8. </a:t>
            </a:r>
            <a:r>
              <a:rPr lang="en-US" sz="1200" u="none" strike="noStrike" kern="1200" dirty="0" smtClean="0">
                <a:solidFill>
                  <a:schemeClr val="tx1"/>
                </a:solidFill>
                <a:latin typeface="+mn-lt"/>
                <a:ea typeface="+mn-ea"/>
                <a:cs typeface="+mn-cs"/>
              </a:rPr>
              <a:t>Rice</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Martin Luther, initiated the Protestant Reformation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Mehmed</a:t>
            </a:r>
            <a:r>
              <a:rPr lang="en-US" sz="1200" kern="1200" dirty="0" smtClean="0">
                <a:solidFill>
                  <a:schemeClr val="tx1"/>
                </a:solidFill>
                <a:latin typeface="+mn-lt"/>
                <a:ea typeface="+mn-ea"/>
                <a:cs typeface="+mn-cs"/>
              </a:rPr>
              <a:t> II enters Constantinople in 1453, signaling</a:t>
            </a:r>
            <a:r>
              <a:rPr lang="en-US" sz="1200" kern="1200" baseline="0" dirty="0" smtClean="0">
                <a:solidFill>
                  <a:schemeClr val="tx1"/>
                </a:solidFill>
                <a:latin typeface="+mn-lt"/>
                <a:ea typeface="+mn-ea"/>
                <a:cs typeface="+mn-cs"/>
              </a:rPr>
              <a:t> the </a:t>
            </a:r>
            <a:r>
              <a:rPr lang="en-US" sz="1200" kern="1200" dirty="0" smtClean="0">
                <a:solidFill>
                  <a:schemeClr val="tx1"/>
                </a:solidFill>
                <a:latin typeface="+mn-lt"/>
                <a:ea typeface="+mn-ea"/>
                <a:cs typeface="+mn-cs"/>
              </a:rPr>
              <a:t>conquest of the Byzantine Empire by the Ottoman Turks painting, by </a:t>
            </a:r>
            <a:r>
              <a:rPr lang="en-US" sz="1200" kern="1200" dirty="0" err="1" smtClean="0">
                <a:solidFill>
                  <a:schemeClr val="tx1"/>
                </a:solidFill>
                <a:latin typeface="+mn-lt"/>
                <a:ea typeface="+mn-ea"/>
                <a:cs typeface="+mn-cs"/>
              </a:rPr>
              <a:t>Fausto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Zonaro</a:t>
            </a:r>
            <a:r>
              <a:rPr lang="en-US" sz="1200" kern="1200" dirty="0" smtClean="0">
                <a:solidFill>
                  <a:schemeClr val="tx1"/>
                </a:solidFill>
                <a:latin typeface="+mn-lt"/>
                <a:ea typeface="+mn-ea"/>
                <a:cs typeface="+mn-cs"/>
              </a:rPr>
              <a:t> (title) Wikimedia Commons.</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Sir </a:t>
            </a:r>
            <a:r>
              <a:rPr lang="en-US" sz="1200" kern="1200" dirty="0" err="1" smtClean="0">
                <a:solidFill>
                  <a:schemeClr val="tx1"/>
                </a:solidFill>
                <a:latin typeface="+mn-lt"/>
                <a:ea typeface="+mn-ea"/>
                <a:cs typeface="+mn-cs"/>
              </a:rPr>
              <a:t>Issac</a:t>
            </a:r>
            <a:r>
              <a:rPr lang="en-US" sz="1200" kern="1200" dirty="0" smtClean="0">
                <a:solidFill>
                  <a:schemeClr val="tx1"/>
                </a:solidFill>
                <a:latin typeface="+mn-lt"/>
                <a:ea typeface="+mn-ea"/>
                <a:cs typeface="+mn-cs"/>
              </a:rPr>
              <a:t> Newton, considered by many to be one of the most influential people in human history.   His theories advanced the Scientific Revolution.</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err="1" smtClean="0">
                <a:solidFill>
                  <a:schemeClr val="tx1"/>
                </a:solidFill>
                <a:latin typeface="+mn-lt"/>
                <a:ea typeface="+mn-ea"/>
                <a:cs typeface="+mn-cs"/>
              </a:rPr>
              <a:t>Naghsh-i</a:t>
            </a:r>
            <a:r>
              <a:rPr lang="en-US" sz="1200" u="none" strike="noStrike" kern="120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rPr>
              <a:t>Jahan</a:t>
            </a:r>
            <a:r>
              <a:rPr lang="en-US" sz="1200" u="none" strike="noStrike" kern="1200" dirty="0" smtClean="0">
                <a:solidFill>
                  <a:schemeClr val="tx1"/>
                </a:solidFill>
                <a:latin typeface="+mn-lt"/>
                <a:ea typeface="+mn-ea"/>
                <a:cs typeface="+mn-cs"/>
              </a:rPr>
              <a:t> Square</a:t>
            </a:r>
            <a:r>
              <a:rPr lang="en-US" sz="1200" kern="1200" dirty="0" smtClean="0">
                <a:solidFill>
                  <a:schemeClr val="tx1"/>
                </a:solidFill>
                <a:latin typeface="+mn-lt"/>
                <a:ea typeface="+mn-ea"/>
                <a:cs typeface="+mn-cs"/>
              </a:rPr>
              <a:t>, Isfahan, Iran Capital of the </a:t>
            </a:r>
            <a:r>
              <a:rPr lang="en-US" sz="1200" kern="1200" dirty="0" err="1" smtClean="0">
                <a:solidFill>
                  <a:schemeClr val="tx1"/>
                </a:solidFill>
                <a:latin typeface="+mn-lt"/>
                <a:ea typeface="+mn-ea"/>
                <a:cs typeface="+mn-cs"/>
              </a:rPr>
              <a:t>Safavid</a:t>
            </a:r>
            <a:r>
              <a:rPr lang="en-US" sz="1200" kern="1200" dirty="0" smtClean="0">
                <a:solidFill>
                  <a:schemeClr val="tx1"/>
                </a:solidFill>
                <a:latin typeface="+mn-lt"/>
                <a:ea typeface="+mn-ea"/>
                <a:cs typeface="+mn-cs"/>
              </a:rPr>
              <a:t> Dynasty 1501-1722.</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Shah Suleiman I and his courtiers, Isfahan, 1670. Painter is </a:t>
            </a:r>
            <a:r>
              <a:rPr lang="en-US" dirty="0" err="1" smtClean="0"/>
              <a:t>Aliquli</a:t>
            </a:r>
            <a:r>
              <a:rPr lang="en-US" dirty="0" smtClean="0"/>
              <a:t> </a:t>
            </a:r>
            <a:r>
              <a:rPr lang="en-US" dirty="0" err="1" smtClean="0"/>
              <a:t>Jabbadar</a:t>
            </a:r>
            <a:r>
              <a:rPr lang="en-US" dirty="0" smtClean="0"/>
              <a:t>, and is kept at The St. Petersburg</a:t>
            </a:r>
            <a:r>
              <a:rPr lang="en-US" baseline="0" dirty="0" smtClean="0"/>
              <a:t> </a:t>
            </a:r>
            <a:r>
              <a:rPr lang="en-US" dirty="0" smtClean="0"/>
              <a:t>Institute of Oriental Studies in Russia, ever since it was acquired by Tsar Nicholas II.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Abu'l-Fazl</a:t>
            </a:r>
            <a:r>
              <a:rPr lang="en-US" dirty="0" smtClean="0"/>
              <a:t> </a:t>
            </a:r>
            <a:r>
              <a:rPr lang="en-US" dirty="0" err="1" smtClean="0"/>
              <a:t>ibn</a:t>
            </a:r>
            <a:r>
              <a:rPr lang="en-US" dirty="0" smtClean="0"/>
              <a:t> Mubarak presenting </a:t>
            </a:r>
            <a:r>
              <a:rPr lang="en-US" i="1" dirty="0" err="1" smtClean="0"/>
              <a:t>Akbarnama</a:t>
            </a:r>
            <a:r>
              <a:rPr lang="en-US" i="1" baseline="0" dirty="0" smtClean="0"/>
              <a:t> </a:t>
            </a:r>
            <a:r>
              <a:rPr lang="en-US" dirty="0" smtClean="0"/>
              <a:t>to Akbar, Mughal miniature. Akbar, widely considered the greatest of the </a:t>
            </a:r>
            <a:r>
              <a:rPr lang="en-US" dirty="0" err="1" smtClean="0"/>
              <a:t>Mughalemperors</a:t>
            </a:r>
            <a:r>
              <a:rPr lang="en-US" dirty="0" smtClean="0"/>
              <a:t> (1556-1605).</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Taj</a:t>
            </a:r>
            <a:r>
              <a:rPr lang="en-US" dirty="0" smtClean="0"/>
              <a:t> </a:t>
            </a:r>
            <a:r>
              <a:rPr lang="en-US" dirty="0" err="1" smtClean="0"/>
              <a:t>Mahal</a:t>
            </a:r>
            <a:r>
              <a:rPr lang="en-US" dirty="0" smtClean="0"/>
              <a:t> is the finest example of Mughal architecture, a style that combines elements from Persian, Turkish and Indian architectural styles. It is a white marble mausoleum located in Agra, India. It was built by Mughal emperor Shah </a:t>
            </a:r>
            <a:r>
              <a:rPr lang="en-US" dirty="0" err="1" smtClean="0"/>
              <a:t>Jahan</a:t>
            </a:r>
            <a:r>
              <a:rPr lang="en-US" dirty="0" smtClean="0"/>
              <a:t> in memory of his third wife, </a:t>
            </a:r>
            <a:r>
              <a:rPr lang="en-US" dirty="0" err="1" smtClean="0"/>
              <a:t>Mumtaz</a:t>
            </a:r>
            <a:r>
              <a:rPr lang="en-US" dirty="0" smtClean="0"/>
              <a:t> </a:t>
            </a:r>
            <a:r>
              <a:rPr lang="en-US" dirty="0" err="1" smtClean="0"/>
              <a:t>Mahal</a:t>
            </a:r>
            <a:r>
              <a:rPr lang="en-US" dirty="0" smtClean="0"/>
              <a:t>. Build 1632-1653.</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smtClean="0"/>
          </a:p>
          <a:p>
            <a:pPr rtl="0"/>
            <a:r>
              <a:rPr lang="en-US" dirty="0" smtClean="0"/>
              <a:t>The Hall of Supreme Harmony in the Forbidden City, Beijing, China. The official imperial household of the Ming and Qing dynasties from 1420 until 1924, when the Republic of China evicted </a:t>
            </a:r>
            <a:r>
              <a:rPr lang="en-US" dirty="0" err="1" smtClean="0"/>
              <a:t>Puyi</a:t>
            </a:r>
            <a:r>
              <a:rPr lang="en-US" dirty="0" smtClean="0"/>
              <a:t> from the Inner Court. Today</a:t>
            </a:r>
            <a:r>
              <a:rPr lang="en-US" baseline="0" dirty="0" smtClean="0"/>
              <a:t> pollution blankets a smoky haze over the city. Photo Denise Ames</a:t>
            </a:r>
            <a:endParaRPr lang="en-US" dirty="0" smtClean="0"/>
          </a:p>
          <a:p>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display at the </a:t>
            </a:r>
            <a:r>
              <a:rPr lang="en-US" sz="1200" u="none" strike="noStrike" kern="1200" dirty="0" err="1" smtClean="0">
                <a:solidFill>
                  <a:schemeClr val="tx1"/>
                </a:solidFill>
                <a:latin typeface="+mn-lt"/>
                <a:ea typeface="+mn-ea"/>
                <a:cs typeface="+mn-cs"/>
              </a:rPr>
              <a:t>Ibn</a:t>
            </a:r>
            <a:r>
              <a:rPr lang="en-US" sz="1200" u="none" strike="noStrike" kern="120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rPr>
              <a:t>Battuta</a:t>
            </a:r>
            <a:r>
              <a:rPr lang="en-US" sz="1200" u="none" strike="noStrike" kern="1200" dirty="0" smtClean="0">
                <a:solidFill>
                  <a:schemeClr val="tx1"/>
                </a:solidFill>
                <a:latin typeface="+mn-lt"/>
                <a:ea typeface="+mn-ea"/>
                <a:cs typeface="+mn-cs"/>
              </a:rPr>
              <a:t> Mall</a:t>
            </a:r>
            <a:r>
              <a:rPr lang="en-US" sz="1200" kern="1200" dirty="0" smtClean="0">
                <a:solidFill>
                  <a:schemeClr val="tx1"/>
                </a:solidFill>
                <a:latin typeface="+mn-lt"/>
                <a:ea typeface="+mn-ea"/>
                <a:cs typeface="+mn-cs"/>
              </a:rPr>
              <a:t> in </a:t>
            </a:r>
            <a:r>
              <a:rPr lang="en-US" sz="1200" u="none" strike="noStrike" kern="1200" dirty="0" smtClean="0">
                <a:solidFill>
                  <a:schemeClr val="tx1"/>
                </a:solidFill>
                <a:latin typeface="+mn-lt"/>
                <a:ea typeface="+mn-ea"/>
                <a:cs typeface="+mn-cs"/>
              </a:rPr>
              <a:t>Dubai</a:t>
            </a:r>
            <a:r>
              <a:rPr lang="en-US" sz="1200" kern="1200" dirty="0" smtClean="0">
                <a:solidFill>
                  <a:schemeClr val="tx1"/>
                </a:solidFill>
                <a:latin typeface="+mn-lt"/>
                <a:ea typeface="+mn-ea"/>
                <a:cs typeface="+mn-cs"/>
              </a:rPr>
              <a:t> purports to compare the size of ships used by </a:t>
            </a:r>
            <a:r>
              <a:rPr lang="en-US" sz="1200" kern="1200" dirty="0" err="1" smtClean="0">
                <a:solidFill>
                  <a:schemeClr val="tx1"/>
                </a:solidFill>
                <a:latin typeface="+mn-lt"/>
                <a:ea typeface="+mn-ea"/>
                <a:cs typeface="+mn-cs"/>
              </a:rPr>
              <a:t>Zheng</a:t>
            </a:r>
            <a:r>
              <a:rPr lang="en-US" sz="1200" kern="1200" dirty="0" smtClean="0">
                <a:solidFill>
                  <a:schemeClr val="tx1"/>
                </a:solidFill>
                <a:latin typeface="+mn-lt"/>
                <a:ea typeface="+mn-ea"/>
                <a:cs typeface="+mn-cs"/>
              </a:rPr>
              <a:t> He and </a:t>
            </a:r>
            <a:r>
              <a:rPr lang="en-US" sz="1200" u="none" strike="noStrike" kern="1200" dirty="0" smtClean="0">
                <a:solidFill>
                  <a:schemeClr val="tx1"/>
                </a:solidFill>
                <a:latin typeface="+mn-lt"/>
                <a:ea typeface="+mn-ea"/>
                <a:cs typeface="+mn-cs"/>
              </a:rPr>
              <a:t>Christopher Columbus</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27E17B7-1E8D-4401-B68C-14A860D3425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dirty="0" smtClean="0"/>
              <a:t>The World Around 1500</a:t>
            </a:r>
            <a:endParaRPr lang="en-US" dirty="0"/>
          </a:p>
        </p:txBody>
      </p:sp>
      <p:sp>
        <p:nvSpPr>
          <p:cNvPr id="5" name="Content Placeholder 4"/>
          <p:cNvSpPr>
            <a:spLocks noGrp="1"/>
          </p:cNvSpPr>
          <p:nvPr>
            <p:ph idx="1"/>
          </p:nvPr>
        </p:nvSpPr>
        <p:spPr>
          <a:xfrm>
            <a:off x="457200" y="1219200"/>
            <a:ext cx="8229600" cy="5257800"/>
          </a:xfrm>
          <a:ln w="28575">
            <a:solidFill>
              <a:schemeClr val="tx1"/>
            </a:solidFill>
          </a:ln>
        </p:spPr>
        <p:txBody>
          <a:bodyPr>
            <a:normAutofit fontScale="92500" lnSpcReduction="10000"/>
          </a:bodyPr>
          <a:lstStyle/>
          <a:p>
            <a:pPr algn="ctr"/>
            <a:r>
              <a:rPr lang="en-US" dirty="0" smtClean="0"/>
              <a:t>Ottoman Empire ( 1453-1918), Middle East</a:t>
            </a:r>
          </a:p>
          <a:p>
            <a:pPr algn="ctr"/>
            <a:r>
              <a:rPr lang="en-US" dirty="0" err="1" smtClean="0"/>
              <a:t>Safavid</a:t>
            </a:r>
            <a:r>
              <a:rPr lang="en-US" dirty="0" smtClean="0"/>
              <a:t> Dynasty (1501-1722), Iran  </a:t>
            </a:r>
          </a:p>
          <a:p>
            <a:pPr algn="ctr"/>
            <a:r>
              <a:rPr lang="en-US" dirty="0" smtClean="0"/>
              <a:t>Mughal Empire (1526-1739), India</a:t>
            </a:r>
          </a:p>
          <a:p>
            <a:pPr algn="ctr"/>
            <a:r>
              <a:rPr lang="en-US" dirty="0" smtClean="0"/>
              <a:t>Ming (1368-1644) and Qing (1644-1911) Dynasty, China</a:t>
            </a:r>
          </a:p>
          <a:p>
            <a:pPr algn="ctr"/>
            <a:r>
              <a:rPr lang="en-US" dirty="0" smtClean="0"/>
              <a:t>Tokugawa Japan (1603-1868)</a:t>
            </a:r>
          </a:p>
          <a:p>
            <a:pPr algn="ctr"/>
            <a:r>
              <a:rPr lang="en-US" dirty="0" smtClean="0"/>
              <a:t>Russian Empire (1480-1917)</a:t>
            </a:r>
          </a:p>
          <a:p>
            <a:pPr algn="ctr"/>
            <a:r>
              <a:rPr lang="en-US" dirty="0" smtClean="0"/>
              <a:t>Decline of kingdoms in Africa</a:t>
            </a:r>
          </a:p>
          <a:p>
            <a:pPr algn="ctr"/>
            <a:r>
              <a:rPr lang="en-US" dirty="0" smtClean="0"/>
              <a:t>Decline of Inca, Aztec, and Maya in Western hemisphere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2514600" cy="2849562"/>
          </a:xfrm>
        </p:spPr>
        <p:txBody>
          <a:bodyPr>
            <a:normAutofit/>
          </a:bodyPr>
          <a:lstStyle/>
          <a:p>
            <a:r>
              <a:rPr lang="en-US" dirty="0" smtClean="0"/>
              <a:t>Tokugawa </a:t>
            </a:r>
            <a:r>
              <a:rPr lang="en-US" dirty="0" err="1" smtClean="0"/>
              <a:t>Ieyasu</a:t>
            </a:r>
            <a:r>
              <a:rPr lang="en-US" dirty="0" smtClean="0"/>
              <a:t>, Japan</a:t>
            </a:r>
            <a:endParaRPr lang="en-US" dirty="0"/>
          </a:p>
        </p:txBody>
      </p:sp>
      <p:pic>
        <p:nvPicPr>
          <p:cNvPr id="9218" name="Picture 2"/>
          <p:cNvPicPr>
            <a:picLocks noGrp="1" noChangeAspect="1" noChangeArrowheads="1"/>
          </p:cNvPicPr>
          <p:nvPr>
            <p:ph idx="1"/>
          </p:nvPr>
        </p:nvPicPr>
        <p:blipFill>
          <a:blip r:embed="rId3"/>
          <a:srcRect/>
          <a:stretch>
            <a:fillRect/>
          </a:stretch>
        </p:blipFill>
        <p:spPr bwMode="auto">
          <a:xfrm>
            <a:off x="914400" y="228600"/>
            <a:ext cx="4800600" cy="6400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00200" cy="1477962"/>
          </a:xfrm>
        </p:spPr>
        <p:txBody>
          <a:bodyPr>
            <a:normAutofit fontScale="90000"/>
          </a:bodyPr>
          <a:lstStyle/>
          <a:p>
            <a:r>
              <a:rPr lang="en-US" sz="3200" dirty="0" smtClean="0"/>
              <a:t>Russian Empire</a:t>
            </a:r>
            <a:br>
              <a:rPr lang="en-US" sz="3200" dirty="0" smtClean="0"/>
            </a:br>
            <a:r>
              <a:rPr lang="en-US" sz="3200" dirty="0" smtClean="0"/>
              <a:t>1914</a:t>
            </a:r>
            <a:endParaRPr lang="en-US" sz="3200" dirty="0"/>
          </a:p>
        </p:txBody>
      </p:sp>
      <p:pic>
        <p:nvPicPr>
          <p:cNvPr id="10242" name="Picture 2"/>
          <p:cNvPicPr>
            <a:picLocks noGrp="1" noChangeAspect="1" noChangeArrowheads="1"/>
          </p:cNvPicPr>
          <p:nvPr>
            <p:ph idx="1"/>
          </p:nvPr>
        </p:nvPicPr>
        <p:blipFill>
          <a:blip r:embed="rId3"/>
          <a:srcRect/>
          <a:stretch>
            <a:fillRect/>
          </a:stretch>
        </p:blipFill>
        <p:spPr bwMode="auto">
          <a:xfrm>
            <a:off x="2057400" y="152400"/>
            <a:ext cx="6858000" cy="6477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Russian Empire</a:t>
            </a:r>
            <a:endParaRPr lang="en-US" dirty="0"/>
          </a:p>
        </p:txBody>
      </p:sp>
      <p:pic>
        <p:nvPicPr>
          <p:cNvPr id="11266" name="Picture 2"/>
          <p:cNvPicPr>
            <a:picLocks noGrp="1" noChangeAspect="1" noChangeArrowheads="1"/>
          </p:cNvPicPr>
          <p:nvPr>
            <p:ph idx="1"/>
          </p:nvPr>
        </p:nvPicPr>
        <p:blipFill>
          <a:blip r:embed="rId3"/>
          <a:srcRect/>
          <a:stretch>
            <a:fillRect/>
          </a:stretch>
        </p:blipFill>
        <p:spPr bwMode="auto">
          <a:xfrm>
            <a:off x="228600" y="990600"/>
            <a:ext cx="8610600" cy="54863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a:srcRect/>
          <a:stretch>
            <a:fillRect/>
          </a:stretch>
        </p:blipFill>
        <p:spPr bwMode="auto">
          <a:xfrm>
            <a:off x="381000" y="304800"/>
            <a:ext cx="8534400" cy="6324600"/>
          </a:xfrm>
          <a:prstGeom prst="rect">
            <a:avLst/>
          </a:prstGeom>
          <a:noFill/>
          <a:ln w="38100">
            <a:solidFill>
              <a:srgbClr val="92D050"/>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Songhay</a:t>
            </a:r>
            <a:r>
              <a:rPr lang="en-US" dirty="0" smtClean="0"/>
              <a:t> Empire, Africa</a:t>
            </a:r>
            <a:endParaRPr lang="en-US" dirty="0"/>
          </a:p>
        </p:txBody>
      </p:sp>
      <p:pic>
        <p:nvPicPr>
          <p:cNvPr id="15362" name="Picture 2"/>
          <p:cNvPicPr>
            <a:picLocks noGrp="1" noChangeAspect="1" noChangeArrowheads="1"/>
          </p:cNvPicPr>
          <p:nvPr>
            <p:ph idx="1"/>
          </p:nvPr>
        </p:nvPicPr>
        <p:blipFill>
          <a:blip r:embed="rId3"/>
          <a:srcRect/>
          <a:stretch>
            <a:fillRect/>
          </a:stretch>
        </p:blipFill>
        <p:spPr bwMode="auto">
          <a:xfrm>
            <a:off x="609600" y="1295400"/>
            <a:ext cx="8077200" cy="5181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Aztec Empire, Western Hemisphere</a:t>
            </a:r>
            <a:endParaRPr lang="en-US" dirty="0"/>
          </a:p>
        </p:txBody>
      </p:sp>
      <p:pic>
        <p:nvPicPr>
          <p:cNvPr id="12290" name="Picture 2"/>
          <p:cNvPicPr>
            <a:picLocks noGrp="1" noChangeAspect="1" noChangeArrowheads="1"/>
          </p:cNvPicPr>
          <p:nvPr>
            <p:ph idx="1"/>
          </p:nvPr>
        </p:nvPicPr>
        <p:blipFill>
          <a:blip r:embed="rId3"/>
          <a:srcRect/>
          <a:stretch>
            <a:fillRect/>
          </a:stretch>
        </p:blipFill>
        <p:spPr bwMode="auto">
          <a:xfrm>
            <a:off x="381000" y="1143000"/>
            <a:ext cx="8382000" cy="5486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286000" cy="2239962"/>
          </a:xfrm>
        </p:spPr>
        <p:txBody>
          <a:bodyPr>
            <a:normAutofit/>
          </a:bodyPr>
          <a:lstStyle/>
          <a:p>
            <a:r>
              <a:rPr lang="en-US" dirty="0" smtClean="0"/>
              <a:t>Western Hemi-sphere</a:t>
            </a:r>
            <a:endParaRPr lang="en-US" dirty="0"/>
          </a:p>
        </p:txBody>
      </p:sp>
      <p:pic>
        <p:nvPicPr>
          <p:cNvPr id="13314" name="Picture 2"/>
          <p:cNvPicPr>
            <a:picLocks noGrp="1" noChangeAspect="1" noChangeArrowheads="1"/>
          </p:cNvPicPr>
          <p:nvPr>
            <p:ph idx="1"/>
          </p:nvPr>
        </p:nvPicPr>
        <p:blipFill>
          <a:blip r:embed="rId3"/>
          <a:srcRect/>
          <a:stretch>
            <a:fillRect/>
          </a:stretch>
        </p:blipFill>
        <p:spPr bwMode="auto">
          <a:xfrm>
            <a:off x="2895600" y="228600"/>
            <a:ext cx="5943600" cy="6324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Around 1500</a:t>
            </a:r>
            <a:endParaRPr lang="en-US" dirty="0"/>
          </a:p>
        </p:txBody>
      </p:sp>
      <p:sp>
        <p:nvSpPr>
          <p:cNvPr id="3" name="Content Placeholder 2"/>
          <p:cNvSpPr>
            <a:spLocks noGrp="1"/>
          </p:cNvSpPr>
          <p:nvPr>
            <p:ph idx="1"/>
          </p:nvPr>
        </p:nvSpPr>
        <p:spPr/>
        <p:txBody>
          <a:bodyPr/>
          <a:lstStyle/>
          <a:p>
            <a:pPr algn="ctr"/>
            <a:r>
              <a:rPr lang="en-US" dirty="0" smtClean="0"/>
              <a:t>Renaissance</a:t>
            </a:r>
          </a:p>
          <a:p>
            <a:pPr algn="ctr"/>
            <a:r>
              <a:rPr lang="en-US" dirty="0" smtClean="0"/>
              <a:t>Exploration</a:t>
            </a:r>
          </a:p>
          <a:p>
            <a:pPr algn="ctr"/>
            <a:r>
              <a:rPr lang="en-US" dirty="0" smtClean="0"/>
              <a:t>Protestant Reformation</a:t>
            </a:r>
          </a:p>
          <a:p>
            <a:pPr algn="ctr"/>
            <a:r>
              <a:rPr lang="en-US" dirty="0" smtClean="0"/>
              <a:t>Sea-Faring Trade</a:t>
            </a:r>
          </a:p>
          <a:p>
            <a:pPr algn="ctr"/>
            <a:r>
              <a:rPr lang="en-US" dirty="0" smtClean="0"/>
              <a:t>The Scientific Revolution</a:t>
            </a:r>
          </a:p>
          <a:p>
            <a:pPr algn="ctr"/>
            <a:r>
              <a:rPr lang="en-US" dirty="0" smtClean="0"/>
              <a:t>Wealth from the Western Hemisphere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Three Eras </a:t>
            </a:r>
            <a:br>
              <a:rPr lang="en-US" dirty="0" smtClean="0"/>
            </a:br>
            <a:r>
              <a:rPr lang="en-US" dirty="0" smtClean="0"/>
              <a:t>in the Modern Wave</a:t>
            </a:r>
            <a:endParaRPr lang="en-US" dirty="0"/>
          </a:p>
        </p:txBody>
      </p:sp>
      <p:sp>
        <p:nvSpPr>
          <p:cNvPr id="3" name="Content Placeholder 2"/>
          <p:cNvSpPr>
            <a:spLocks noGrp="1"/>
          </p:cNvSpPr>
          <p:nvPr>
            <p:ph idx="1"/>
          </p:nvPr>
        </p:nvSpPr>
        <p:spPr>
          <a:xfrm>
            <a:off x="457200" y="2438400"/>
            <a:ext cx="8229600" cy="2895600"/>
          </a:xfrm>
          <a:solidFill>
            <a:schemeClr val="bg1">
              <a:lumMod val="85000"/>
            </a:schemeClr>
          </a:solidFill>
          <a:ln w="28575">
            <a:solidFill>
              <a:schemeClr val="tx1"/>
            </a:solidFill>
          </a:ln>
        </p:spPr>
        <p:txBody>
          <a:bodyPr>
            <a:normAutofit/>
          </a:bodyPr>
          <a:lstStyle/>
          <a:p>
            <a:pPr marL="514350" indent="-514350" algn="ctr">
              <a:buAutoNum type="arabicPeriod"/>
            </a:pPr>
            <a:r>
              <a:rPr lang="en-US" sz="4000" dirty="0" smtClean="0"/>
              <a:t>Early Modern Era 1500-1750</a:t>
            </a:r>
          </a:p>
          <a:p>
            <a:pPr marL="514350" indent="-514350" algn="ctr">
              <a:buAutoNum type="arabicPeriod"/>
            </a:pPr>
            <a:r>
              <a:rPr lang="en-US" sz="4000" dirty="0" smtClean="0"/>
              <a:t>The Modern Industrial Era </a:t>
            </a:r>
          </a:p>
          <a:p>
            <a:pPr marL="514350" indent="-514350" algn="ctr">
              <a:buNone/>
            </a:pPr>
            <a:r>
              <a:rPr lang="en-US" sz="4000" dirty="0" smtClean="0"/>
              <a:t>1750-1900</a:t>
            </a:r>
          </a:p>
          <a:p>
            <a:pPr marL="514350" indent="-514350" algn="ctr">
              <a:buNone/>
            </a:pPr>
            <a:r>
              <a:rPr lang="en-US" sz="4000" dirty="0" smtClean="0"/>
              <a:t>3. The Twentieth Century 1900-2000</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Modern Era 1500-1750</a:t>
            </a:r>
            <a:endParaRPr lang="en-US" dirty="0"/>
          </a:p>
        </p:txBody>
      </p:sp>
      <p:sp>
        <p:nvSpPr>
          <p:cNvPr id="3" name="Content Placeholder 2"/>
          <p:cNvSpPr>
            <a:spLocks noGrp="1"/>
          </p:cNvSpPr>
          <p:nvPr>
            <p:ph idx="1"/>
          </p:nvPr>
        </p:nvSpPr>
        <p:spPr>
          <a:xfrm>
            <a:off x="457200" y="1600200"/>
            <a:ext cx="8229600" cy="4648200"/>
          </a:xfrm>
          <a:ln>
            <a:solidFill>
              <a:schemeClr val="tx1"/>
            </a:solidFill>
          </a:ln>
        </p:spPr>
        <p:txBody>
          <a:bodyPr>
            <a:normAutofit/>
          </a:bodyPr>
          <a:lstStyle/>
          <a:p>
            <a:pPr marL="514350" indent="-514350" algn="ctr">
              <a:buAutoNum type="arabicPeriod"/>
            </a:pPr>
            <a:r>
              <a:rPr lang="en-US" sz="3600" dirty="0" smtClean="0"/>
              <a:t>Relationship with Nature: Ecosystem Currents</a:t>
            </a:r>
          </a:p>
          <a:p>
            <a:pPr marL="514350" indent="-514350" algn="ctr">
              <a:buAutoNum type="arabicPeriod"/>
            </a:pPr>
            <a:r>
              <a:rPr lang="en-US" sz="3600" dirty="0" smtClean="0"/>
              <a:t>Ways of Living Techno-Economic Currents</a:t>
            </a:r>
          </a:p>
          <a:p>
            <a:pPr marL="514350" indent="-514350" algn="ctr">
              <a:buAutoNum type="arabicPeriod"/>
            </a:pPr>
            <a:r>
              <a:rPr lang="en-US" sz="3600" dirty="0" smtClean="0"/>
              <a:t>Human Networks: Social Currents</a:t>
            </a:r>
          </a:p>
          <a:p>
            <a:pPr marL="514350" indent="-514350" algn="ctr">
              <a:buAutoNum type="arabicPeriod"/>
            </a:pPr>
            <a:r>
              <a:rPr lang="en-US" sz="3600" dirty="0" smtClean="0"/>
              <a:t>Establishing Order: Political Currents</a:t>
            </a:r>
          </a:p>
          <a:p>
            <a:pPr marL="514350" indent="-514350" algn="ctr">
              <a:buAutoNum type="arabicPeriod"/>
            </a:pPr>
            <a:r>
              <a:rPr lang="en-US" sz="3600" dirty="0" smtClean="0"/>
              <a:t>Human Expression: Cultural Currents</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304800" y="228600"/>
            <a:ext cx="8610600" cy="6400800"/>
          </a:xfrm>
          <a:prstGeom prst="rect">
            <a:avLst/>
          </a:prstGeom>
          <a:noFill/>
          <a:ln w="28575">
            <a:solidFill>
              <a:schemeClr val="accent2">
                <a:lumMod val="40000"/>
                <a:lumOff val="60000"/>
              </a:schemeClr>
            </a:solid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228600"/>
            <a:ext cx="1981200" cy="6096000"/>
          </a:xfrm>
        </p:spPr>
        <p:txBody>
          <a:bodyPr>
            <a:normAutofit/>
          </a:bodyPr>
          <a:lstStyle/>
          <a:p>
            <a:r>
              <a:rPr lang="en-US" sz="3600" dirty="0" smtClean="0"/>
              <a:t>Early Modern Era: </a:t>
            </a:r>
            <a:br>
              <a:rPr lang="en-US" sz="3600" dirty="0" smtClean="0"/>
            </a:br>
            <a:r>
              <a:rPr lang="en-US" sz="3600" dirty="0" smtClean="0"/>
              <a:t>Eco-system Currents</a:t>
            </a:r>
            <a:endParaRPr lang="en-US" sz="3600" dirty="0"/>
          </a:p>
        </p:txBody>
      </p:sp>
      <p:pic>
        <p:nvPicPr>
          <p:cNvPr id="16386" name="Picture 2"/>
          <p:cNvPicPr>
            <a:picLocks noGrp="1" noChangeAspect="1" noChangeArrowheads="1"/>
          </p:cNvPicPr>
          <p:nvPr>
            <p:ph idx="1"/>
          </p:nvPr>
        </p:nvPicPr>
        <p:blipFill>
          <a:blip r:embed="rId3"/>
          <a:srcRect/>
          <a:stretch>
            <a:fillRect/>
          </a:stretch>
        </p:blipFill>
        <p:spPr bwMode="auto">
          <a:xfrm>
            <a:off x="381000" y="228600"/>
            <a:ext cx="6477000" cy="6400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28600"/>
            <a:ext cx="2362200" cy="4038600"/>
          </a:xfrm>
        </p:spPr>
        <p:txBody>
          <a:bodyPr>
            <a:normAutofit fontScale="90000"/>
          </a:bodyPr>
          <a:lstStyle/>
          <a:p>
            <a:r>
              <a:rPr lang="en-US" dirty="0" smtClean="0"/>
              <a:t>Early Modern Era: </a:t>
            </a:r>
            <a:br>
              <a:rPr lang="en-US" dirty="0" smtClean="0"/>
            </a:br>
            <a:r>
              <a:rPr lang="en-US" dirty="0" smtClean="0"/>
              <a:t>Eco-system Currents</a:t>
            </a:r>
            <a:r>
              <a:rPr lang="en-US" dirty="0" smtClean="0"/>
              <a:t/>
            </a:r>
            <a:br>
              <a:rPr lang="en-US" dirty="0" smtClean="0"/>
            </a:b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228600" y="152400"/>
            <a:ext cx="5867400" cy="6248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Early Modern Era, Economy</a:t>
            </a:r>
            <a:endParaRPr lang="en-US" dirty="0"/>
          </a:p>
        </p:txBody>
      </p:sp>
      <p:pic>
        <p:nvPicPr>
          <p:cNvPr id="1027" name="Picture 3"/>
          <p:cNvPicPr>
            <a:picLocks noGrp="1" noChangeAspect="1" noChangeArrowheads="1"/>
          </p:cNvPicPr>
          <p:nvPr>
            <p:ph idx="1"/>
          </p:nvPr>
        </p:nvPicPr>
        <p:blipFill>
          <a:blip r:embed="rId3"/>
          <a:srcRect/>
          <a:stretch>
            <a:fillRect/>
          </a:stretch>
        </p:blipFill>
        <p:spPr bwMode="auto">
          <a:xfrm>
            <a:off x="304800" y="1219200"/>
            <a:ext cx="8534400" cy="53340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Early Modern Era: Economy </a:t>
            </a:r>
            <a:endParaRPr lang="en-US" dirty="0"/>
          </a:p>
        </p:txBody>
      </p:sp>
      <p:pic>
        <p:nvPicPr>
          <p:cNvPr id="17410" name="Picture 2"/>
          <p:cNvPicPr>
            <a:picLocks noGrp="1" noChangeAspect="1" noChangeArrowheads="1"/>
          </p:cNvPicPr>
          <p:nvPr>
            <p:ph idx="1"/>
          </p:nvPr>
        </p:nvPicPr>
        <p:blipFill>
          <a:blip r:embed="rId3"/>
          <a:srcRect/>
          <a:stretch>
            <a:fillRect/>
          </a:stretch>
        </p:blipFill>
        <p:spPr bwMode="auto">
          <a:xfrm>
            <a:off x="381000" y="1524000"/>
            <a:ext cx="8382000" cy="5105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Early Modern Era: Economy</a:t>
            </a:r>
            <a:endParaRPr lang="en-US" dirty="0"/>
          </a:p>
        </p:txBody>
      </p:sp>
      <p:pic>
        <p:nvPicPr>
          <p:cNvPr id="22530" name="Picture 2"/>
          <p:cNvPicPr>
            <a:picLocks noGrp="1" noChangeAspect="1" noChangeArrowheads="1"/>
          </p:cNvPicPr>
          <p:nvPr>
            <p:ph idx="1"/>
          </p:nvPr>
        </p:nvPicPr>
        <p:blipFill>
          <a:blip r:embed="rId3"/>
          <a:srcRect/>
          <a:stretch>
            <a:fillRect/>
          </a:stretch>
        </p:blipFill>
        <p:spPr bwMode="auto">
          <a:xfrm>
            <a:off x="381000" y="1143000"/>
            <a:ext cx="8458200" cy="5486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Early Modern Era: Economy</a:t>
            </a:r>
            <a:endParaRPr lang="en-US" dirty="0"/>
          </a:p>
        </p:txBody>
      </p:sp>
      <p:pic>
        <p:nvPicPr>
          <p:cNvPr id="19458" name="Picture 2"/>
          <p:cNvPicPr>
            <a:picLocks noGrp="1" noChangeAspect="1" noChangeArrowheads="1"/>
          </p:cNvPicPr>
          <p:nvPr>
            <p:ph idx="1"/>
          </p:nvPr>
        </p:nvPicPr>
        <p:blipFill>
          <a:blip r:embed="rId3"/>
          <a:srcRect/>
          <a:stretch>
            <a:fillRect/>
          </a:stretch>
        </p:blipFill>
        <p:spPr bwMode="auto">
          <a:xfrm>
            <a:off x="228600" y="1371600"/>
            <a:ext cx="8610600" cy="5257800"/>
          </a:xfrm>
          <a:prstGeom prst="rect">
            <a:avLst/>
          </a:prstGeom>
          <a:noFill/>
          <a:ln w="28575">
            <a:solidFill>
              <a:schemeClr val="tx1">
                <a:lumMod val="50000"/>
                <a:lumOff val="50000"/>
              </a:schemeClr>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74638"/>
            <a:ext cx="2057400" cy="3916362"/>
          </a:xfrm>
        </p:spPr>
        <p:txBody>
          <a:bodyPr>
            <a:normAutofit/>
          </a:bodyPr>
          <a:lstStyle/>
          <a:p>
            <a:r>
              <a:rPr lang="en-US" dirty="0" smtClean="0"/>
              <a:t>Early Modern Era: Slavery</a:t>
            </a:r>
            <a:endParaRPr lang="en-US" dirty="0"/>
          </a:p>
        </p:txBody>
      </p:sp>
      <p:pic>
        <p:nvPicPr>
          <p:cNvPr id="18434" name="Picture 2"/>
          <p:cNvPicPr>
            <a:picLocks noGrp="1" noChangeAspect="1" noChangeArrowheads="1"/>
          </p:cNvPicPr>
          <p:nvPr>
            <p:ph idx="1"/>
          </p:nvPr>
        </p:nvPicPr>
        <p:blipFill>
          <a:blip r:embed="rId3"/>
          <a:srcRect/>
          <a:stretch>
            <a:fillRect/>
          </a:stretch>
        </p:blipFill>
        <p:spPr bwMode="auto">
          <a:xfrm>
            <a:off x="457200" y="228600"/>
            <a:ext cx="5334000" cy="6400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Early Modern Era: Slavery</a:t>
            </a:r>
            <a:endParaRPr lang="en-US" dirty="0"/>
          </a:p>
        </p:txBody>
      </p:sp>
      <p:pic>
        <p:nvPicPr>
          <p:cNvPr id="21507" name="Picture 3"/>
          <p:cNvPicPr>
            <a:picLocks noGrp="1" noChangeAspect="1" noChangeArrowheads="1"/>
          </p:cNvPicPr>
          <p:nvPr>
            <p:ph idx="1"/>
          </p:nvPr>
        </p:nvPicPr>
        <p:blipFill>
          <a:blip r:embed="rId3"/>
          <a:srcRect/>
          <a:stretch>
            <a:fillRect/>
          </a:stretch>
        </p:blipFill>
        <p:spPr bwMode="auto">
          <a:xfrm>
            <a:off x="228600" y="1066800"/>
            <a:ext cx="8686800" cy="5638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15962"/>
          </a:xfrm>
        </p:spPr>
        <p:txBody>
          <a:bodyPr>
            <a:normAutofit fontScale="90000"/>
          </a:bodyPr>
          <a:lstStyle/>
          <a:p>
            <a:r>
              <a:rPr lang="en-US" dirty="0" smtClean="0"/>
              <a:t>Early Modern Era: Colonialism </a:t>
            </a:r>
            <a:endParaRPr lang="en-US" dirty="0"/>
          </a:p>
        </p:txBody>
      </p:sp>
      <p:pic>
        <p:nvPicPr>
          <p:cNvPr id="20484" name="Picture 4"/>
          <p:cNvPicPr>
            <a:picLocks noGrp="1" noChangeAspect="1" noChangeArrowheads="1"/>
          </p:cNvPicPr>
          <p:nvPr>
            <p:ph idx="1"/>
          </p:nvPr>
        </p:nvPicPr>
        <p:blipFill>
          <a:blip r:embed="rId2"/>
          <a:srcRect/>
          <a:stretch>
            <a:fillRect/>
          </a:stretch>
        </p:blipFill>
        <p:spPr bwMode="auto">
          <a:xfrm>
            <a:off x="228600" y="1143000"/>
            <a:ext cx="8763000" cy="5486400"/>
          </a:xfrm>
          <a:prstGeom prst="rect">
            <a:avLst/>
          </a:prstGeom>
          <a:noFill/>
          <a:ln w="28575">
            <a:solidFill>
              <a:srgbClr val="7030A0"/>
            </a:solid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3382962"/>
          </a:xfrm>
        </p:spPr>
        <p:txBody>
          <a:bodyPr>
            <a:normAutofit/>
          </a:bodyPr>
          <a:lstStyle/>
          <a:p>
            <a:r>
              <a:rPr lang="en-US" dirty="0" smtClean="0"/>
              <a:t>Early Modern Era: Political</a:t>
            </a:r>
            <a:endParaRPr lang="en-US" dirty="0"/>
          </a:p>
        </p:txBody>
      </p:sp>
      <p:pic>
        <p:nvPicPr>
          <p:cNvPr id="23554" name="Picture 2"/>
          <p:cNvPicPr>
            <a:picLocks noGrp="1" noChangeAspect="1" noChangeArrowheads="1"/>
          </p:cNvPicPr>
          <p:nvPr>
            <p:ph idx="1"/>
          </p:nvPr>
        </p:nvPicPr>
        <p:blipFill>
          <a:blip r:embed="rId3"/>
          <a:srcRect/>
          <a:stretch>
            <a:fillRect/>
          </a:stretch>
        </p:blipFill>
        <p:spPr bwMode="auto">
          <a:xfrm>
            <a:off x="533400" y="381000"/>
            <a:ext cx="5486400" cy="6095999"/>
          </a:xfrm>
          <a:prstGeom prst="rect">
            <a:avLst/>
          </a:prstGeom>
          <a:noFill/>
          <a:ln w="28575">
            <a:solidFill>
              <a:schemeClr val="tx1"/>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1600200" cy="2316162"/>
          </a:xfrm>
        </p:spPr>
        <p:txBody>
          <a:bodyPr>
            <a:normAutofit/>
          </a:bodyPr>
          <a:lstStyle/>
          <a:p>
            <a:r>
              <a:rPr lang="en-US" sz="3600" dirty="0" smtClean="0"/>
              <a:t>Otto-man Empire</a:t>
            </a:r>
            <a:endParaRPr lang="en-US" sz="3600" dirty="0"/>
          </a:p>
        </p:txBody>
      </p:sp>
      <p:pic>
        <p:nvPicPr>
          <p:cNvPr id="1026" name="Picture 2"/>
          <p:cNvPicPr>
            <a:picLocks noGrp="1" noChangeAspect="1" noChangeArrowheads="1"/>
          </p:cNvPicPr>
          <p:nvPr>
            <p:ph idx="1"/>
          </p:nvPr>
        </p:nvPicPr>
        <p:blipFill>
          <a:blip r:embed="rId3"/>
          <a:srcRect/>
          <a:stretch>
            <a:fillRect/>
          </a:stretch>
        </p:blipFill>
        <p:spPr bwMode="auto">
          <a:xfrm>
            <a:off x="1905000" y="152400"/>
            <a:ext cx="7010400" cy="6477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3840162"/>
          </a:xfrm>
        </p:spPr>
        <p:txBody>
          <a:bodyPr>
            <a:normAutofit/>
          </a:bodyPr>
          <a:lstStyle/>
          <a:p>
            <a:r>
              <a:rPr lang="en-US" dirty="0" smtClean="0"/>
              <a:t>Early Modern Era: Political</a:t>
            </a:r>
            <a:endParaRPr lang="en-US" dirty="0"/>
          </a:p>
        </p:txBody>
      </p:sp>
      <p:pic>
        <p:nvPicPr>
          <p:cNvPr id="24578" name="Picture 2"/>
          <p:cNvPicPr>
            <a:picLocks noGrp="1" noChangeAspect="1" noChangeArrowheads="1"/>
          </p:cNvPicPr>
          <p:nvPr>
            <p:ph idx="1"/>
          </p:nvPr>
        </p:nvPicPr>
        <p:blipFill>
          <a:blip r:embed="rId3"/>
          <a:srcRect/>
          <a:stretch>
            <a:fillRect/>
          </a:stretch>
        </p:blipFill>
        <p:spPr bwMode="auto">
          <a:xfrm>
            <a:off x="3048000" y="152400"/>
            <a:ext cx="5791200" cy="6477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74638"/>
            <a:ext cx="2895600" cy="3840162"/>
          </a:xfrm>
        </p:spPr>
        <p:txBody>
          <a:bodyPr>
            <a:normAutofit/>
          </a:bodyPr>
          <a:lstStyle/>
          <a:p>
            <a:r>
              <a:rPr lang="en-US" dirty="0" smtClean="0"/>
              <a:t>Early Modern Era: Political</a:t>
            </a:r>
            <a:endParaRPr lang="en-US" dirty="0"/>
          </a:p>
        </p:txBody>
      </p:sp>
      <p:pic>
        <p:nvPicPr>
          <p:cNvPr id="25602" name="Picture 2"/>
          <p:cNvPicPr>
            <a:picLocks noGrp="1" noChangeAspect="1" noChangeArrowheads="1"/>
          </p:cNvPicPr>
          <p:nvPr>
            <p:ph idx="1"/>
          </p:nvPr>
        </p:nvPicPr>
        <p:blipFill>
          <a:blip r:embed="rId3"/>
          <a:srcRect/>
          <a:stretch>
            <a:fillRect/>
          </a:stretch>
        </p:blipFill>
        <p:spPr bwMode="auto">
          <a:xfrm>
            <a:off x="533400" y="304800"/>
            <a:ext cx="5410200" cy="6248400"/>
          </a:xfrm>
          <a:prstGeom prst="rect">
            <a:avLst/>
          </a:prstGeom>
          <a:noFill/>
          <a:ln w="28575">
            <a:solidFill>
              <a:schemeClr val="tx1">
                <a:lumMod val="65000"/>
                <a:lumOff val="35000"/>
              </a:schemeClr>
            </a:solid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4200" y="274638"/>
            <a:ext cx="1752600" cy="2620962"/>
          </a:xfrm>
        </p:spPr>
        <p:txBody>
          <a:bodyPr>
            <a:normAutofit fontScale="90000"/>
          </a:bodyPr>
          <a:lstStyle/>
          <a:p>
            <a:r>
              <a:rPr lang="en-US" sz="2800" dirty="0" smtClean="0"/>
              <a:t>Early Modern Era: Interaction and Exchange</a:t>
            </a:r>
            <a:endParaRPr lang="en-US" sz="2800" dirty="0"/>
          </a:p>
        </p:txBody>
      </p:sp>
      <p:pic>
        <p:nvPicPr>
          <p:cNvPr id="26626" name="Picture 2"/>
          <p:cNvPicPr>
            <a:picLocks noGrp="1" noChangeAspect="1" noChangeArrowheads="1"/>
          </p:cNvPicPr>
          <p:nvPr>
            <p:ph sz="half" idx="1"/>
          </p:nvPr>
        </p:nvPicPr>
        <p:blipFill>
          <a:blip r:embed="rId3"/>
          <a:srcRect/>
          <a:stretch>
            <a:fillRect/>
          </a:stretch>
        </p:blipFill>
        <p:spPr bwMode="auto">
          <a:xfrm>
            <a:off x="381000" y="457200"/>
            <a:ext cx="5943600" cy="2590800"/>
          </a:xfrm>
          <a:prstGeom prst="rect">
            <a:avLst/>
          </a:prstGeom>
          <a:noFill/>
          <a:ln w="9525">
            <a:solidFill>
              <a:schemeClr val="bg2">
                <a:lumMod val="25000"/>
              </a:schemeClr>
            </a:solidFill>
            <a:miter lim="800000"/>
            <a:headEnd/>
            <a:tailEnd/>
          </a:ln>
          <a:effectLst/>
        </p:spPr>
      </p:pic>
      <p:pic>
        <p:nvPicPr>
          <p:cNvPr id="26627" name="Picture 3"/>
          <p:cNvPicPr>
            <a:picLocks noGrp="1" noChangeAspect="1" noChangeArrowheads="1"/>
          </p:cNvPicPr>
          <p:nvPr>
            <p:ph sz="half" idx="2"/>
          </p:nvPr>
        </p:nvPicPr>
        <p:blipFill>
          <a:blip r:embed="rId4"/>
          <a:srcRect/>
          <a:stretch>
            <a:fillRect/>
          </a:stretch>
        </p:blipFill>
        <p:spPr bwMode="auto">
          <a:xfrm>
            <a:off x="1143000" y="3352800"/>
            <a:ext cx="6629400" cy="3200400"/>
          </a:xfrm>
          <a:prstGeom prst="rect">
            <a:avLst/>
          </a:prstGeom>
          <a:noFill/>
          <a:ln w="9525">
            <a:solidFill>
              <a:schemeClr val="bg2">
                <a:lumMod val="50000"/>
              </a:schemeClr>
            </a:solid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3200" y="274638"/>
            <a:ext cx="2438400" cy="5287962"/>
          </a:xfrm>
        </p:spPr>
        <p:txBody>
          <a:bodyPr>
            <a:normAutofit/>
          </a:bodyPr>
          <a:lstStyle/>
          <a:p>
            <a:r>
              <a:rPr lang="en-US" sz="4000" dirty="0" smtClean="0"/>
              <a:t>Early Modern Era: </a:t>
            </a:r>
            <a:br>
              <a:rPr lang="en-US" sz="4000" dirty="0" smtClean="0"/>
            </a:br>
            <a:r>
              <a:rPr lang="en-US" sz="4000" dirty="0" smtClean="0"/>
              <a:t>Protestant </a:t>
            </a:r>
            <a:r>
              <a:rPr lang="en-US" sz="4000" dirty="0" err="1" smtClean="0"/>
              <a:t>Reforma-tion</a:t>
            </a:r>
            <a:endParaRPr lang="en-US" sz="4000" dirty="0"/>
          </a:p>
        </p:txBody>
      </p:sp>
      <p:pic>
        <p:nvPicPr>
          <p:cNvPr id="27650" name="Picture 2"/>
          <p:cNvPicPr>
            <a:picLocks noGrp="1" noChangeAspect="1" noChangeArrowheads="1"/>
          </p:cNvPicPr>
          <p:nvPr>
            <p:ph idx="1"/>
          </p:nvPr>
        </p:nvPicPr>
        <p:blipFill>
          <a:blip r:embed="rId3"/>
          <a:srcRect/>
          <a:stretch>
            <a:fillRect/>
          </a:stretch>
        </p:blipFill>
        <p:spPr bwMode="auto">
          <a:xfrm>
            <a:off x="533400" y="381000"/>
            <a:ext cx="5638800" cy="62484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4144962"/>
          </a:xfrm>
        </p:spPr>
        <p:txBody>
          <a:bodyPr>
            <a:normAutofit/>
          </a:bodyPr>
          <a:lstStyle/>
          <a:p>
            <a:r>
              <a:rPr lang="en-US" sz="4000" dirty="0" smtClean="0"/>
              <a:t>Early Modern Era: Scientific</a:t>
            </a:r>
            <a:br>
              <a:rPr lang="en-US" sz="4000" dirty="0" smtClean="0"/>
            </a:br>
            <a:r>
              <a:rPr lang="en-US" sz="4000" dirty="0" smtClean="0"/>
              <a:t>Revolution</a:t>
            </a:r>
            <a:endParaRPr lang="en-US" sz="4000" dirty="0"/>
          </a:p>
        </p:txBody>
      </p:sp>
      <p:pic>
        <p:nvPicPr>
          <p:cNvPr id="28674" name="Picture 2"/>
          <p:cNvPicPr>
            <a:picLocks noGrp="1" noChangeAspect="1" noChangeArrowheads="1"/>
          </p:cNvPicPr>
          <p:nvPr>
            <p:ph idx="1"/>
          </p:nvPr>
        </p:nvPicPr>
        <p:blipFill>
          <a:blip r:embed="rId3"/>
          <a:srcRect/>
          <a:stretch>
            <a:fillRect/>
          </a:stretch>
        </p:blipFill>
        <p:spPr bwMode="auto">
          <a:xfrm>
            <a:off x="3200400" y="304800"/>
            <a:ext cx="5638800" cy="63245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Safavid</a:t>
            </a:r>
            <a:r>
              <a:rPr lang="en-US" dirty="0" smtClean="0"/>
              <a:t> Dynasty, Iran</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381000" y="1143000"/>
            <a:ext cx="8382000" cy="5410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Safavid</a:t>
            </a:r>
            <a:r>
              <a:rPr lang="en-US" dirty="0" smtClean="0"/>
              <a:t> Dynasty</a:t>
            </a:r>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381000" y="1219200"/>
            <a:ext cx="8458200" cy="5410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6477000" y="381000"/>
            <a:ext cx="2286000" cy="3810000"/>
          </a:xfrm>
        </p:spPr>
        <p:txBody>
          <a:bodyPr>
            <a:normAutofit/>
          </a:bodyPr>
          <a:lstStyle/>
          <a:p>
            <a:r>
              <a:rPr lang="en-US" dirty="0" smtClean="0"/>
              <a:t>Mughal Empire, India</a:t>
            </a:r>
            <a:endParaRPr lang="en-US" dirty="0"/>
          </a:p>
        </p:txBody>
      </p:sp>
      <p:pic>
        <p:nvPicPr>
          <p:cNvPr id="5123" name="Picture 3"/>
          <p:cNvPicPr>
            <a:picLocks noGrp="1" noChangeAspect="1" noChangeArrowheads="1"/>
          </p:cNvPicPr>
          <p:nvPr>
            <p:ph idx="1"/>
          </p:nvPr>
        </p:nvPicPr>
        <p:blipFill>
          <a:blip r:embed="rId3"/>
          <a:srcRect/>
          <a:stretch>
            <a:fillRect/>
          </a:stretch>
        </p:blipFill>
        <p:spPr bwMode="auto">
          <a:xfrm>
            <a:off x="533400" y="228600"/>
            <a:ext cx="5257800" cy="6324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Mughal Empire, India</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381000" y="990600"/>
            <a:ext cx="8382000" cy="563879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Ming Dynasty, China </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304800" y="1219200"/>
            <a:ext cx="8458200" cy="525779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Ming Dynasty, China</a:t>
            </a:r>
            <a:endParaRPr lang="en-US" dirty="0"/>
          </a:p>
        </p:txBody>
      </p:sp>
      <p:pic>
        <p:nvPicPr>
          <p:cNvPr id="8194" name="Picture 2"/>
          <p:cNvPicPr>
            <a:picLocks noGrp="1" noChangeAspect="1" noChangeArrowheads="1"/>
          </p:cNvPicPr>
          <p:nvPr>
            <p:ph idx="1"/>
          </p:nvPr>
        </p:nvPicPr>
        <p:blipFill>
          <a:blip r:embed="rId3"/>
          <a:srcRect/>
          <a:stretch>
            <a:fillRect/>
          </a:stretch>
        </p:blipFill>
        <p:spPr bwMode="auto">
          <a:xfrm>
            <a:off x="304800" y="1143000"/>
            <a:ext cx="8534400" cy="54864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1316</Words>
  <Application>Microsoft Office PowerPoint</Application>
  <PresentationFormat>On-screen Show (4:3)</PresentationFormat>
  <Paragraphs>119</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World Around 1500</vt:lpstr>
      <vt:lpstr>Slide 2</vt:lpstr>
      <vt:lpstr>Otto-man Empire</vt:lpstr>
      <vt:lpstr>Safavid Dynasty, Iran</vt:lpstr>
      <vt:lpstr>Safavid Dynasty</vt:lpstr>
      <vt:lpstr>Mughal Empire, India</vt:lpstr>
      <vt:lpstr>Mughal Empire, India</vt:lpstr>
      <vt:lpstr>Ming Dynasty, China </vt:lpstr>
      <vt:lpstr>Ming Dynasty, China</vt:lpstr>
      <vt:lpstr>Tokugawa Ieyasu, Japan</vt:lpstr>
      <vt:lpstr>Russian Empire 1914</vt:lpstr>
      <vt:lpstr>Russian Empire</vt:lpstr>
      <vt:lpstr>Slide 13</vt:lpstr>
      <vt:lpstr>Songhay Empire, Africa</vt:lpstr>
      <vt:lpstr>Aztec Empire, Western Hemisphere</vt:lpstr>
      <vt:lpstr>Western Hemi-sphere</vt:lpstr>
      <vt:lpstr>Europe Around 1500</vt:lpstr>
      <vt:lpstr>Three Eras  in the Modern Wave</vt:lpstr>
      <vt:lpstr>The Early Modern Era 1500-1750</vt:lpstr>
      <vt:lpstr>Early Modern Era:  Eco-system Currents</vt:lpstr>
      <vt:lpstr>Early Modern Era:  Eco-system Currents </vt:lpstr>
      <vt:lpstr>Early Modern Era, Economy</vt:lpstr>
      <vt:lpstr>Early Modern Era: Economy </vt:lpstr>
      <vt:lpstr>Early Modern Era: Economy</vt:lpstr>
      <vt:lpstr>Early Modern Era: Economy</vt:lpstr>
      <vt:lpstr>Early Modern Era: Slavery</vt:lpstr>
      <vt:lpstr>Early Modern Era: Slavery</vt:lpstr>
      <vt:lpstr>Early Modern Era: Colonialism </vt:lpstr>
      <vt:lpstr>Early Modern Era: Political</vt:lpstr>
      <vt:lpstr>Early Modern Era: Political</vt:lpstr>
      <vt:lpstr>Early Modern Era: Political</vt:lpstr>
      <vt:lpstr>Early Modern Era: Interaction and Exchange</vt:lpstr>
      <vt:lpstr>Early Modern Era:  Protestant Reforma-tion</vt:lpstr>
      <vt:lpstr>Early Modern Era: Scientific Revolution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Around 1500</dc:title>
  <dc:creator/>
  <cp:lastModifiedBy>Denise Ames</cp:lastModifiedBy>
  <cp:revision>42</cp:revision>
  <dcterms:created xsi:type="dcterms:W3CDTF">2006-08-16T00:00:00Z</dcterms:created>
  <dcterms:modified xsi:type="dcterms:W3CDTF">2012-06-06T13:32:17Z</dcterms:modified>
</cp:coreProperties>
</file>