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notesSlides/notesSlide67.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45.xml" ContentType="application/vnd.openxmlformats-officedocument.presentationml.notesSlide+xml"/>
  <Override PartName="/ppt/notesSlides/notesSlide56.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notesSlides/notesSlide63.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notesSlides/notesSlide70.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Override PartName="/ppt/notesSlides/notesSlide3.xml" ContentType="application/vnd.openxmlformats-officedocument.presentationml.notesSlide+xml"/>
  <Default Extension="png" ContentType="image/png"/>
  <Override PartName="/ppt/notesSlides/notesSlide68.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notesSlides/notesSlide39.xml" ContentType="application/vnd.openxmlformats-officedocument.presentationml.notesSlide+xml"/>
  <Override PartName="/ppt/notesSlides/notesSlide57.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46.xml" ContentType="application/vnd.openxmlformats-officedocument.presentationml.notesSlide+xml"/>
  <Override PartName="/ppt/notesSlides/notesSlide64.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notesSlides/notesSlide24.xml" ContentType="application/vnd.openxmlformats-officedocument.presentationml.notesSlide+xml"/>
  <Override PartName="/ppt/notesSlides/notesSlide35.xml" ContentType="application/vnd.openxmlformats-officedocument.presentationml.notesSlide+xml"/>
  <Override PartName="/ppt/notesSlides/notesSlide53.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42.xml" ContentType="application/vnd.openxmlformats-officedocument.presentationml.notesSlide+xml"/>
  <Override PartName="/ppt/notesSlides/notesSlide60.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4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notesSlides/notesSlide69.xml" ContentType="application/vnd.openxmlformats-officedocument.presentationml.notesSlide+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notesSlides/notesSlide18.xml" ContentType="application/vnd.openxmlformats-officedocument.presentationml.notesSlide+xml"/>
  <Override PartName="/ppt/notesSlides/notesSlide36.xml" ContentType="application/vnd.openxmlformats-officedocument.presentationml.notesSlide+xml"/>
  <Override PartName="/ppt/notesSlides/notesSlide65.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61.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notesSlides/notesSlide1.xml" ContentType="application/vnd.openxmlformats-officedocument.presentationml.notesSlide+xml"/>
  <Override PartName="/ppt/notesSlides/notesSlide59.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notesSlides/notesSlide48.xml" ContentType="application/vnd.openxmlformats-officedocument.presentationml.notesSlide+xml"/>
  <Override PartName="/ppt/notesSlides/notesSlide66.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Default Extension="jpeg" ContentType="image/jpeg"/>
  <Override PartName="/ppt/notesSlides/notesSlide37.xml" ContentType="application/vnd.openxmlformats-officedocument.presentationml.notesSlide+xml"/>
  <Override PartName="/ppt/notesSlides/notesSlide55.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44.xml" ContentType="application/vnd.openxmlformats-officedocument.presentationml.notesSlide+xml"/>
  <Override PartName="/ppt/notesSlides/notesSlide62.xml" ContentType="application/vnd.openxmlformats-officedocument.presentationml.notesSlide+xml"/>
  <Override PartName="/ppt/slides/slide20.xml" ContentType="application/vnd.openxmlformats-officedocument.presentationml.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51.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7"/>
  </p:notesMasterIdLst>
  <p:sldIdLst>
    <p:sldId id="256" r:id="rId2"/>
    <p:sldId id="258" r:id="rId3"/>
    <p:sldId id="259" r:id="rId4"/>
    <p:sldId id="260" r:id="rId5"/>
    <p:sldId id="262" r:id="rId6"/>
    <p:sldId id="261"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9" r:id="rId23"/>
    <p:sldId id="278" r:id="rId24"/>
    <p:sldId id="280" r:id="rId25"/>
    <p:sldId id="282" r:id="rId26"/>
    <p:sldId id="283" r:id="rId27"/>
    <p:sldId id="281" r:id="rId28"/>
    <p:sldId id="284" r:id="rId29"/>
    <p:sldId id="286" r:id="rId30"/>
    <p:sldId id="285" r:id="rId31"/>
    <p:sldId id="287" r:id="rId32"/>
    <p:sldId id="288" r:id="rId33"/>
    <p:sldId id="257" r:id="rId34"/>
    <p:sldId id="289" r:id="rId35"/>
    <p:sldId id="290" r:id="rId36"/>
    <p:sldId id="292" r:id="rId37"/>
    <p:sldId id="293" r:id="rId38"/>
    <p:sldId id="294" r:id="rId39"/>
    <p:sldId id="295" r:id="rId40"/>
    <p:sldId id="296" r:id="rId41"/>
    <p:sldId id="291" r:id="rId42"/>
    <p:sldId id="300" r:id="rId43"/>
    <p:sldId id="297" r:id="rId44"/>
    <p:sldId id="298" r:id="rId45"/>
    <p:sldId id="299" r:id="rId46"/>
    <p:sldId id="301" r:id="rId47"/>
    <p:sldId id="302" r:id="rId48"/>
    <p:sldId id="303" r:id="rId49"/>
    <p:sldId id="304" r:id="rId50"/>
    <p:sldId id="305" r:id="rId51"/>
    <p:sldId id="306" r:id="rId52"/>
    <p:sldId id="307" r:id="rId53"/>
    <p:sldId id="308" r:id="rId54"/>
    <p:sldId id="309" r:id="rId55"/>
    <p:sldId id="310" r:id="rId56"/>
    <p:sldId id="313" r:id="rId57"/>
    <p:sldId id="312" r:id="rId58"/>
    <p:sldId id="314" r:id="rId59"/>
    <p:sldId id="315" r:id="rId60"/>
    <p:sldId id="316" r:id="rId61"/>
    <p:sldId id="317" r:id="rId62"/>
    <p:sldId id="318" r:id="rId63"/>
    <p:sldId id="319" r:id="rId64"/>
    <p:sldId id="320" r:id="rId65"/>
    <p:sldId id="322" r:id="rId66"/>
    <p:sldId id="321" r:id="rId67"/>
    <p:sldId id="326" r:id="rId68"/>
    <p:sldId id="329" r:id="rId69"/>
    <p:sldId id="324" r:id="rId70"/>
    <p:sldId id="327" r:id="rId71"/>
    <p:sldId id="328" r:id="rId72"/>
    <p:sldId id="325" r:id="rId73"/>
    <p:sldId id="330" r:id="rId74"/>
    <p:sldId id="331" r:id="rId75"/>
    <p:sldId id="332" r:id="rId7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9966"/>
    <a:srgbClr val="7400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92945" autoAdjust="0"/>
  </p:normalViewPr>
  <p:slideViewPr>
    <p:cSldViewPr>
      <p:cViewPr varScale="1">
        <p:scale>
          <a:sx n="69" d="100"/>
          <a:sy n="69" d="100"/>
        </p:scale>
        <p:origin x="-546" y="-96"/>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48B3B83-1CA7-48FB-9F46-07DB3947AF20}" type="datetimeFigureOut">
              <a:rPr lang="en-US" smtClean="0"/>
              <a:pPr/>
              <a:t>5/1/2012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69C15D3-8705-4E12-B0FE-D33BD0B8B663}"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en.wikipedia.org/wiki/Siege_of_Damascus_(634)" TargetMode="External"/><Relationship Id="rId2" Type="http://schemas.openxmlformats.org/officeDocument/2006/relationships/slide" Target="../slides/slide5.xml"/><Relationship Id="rId1" Type="http://schemas.openxmlformats.org/officeDocument/2006/relationships/notesMaster" Target="../notesMasters/notesMaster1.xml"/><Relationship Id="rId5" Type="http://schemas.openxmlformats.org/officeDocument/2006/relationships/hyperlink" Target="http://en.wikipedia.org/wiki/Yahya" TargetMode="External"/><Relationship Id="rId4" Type="http://schemas.openxmlformats.org/officeDocument/2006/relationships/hyperlink" Target="http://en.wikipedia.org/wiki/John_the_Baptist" TargetMode="Externa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Dome of the Rock built by the Umayyad dynasty in Jerusalem on the Temple Mount, completed in 691-692. </a:t>
            </a:r>
            <a:endParaRPr lang="en-US" dirty="0"/>
          </a:p>
        </p:txBody>
      </p:sp>
      <p:sp>
        <p:nvSpPr>
          <p:cNvPr id="4" name="Slide Number Placeholder 3"/>
          <p:cNvSpPr>
            <a:spLocks noGrp="1"/>
          </p:cNvSpPr>
          <p:nvPr>
            <p:ph type="sldNum" sz="quarter" idx="10"/>
          </p:nvPr>
        </p:nvSpPr>
        <p:spPr/>
        <p:txBody>
          <a:bodyPr/>
          <a:lstStyle/>
          <a:p>
            <a:fld id="{369C15D3-8705-4E12-B0FE-D33BD0B8B663}" type="slidenum">
              <a:rPr lang="en-US" smtClean="0"/>
              <a:pPr/>
              <a:t>4</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Ancient Ghana </a:t>
            </a:r>
            <a:r>
              <a:rPr lang="en-US" b="0" dirty="0" smtClean="0"/>
              <a:t>before c. 830–c. 1235.</a:t>
            </a:r>
            <a:endParaRPr lang="en-US" b="0" dirty="0"/>
          </a:p>
        </p:txBody>
      </p:sp>
      <p:sp>
        <p:nvSpPr>
          <p:cNvPr id="4" name="Slide Number Placeholder 3"/>
          <p:cNvSpPr>
            <a:spLocks noGrp="1"/>
          </p:cNvSpPr>
          <p:nvPr>
            <p:ph type="sldNum" sz="quarter" idx="10"/>
          </p:nvPr>
        </p:nvSpPr>
        <p:spPr/>
        <p:txBody>
          <a:bodyPr/>
          <a:lstStyle/>
          <a:p>
            <a:fld id="{369C15D3-8705-4E12-B0FE-D33BD0B8B663}" type="slidenum">
              <a:rPr lang="en-US" smtClean="0"/>
              <a:pPr/>
              <a:t>13</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L. </a:t>
            </a:r>
            <a:r>
              <a:rPr lang="en-US" sz="1200" kern="1200" dirty="0" smtClean="0">
                <a:solidFill>
                  <a:schemeClr val="tx1"/>
                </a:solidFill>
                <a:latin typeface="+mn-lt"/>
                <a:ea typeface="+mn-ea"/>
                <a:cs typeface="+mn-cs"/>
              </a:rPr>
              <a:t>Coin of the </a:t>
            </a:r>
            <a:r>
              <a:rPr lang="en-US" sz="1200" kern="1200" dirty="0" err="1" smtClean="0">
                <a:solidFill>
                  <a:schemeClr val="tx1"/>
                </a:solidFill>
                <a:latin typeface="+mn-lt"/>
                <a:ea typeface="+mn-ea"/>
                <a:cs typeface="+mn-cs"/>
              </a:rPr>
              <a:t>Almoravids</a:t>
            </a:r>
            <a:r>
              <a:rPr lang="en-US" sz="1200" kern="1200" dirty="0" smtClean="0">
                <a:solidFill>
                  <a:schemeClr val="tx1"/>
                </a:solidFill>
                <a:latin typeface="+mn-lt"/>
                <a:ea typeface="+mn-ea"/>
                <a:cs typeface="+mn-cs"/>
              </a:rPr>
              <a:t>, </a:t>
            </a:r>
            <a:r>
              <a:rPr lang="en-US" sz="1200" u="none" strike="noStrike" kern="1200" dirty="0" err="1" smtClean="0">
                <a:solidFill>
                  <a:schemeClr val="tx1"/>
                </a:solidFill>
                <a:latin typeface="+mn-lt"/>
                <a:ea typeface="+mn-ea"/>
                <a:cs typeface="+mn-cs"/>
              </a:rPr>
              <a:t>Sevilla</a:t>
            </a:r>
            <a:r>
              <a:rPr lang="en-US" sz="1200" kern="1200" dirty="0" smtClean="0">
                <a:solidFill>
                  <a:schemeClr val="tx1"/>
                </a:solidFill>
                <a:latin typeface="+mn-lt"/>
                <a:ea typeface="+mn-ea"/>
                <a:cs typeface="+mn-cs"/>
              </a:rPr>
              <a:t>, </a:t>
            </a:r>
            <a:r>
              <a:rPr lang="en-US" sz="1200" u="none" strike="noStrike" kern="1200" dirty="0" smtClean="0">
                <a:solidFill>
                  <a:schemeClr val="tx1"/>
                </a:solidFill>
                <a:latin typeface="+mn-lt"/>
                <a:ea typeface="+mn-ea"/>
                <a:cs typeface="+mn-cs"/>
              </a:rPr>
              <a:t>Spain</a:t>
            </a:r>
            <a:r>
              <a:rPr lang="en-US" sz="1200" kern="1200" dirty="0" smtClean="0">
                <a:solidFill>
                  <a:schemeClr val="tx1"/>
                </a:solidFill>
                <a:latin typeface="+mn-lt"/>
                <a:ea typeface="+mn-ea"/>
                <a:cs typeface="+mn-cs"/>
              </a:rPr>
              <a:t>, 1116.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R. </a:t>
            </a:r>
            <a:r>
              <a:rPr lang="en-US" dirty="0" smtClean="0"/>
              <a:t>Depiction of </a:t>
            </a:r>
            <a:r>
              <a:rPr lang="en-US" dirty="0" err="1" smtClean="0"/>
              <a:t>Almoravid</a:t>
            </a:r>
            <a:r>
              <a:rPr lang="en-US" dirty="0" smtClean="0"/>
              <a:t> general Abu </a:t>
            </a:r>
            <a:r>
              <a:rPr lang="en-US" dirty="0" err="1" smtClean="0"/>
              <a:t>Bakr</a:t>
            </a:r>
            <a:r>
              <a:rPr lang="en-US" dirty="0" smtClean="0"/>
              <a:t>, riding a camel with a whip of knotted cords, from the 1413 chart of </a:t>
            </a:r>
            <a:r>
              <a:rPr lang="en-US" dirty="0" err="1" smtClean="0"/>
              <a:t>Mecia</a:t>
            </a:r>
            <a:r>
              <a:rPr lang="en-US" dirty="0" smtClean="0"/>
              <a:t> de </a:t>
            </a:r>
            <a:r>
              <a:rPr lang="en-US" dirty="0" err="1" smtClean="0"/>
              <a:t>Viladestes</a:t>
            </a:r>
            <a:r>
              <a:rPr lang="en-US" dirty="0" smtClean="0"/>
              <a:t>.</a:t>
            </a:r>
          </a:p>
          <a:p>
            <a:endParaRPr lang="en-US" dirty="0"/>
          </a:p>
        </p:txBody>
      </p:sp>
      <p:sp>
        <p:nvSpPr>
          <p:cNvPr id="4" name="Slide Number Placeholder 3"/>
          <p:cNvSpPr>
            <a:spLocks noGrp="1"/>
          </p:cNvSpPr>
          <p:nvPr>
            <p:ph type="sldNum" sz="quarter" idx="10"/>
          </p:nvPr>
        </p:nvSpPr>
        <p:spPr/>
        <p:txBody>
          <a:bodyPr/>
          <a:lstStyle/>
          <a:p>
            <a:fld id="{369C15D3-8705-4E12-B0FE-D33BD0B8B663}" type="slidenum">
              <a:rPr lang="en-US" smtClean="0"/>
              <a:pPr/>
              <a:t>15</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Musa depicted holding a gold nugget from the 1375 Catalan.</a:t>
            </a:r>
            <a:r>
              <a:rPr lang="en-US" baseline="0" dirty="0" smtClean="0"/>
              <a:t> </a:t>
            </a:r>
            <a:r>
              <a:rPr lang="en-US" dirty="0" smtClean="0"/>
              <a:t>Reign 1312 - 1337 Born ca. 1280</a:t>
            </a:r>
            <a:br>
              <a:rPr lang="en-US" dirty="0" smtClean="0"/>
            </a:br>
            <a:endParaRPr lang="en-US" dirty="0"/>
          </a:p>
        </p:txBody>
      </p:sp>
      <p:sp>
        <p:nvSpPr>
          <p:cNvPr id="4" name="Slide Number Placeholder 3"/>
          <p:cNvSpPr>
            <a:spLocks noGrp="1"/>
          </p:cNvSpPr>
          <p:nvPr>
            <p:ph type="sldNum" sz="quarter" idx="10"/>
          </p:nvPr>
        </p:nvSpPr>
        <p:spPr/>
        <p:txBody>
          <a:bodyPr/>
          <a:lstStyle/>
          <a:p>
            <a:fld id="{369C15D3-8705-4E12-B0FE-D33BD0B8B663}" type="slidenum">
              <a:rPr lang="en-US" smtClean="0"/>
              <a:pPr/>
              <a:t>16</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 also known as the </a:t>
            </a:r>
            <a:r>
              <a:rPr lang="en-US" dirty="0" err="1" smtClean="0"/>
              <a:t>Songhay</a:t>
            </a:r>
            <a:r>
              <a:rPr lang="en-US" dirty="0" smtClean="0"/>
              <a:t> Empire, was a state located in western Africa. From the early 15th to the late 16th</a:t>
            </a:r>
            <a:r>
              <a:rPr lang="en-US" b="0" dirty="0" smtClean="0"/>
              <a:t>Songhai Empire</a:t>
            </a:r>
            <a:r>
              <a:rPr lang="en-US" dirty="0" smtClean="0"/>
              <a:t> century, Songhai was one of the largest Islamic empires in </a:t>
            </a:r>
            <a:r>
              <a:rPr lang="en-US" dirty="0" err="1" smtClean="0"/>
              <a:t>history.This</a:t>
            </a:r>
            <a:r>
              <a:rPr lang="en-US" dirty="0" smtClean="0"/>
              <a:t> empire bore the same name as its leading ethnic group, the Songhai. Its capital was the city of </a:t>
            </a:r>
            <a:r>
              <a:rPr lang="en-US" dirty="0" err="1" smtClean="0"/>
              <a:t>Gao</a:t>
            </a:r>
            <a:r>
              <a:rPr lang="en-US" dirty="0" smtClean="0"/>
              <a:t>, where a Songhai state had existed since the 11th century. Its base of power was on the bend of the Niger River in present day Niger and Burkina Faso.</a:t>
            </a:r>
          </a:p>
          <a:p>
            <a:endParaRPr lang="en-US" dirty="0"/>
          </a:p>
        </p:txBody>
      </p:sp>
      <p:sp>
        <p:nvSpPr>
          <p:cNvPr id="4" name="Slide Number Placeholder 3"/>
          <p:cNvSpPr>
            <a:spLocks noGrp="1"/>
          </p:cNvSpPr>
          <p:nvPr>
            <p:ph type="sldNum" sz="quarter" idx="10"/>
          </p:nvPr>
        </p:nvSpPr>
        <p:spPr/>
        <p:txBody>
          <a:bodyPr/>
          <a:lstStyle/>
          <a:p>
            <a:fld id="{369C15D3-8705-4E12-B0FE-D33BD0B8B663}" type="slidenum">
              <a:rPr lang="en-US" smtClean="0"/>
              <a:pPr/>
              <a:t>17</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The Tomb of </a:t>
            </a:r>
            <a:r>
              <a:rPr lang="en-US" sz="1200" kern="1200" dirty="0" err="1" smtClean="0">
                <a:solidFill>
                  <a:schemeClr val="tx1"/>
                </a:solidFill>
                <a:latin typeface="+mn-lt"/>
                <a:ea typeface="+mn-ea"/>
                <a:cs typeface="+mn-cs"/>
              </a:rPr>
              <a:t>Askia</a:t>
            </a:r>
            <a:r>
              <a:rPr lang="en-US" sz="1200" kern="1200" dirty="0" smtClean="0">
                <a:solidFill>
                  <a:schemeClr val="tx1"/>
                </a:solidFill>
                <a:latin typeface="+mn-lt"/>
                <a:ea typeface="+mn-ea"/>
                <a:cs typeface="+mn-cs"/>
              </a:rPr>
              <a:t>, in </a:t>
            </a:r>
            <a:r>
              <a:rPr lang="en-US" sz="1200" u="none" strike="noStrike" kern="1200" dirty="0" err="1" smtClean="0">
                <a:solidFill>
                  <a:schemeClr val="tx1"/>
                </a:solidFill>
                <a:latin typeface="+mn-lt"/>
                <a:ea typeface="+mn-ea"/>
                <a:cs typeface="+mn-cs"/>
              </a:rPr>
              <a:t>Gao</a:t>
            </a:r>
            <a:r>
              <a:rPr lang="en-US" sz="1200" kern="1200" dirty="0" smtClean="0">
                <a:solidFill>
                  <a:schemeClr val="tx1"/>
                </a:solidFill>
                <a:latin typeface="+mn-lt"/>
                <a:ea typeface="+mn-ea"/>
                <a:cs typeface="+mn-cs"/>
              </a:rPr>
              <a:t>, </a:t>
            </a:r>
            <a:r>
              <a:rPr lang="en-US" sz="1200" u="none" strike="noStrike" kern="1200" dirty="0" smtClean="0">
                <a:solidFill>
                  <a:schemeClr val="tx1"/>
                </a:solidFill>
                <a:latin typeface="+mn-lt"/>
                <a:ea typeface="+mn-ea"/>
                <a:cs typeface="+mn-cs"/>
              </a:rPr>
              <a:t>Mali</a:t>
            </a:r>
            <a:r>
              <a:rPr lang="en-US" sz="1200" kern="1200" dirty="0" smtClean="0">
                <a:solidFill>
                  <a:schemeClr val="tx1"/>
                </a:solidFill>
                <a:latin typeface="+mn-lt"/>
                <a:ea typeface="+mn-ea"/>
                <a:cs typeface="+mn-cs"/>
              </a:rPr>
              <a:t>, is believed to be the burial place of </a:t>
            </a:r>
            <a:r>
              <a:rPr lang="en-US" sz="1200" u="none" strike="noStrike" kern="1200" dirty="0" err="1" smtClean="0">
                <a:solidFill>
                  <a:schemeClr val="tx1"/>
                </a:solidFill>
                <a:latin typeface="+mn-lt"/>
                <a:ea typeface="+mn-ea"/>
                <a:cs typeface="+mn-cs"/>
              </a:rPr>
              <a:t>Askia</a:t>
            </a:r>
            <a:r>
              <a:rPr lang="en-US" sz="1200" u="none" strike="noStrike" kern="1200" dirty="0" smtClean="0">
                <a:solidFill>
                  <a:schemeClr val="tx1"/>
                </a:solidFill>
                <a:latin typeface="+mn-lt"/>
                <a:ea typeface="+mn-ea"/>
                <a:cs typeface="+mn-cs"/>
              </a:rPr>
              <a:t> Mohammad I</a:t>
            </a:r>
            <a:r>
              <a:rPr lang="en-US" sz="1200" kern="1200" dirty="0" smtClean="0">
                <a:solidFill>
                  <a:schemeClr val="tx1"/>
                </a:solidFill>
                <a:latin typeface="+mn-lt"/>
                <a:ea typeface="+mn-ea"/>
                <a:cs typeface="+mn-cs"/>
              </a:rPr>
              <a:t>, one of the </a:t>
            </a:r>
            <a:r>
              <a:rPr lang="en-US" sz="1200" u="none" strike="noStrike" kern="1200" dirty="0" smtClean="0">
                <a:solidFill>
                  <a:schemeClr val="tx1"/>
                </a:solidFill>
                <a:latin typeface="+mn-lt"/>
                <a:ea typeface="+mn-ea"/>
                <a:cs typeface="+mn-cs"/>
              </a:rPr>
              <a:t>Songhai Empire</a:t>
            </a:r>
            <a:r>
              <a:rPr lang="en-US" sz="1200" kern="1200" dirty="0" smtClean="0">
                <a:solidFill>
                  <a:schemeClr val="tx1"/>
                </a:solidFill>
                <a:latin typeface="+mn-lt"/>
                <a:ea typeface="+mn-ea"/>
                <a:cs typeface="+mn-cs"/>
              </a:rPr>
              <a:t>'s most prolific </a:t>
            </a:r>
            <a:r>
              <a:rPr lang="en-US" sz="1200" u="none" strike="noStrike" kern="1200" dirty="0" smtClean="0">
                <a:solidFill>
                  <a:schemeClr val="tx1"/>
                </a:solidFill>
                <a:latin typeface="+mn-lt"/>
                <a:ea typeface="+mn-ea"/>
                <a:cs typeface="+mn-cs"/>
              </a:rPr>
              <a:t>emperors</a:t>
            </a:r>
            <a:r>
              <a:rPr lang="en-US" sz="1200" kern="1200" dirty="0" smtClean="0">
                <a:solidFill>
                  <a:schemeClr val="tx1"/>
                </a:solidFill>
                <a:latin typeface="+mn-lt"/>
                <a:ea typeface="+mn-ea"/>
                <a:cs typeface="+mn-cs"/>
              </a:rPr>
              <a:t>. It was built at the end of the 15</a:t>
            </a:r>
            <a:r>
              <a:rPr lang="en-US" sz="1200" kern="1200" baseline="30000" dirty="0" smtClean="0">
                <a:solidFill>
                  <a:schemeClr val="tx1"/>
                </a:solidFill>
                <a:latin typeface="+mn-lt"/>
                <a:ea typeface="+mn-ea"/>
                <a:cs typeface="+mn-cs"/>
              </a:rPr>
              <a:t>th</a:t>
            </a:r>
            <a:r>
              <a:rPr lang="en-US" sz="1200" kern="1200" dirty="0" smtClean="0">
                <a:solidFill>
                  <a:schemeClr val="tx1"/>
                </a:solidFill>
                <a:latin typeface="+mn-lt"/>
                <a:ea typeface="+mn-ea"/>
                <a:cs typeface="+mn-cs"/>
              </a:rPr>
              <a:t> century and is designated as a </a:t>
            </a:r>
            <a:r>
              <a:rPr lang="en-US" sz="1200" u="none" strike="noStrike" kern="1200" dirty="0" smtClean="0">
                <a:solidFill>
                  <a:schemeClr val="tx1"/>
                </a:solidFill>
                <a:latin typeface="+mn-lt"/>
                <a:ea typeface="+mn-ea"/>
                <a:cs typeface="+mn-cs"/>
              </a:rPr>
              <a:t>UNESCO</a:t>
            </a:r>
            <a:r>
              <a:rPr lang="en-US" sz="1200" kern="1200" dirty="0" smtClean="0">
                <a:solidFill>
                  <a:schemeClr val="tx1"/>
                </a:solidFill>
                <a:latin typeface="+mn-lt"/>
                <a:ea typeface="+mn-ea"/>
                <a:cs typeface="+mn-cs"/>
              </a:rPr>
              <a:t> </a:t>
            </a:r>
            <a:r>
              <a:rPr lang="en-US" sz="1200" u="none" strike="noStrike" kern="1200" dirty="0" smtClean="0">
                <a:solidFill>
                  <a:schemeClr val="tx1"/>
                </a:solidFill>
                <a:latin typeface="+mn-lt"/>
                <a:ea typeface="+mn-ea"/>
                <a:cs typeface="+mn-cs"/>
              </a:rPr>
              <a:t>World Heritage Site</a:t>
            </a:r>
            <a:r>
              <a:rPr lang="en-US" sz="1200" kern="1200" dirty="0" smtClean="0">
                <a:solidFill>
                  <a:schemeClr val="tx1"/>
                </a:solidFill>
                <a:latin typeface="+mn-lt"/>
                <a:ea typeface="+mn-ea"/>
                <a:cs typeface="+mn-cs"/>
              </a:rPr>
              <a:t>.</a:t>
            </a:r>
            <a:endParaRPr lang="en-US" dirty="0"/>
          </a:p>
        </p:txBody>
      </p:sp>
      <p:sp>
        <p:nvSpPr>
          <p:cNvPr id="4" name="Slide Number Placeholder 3"/>
          <p:cNvSpPr>
            <a:spLocks noGrp="1"/>
          </p:cNvSpPr>
          <p:nvPr>
            <p:ph type="sldNum" sz="quarter" idx="10"/>
          </p:nvPr>
        </p:nvSpPr>
        <p:spPr/>
        <p:txBody>
          <a:bodyPr/>
          <a:lstStyle/>
          <a:p>
            <a:fld id="{369C15D3-8705-4E12-B0FE-D33BD0B8B663}" type="slidenum">
              <a:rPr lang="en-US" smtClean="0"/>
              <a:pPr/>
              <a:t>18</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Exterior wall of the Great Enclosure. Picture taken by David Randall-MacIver in 1906.</a:t>
            </a:r>
            <a:r>
              <a:rPr lang="en-US" b="1" dirty="0" smtClean="0"/>
              <a:t> Great Zimbabwe</a:t>
            </a:r>
            <a:r>
              <a:rPr lang="en-US" dirty="0" smtClean="0"/>
              <a:t> is a ruined city that was once the capital of the Kingdom of Zimbabwe, which existed from approximately 1100 to 1400. The monument, which first began to be constructed in the 11th century and which continued to be built until the 14th century, spanned an area of 722 hectares (1,784 acres) and at its peak could have housed up to 18,000 people.</a:t>
            </a:r>
            <a:endParaRPr lang="en-US" dirty="0"/>
          </a:p>
        </p:txBody>
      </p:sp>
      <p:sp>
        <p:nvSpPr>
          <p:cNvPr id="4" name="Slide Number Placeholder 3"/>
          <p:cNvSpPr>
            <a:spLocks noGrp="1"/>
          </p:cNvSpPr>
          <p:nvPr>
            <p:ph type="sldNum" sz="quarter" idx="10"/>
          </p:nvPr>
        </p:nvSpPr>
        <p:spPr/>
        <p:txBody>
          <a:bodyPr/>
          <a:lstStyle/>
          <a:p>
            <a:fld id="{369C15D3-8705-4E12-B0FE-D33BD0B8B663}" type="slidenum">
              <a:rPr lang="en-US" smtClean="0"/>
              <a:pPr/>
              <a:t>19</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Valley of Mexico at the time of the Spanish Conquest.</a:t>
            </a:r>
            <a:endParaRPr lang="en-US" dirty="0"/>
          </a:p>
        </p:txBody>
      </p:sp>
      <p:sp>
        <p:nvSpPr>
          <p:cNvPr id="4" name="Slide Number Placeholder 3"/>
          <p:cNvSpPr>
            <a:spLocks noGrp="1"/>
          </p:cNvSpPr>
          <p:nvPr>
            <p:ph type="sldNum" sz="quarter" idx="10"/>
          </p:nvPr>
        </p:nvSpPr>
        <p:spPr/>
        <p:txBody>
          <a:bodyPr/>
          <a:lstStyle/>
          <a:p>
            <a:fld id="{369C15D3-8705-4E12-B0FE-D33BD0B8B663}" type="slidenum">
              <a:rPr lang="en-US" smtClean="0"/>
              <a:pPr/>
              <a:t>20</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 maximal extent of the Aztec Empire.</a:t>
            </a:r>
          </a:p>
          <a:p>
            <a:endParaRPr lang="en-US" dirty="0"/>
          </a:p>
        </p:txBody>
      </p:sp>
      <p:sp>
        <p:nvSpPr>
          <p:cNvPr id="4" name="Slide Number Placeholder 3"/>
          <p:cNvSpPr>
            <a:spLocks noGrp="1"/>
          </p:cNvSpPr>
          <p:nvPr>
            <p:ph type="sldNum" sz="quarter" idx="10"/>
          </p:nvPr>
        </p:nvSpPr>
        <p:spPr/>
        <p:txBody>
          <a:bodyPr/>
          <a:lstStyle/>
          <a:p>
            <a:fld id="{369C15D3-8705-4E12-B0FE-D33BD0B8B663}" type="slidenum">
              <a:rPr lang="en-US" smtClean="0"/>
              <a:pPr/>
              <a:t>21</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Model of the temple district of Tenochtitlan, capital of the Aztec Empire.</a:t>
            </a:r>
            <a:endParaRPr lang="en-US" dirty="0"/>
          </a:p>
        </p:txBody>
      </p:sp>
      <p:sp>
        <p:nvSpPr>
          <p:cNvPr id="4" name="Slide Number Placeholder 3"/>
          <p:cNvSpPr>
            <a:spLocks noGrp="1"/>
          </p:cNvSpPr>
          <p:nvPr>
            <p:ph type="sldNum" sz="quarter" idx="10"/>
          </p:nvPr>
        </p:nvSpPr>
        <p:spPr/>
        <p:txBody>
          <a:bodyPr/>
          <a:lstStyle/>
          <a:p>
            <a:fld id="{369C15D3-8705-4E12-B0FE-D33BD0B8B663}" type="slidenum">
              <a:rPr lang="en-US" smtClean="0"/>
              <a:pPr/>
              <a:t>22</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Human sacrifice as shown in the Codex </a:t>
            </a:r>
            <a:r>
              <a:rPr lang="en-US" dirty="0" err="1" smtClean="0"/>
              <a:t>Magliabechiano</a:t>
            </a:r>
            <a:r>
              <a:rPr lang="en-US" dirty="0" smtClean="0"/>
              <a:t>. </a:t>
            </a:r>
          </a:p>
          <a:p>
            <a:endParaRPr lang="en-US" dirty="0"/>
          </a:p>
        </p:txBody>
      </p:sp>
      <p:sp>
        <p:nvSpPr>
          <p:cNvPr id="4" name="Slide Number Placeholder 3"/>
          <p:cNvSpPr>
            <a:spLocks noGrp="1"/>
          </p:cNvSpPr>
          <p:nvPr>
            <p:ph type="sldNum" sz="quarter" idx="10"/>
          </p:nvPr>
        </p:nvSpPr>
        <p:spPr/>
        <p:txBody>
          <a:bodyPr/>
          <a:lstStyle/>
          <a:p>
            <a:fld id="{369C15D3-8705-4E12-B0FE-D33BD0B8B663}" type="slidenum">
              <a:rPr lang="en-US" smtClean="0"/>
              <a:pPr/>
              <a:t>23</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After the </a:t>
            </a:r>
            <a:r>
              <a:rPr lang="en-US" dirty="0" smtClean="0">
                <a:hlinkClick r:id="rId3" action="ppaction://hlinkfile" tooltip="Siege of Damascus (634)"/>
              </a:rPr>
              <a:t>Arab conquest of Damascus</a:t>
            </a:r>
            <a:r>
              <a:rPr lang="en-US" dirty="0" smtClean="0"/>
              <a:t> in 634, the mosque was built on the site of a Christian basilica dedicated to </a:t>
            </a:r>
            <a:r>
              <a:rPr lang="en-US" dirty="0" smtClean="0">
                <a:hlinkClick r:id="rId4" action="ppaction://hlinkfile" tooltip="John the Baptist"/>
              </a:rPr>
              <a:t>John the Baptist</a:t>
            </a:r>
            <a:r>
              <a:rPr lang="en-US" dirty="0" smtClean="0"/>
              <a:t> (</a:t>
            </a:r>
            <a:r>
              <a:rPr lang="en-US" dirty="0" err="1" smtClean="0">
                <a:hlinkClick r:id="rId5" action="ppaction://hlinkfile" tooltip="Yahya"/>
              </a:rPr>
              <a:t>Yahya</a:t>
            </a:r>
            <a:r>
              <a:rPr lang="en-US" dirty="0" smtClean="0"/>
              <a:t>). The mosque holds a shrine which today may still contain the head of John the Baptist, honored as a prophet by both Christians and Muslims alike, and the place where Isa (Jesus) will return at the End of Days.</a:t>
            </a:r>
            <a:endParaRPr lang="en-US" dirty="0"/>
          </a:p>
        </p:txBody>
      </p:sp>
      <p:sp>
        <p:nvSpPr>
          <p:cNvPr id="4" name="Slide Number Placeholder 3"/>
          <p:cNvSpPr>
            <a:spLocks noGrp="1"/>
          </p:cNvSpPr>
          <p:nvPr>
            <p:ph type="sldNum" sz="quarter" idx="10"/>
          </p:nvPr>
        </p:nvSpPr>
        <p:spPr/>
        <p:txBody>
          <a:bodyPr/>
          <a:lstStyle/>
          <a:p>
            <a:fld id="{369C15D3-8705-4E12-B0FE-D33BD0B8B663}" type="slidenum">
              <a:rPr lang="en-US" smtClean="0"/>
              <a:pPr/>
              <a:t>5</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Huitzilopochtli, as depicted in the </a:t>
            </a:r>
            <a:r>
              <a:rPr lang="en-US" sz="1200" u="none" strike="noStrike" kern="1200" dirty="0" smtClean="0">
                <a:solidFill>
                  <a:schemeClr val="tx1"/>
                </a:solidFill>
                <a:latin typeface="+mn-lt"/>
                <a:ea typeface="+mn-ea"/>
                <a:cs typeface="+mn-cs"/>
              </a:rPr>
              <a:t>Codex </a:t>
            </a:r>
            <a:r>
              <a:rPr lang="en-US" sz="1200" u="none" strike="noStrike" kern="1200" dirty="0" err="1" smtClean="0">
                <a:solidFill>
                  <a:schemeClr val="tx1"/>
                </a:solidFill>
                <a:latin typeface="+mn-lt"/>
                <a:ea typeface="+mn-ea"/>
                <a:cs typeface="+mn-cs"/>
              </a:rPr>
              <a:t>Telleriano-Remensis</a:t>
            </a:r>
            <a:r>
              <a:rPr lang="en-US" sz="1200" kern="1200" dirty="0" smtClean="0">
                <a:solidFill>
                  <a:schemeClr val="tx1"/>
                </a:solidFill>
                <a:latin typeface="+mn-lt"/>
                <a:ea typeface="+mn-ea"/>
                <a:cs typeface="+mn-cs"/>
              </a:rPr>
              <a:t>, was the Aztec sun-god, in which sacrifices were made.</a:t>
            </a:r>
            <a:endParaRPr lang="en-US" dirty="0"/>
          </a:p>
        </p:txBody>
      </p:sp>
      <p:sp>
        <p:nvSpPr>
          <p:cNvPr id="4" name="Slide Number Placeholder 3"/>
          <p:cNvSpPr>
            <a:spLocks noGrp="1"/>
          </p:cNvSpPr>
          <p:nvPr>
            <p:ph type="sldNum" sz="quarter" idx="10"/>
          </p:nvPr>
        </p:nvSpPr>
        <p:spPr/>
        <p:txBody>
          <a:bodyPr/>
          <a:lstStyle/>
          <a:p>
            <a:fld id="{369C15D3-8705-4E12-B0FE-D33BD0B8B663}" type="slidenum">
              <a:rPr lang="en-US" smtClean="0"/>
              <a:pPr/>
              <a:t>24</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rtl="0"/>
            <a:r>
              <a:rPr lang="en-US" dirty="0" smtClean="0"/>
              <a:t>Aztec </a:t>
            </a:r>
            <a:r>
              <a:rPr lang="en-US" dirty="0" err="1" smtClean="0"/>
              <a:t>cosmogram</a:t>
            </a:r>
            <a:r>
              <a:rPr lang="en-US" dirty="0" smtClean="0"/>
              <a:t> in the pre-Hispanic Codex </a:t>
            </a:r>
            <a:r>
              <a:rPr lang="en-US" dirty="0" err="1" smtClean="0"/>
              <a:t>Fejérváry</a:t>
            </a:r>
            <a:r>
              <a:rPr lang="en-US" dirty="0" smtClean="0"/>
              <a:t>-Mayer - the fire god </a:t>
            </a:r>
            <a:r>
              <a:rPr lang="en-US" dirty="0" err="1" smtClean="0"/>
              <a:t>Xiuhtecuhtli</a:t>
            </a:r>
            <a:r>
              <a:rPr lang="en-US" dirty="0" smtClean="0"/>
              <a:t> is in the center.</a:t>
            </a:r>
            <a:endParaRPr lang="en-US" dirty="0"/>
          </a:p>
        </p:txBody>
      </p:sp>
      <p:sp>
        <p:nvSpPr>
          <p:cNvPr id="4" name="Slide Number Placeholder 3"/>
          <p:cNvSpPr>
            <a:spLocks noGrp="1"/>
          </p:cNvSpPr>
          <p:nvPr>
            <p:ph type="sldNum" sz="quarter" idx="10"/>
          </p:nvPr>
        </p:nvSpPr>
        <p:spPr/>
        <p:txBody>
          <a:bodyPr/>
          <a:lstStyle/>
          <a:p>
            <a:fld id="{369C15D3-8705-4E12-B0FE-D33BD0B8B663}" type="slidenum">
              <a:rPr lang="en-US" smtClean="0"/>
              <a:pPr/>
              <a:t>25</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rtl="0"/>
            <a:r>
              <a:rPr lang="en-US" dirty="0" smtClean="0"/>
              <a:t>The Aztec sun calendar is a circular stone with pictures representing how the Aztecs measured days, months, and cosmic cycles.</a:t>
            </a:r>
            <a:endParaRPr lang="en-US" dirty="0"/>
          </a:p>
        </p:txBody>
      </p:sp>
      <p:sp>
        <p:nvSpPr>
          <p:cNvPr id="4" name="Slide Number Placeholder 3"/>
          <p:cNvSpPr>
            <a:spLocks noGrp="1"/>
          </p:cNvSpPr>
          <p:nvPr>
            <p:ph type="sldNum" sz="quarter" idx="10"/>
          </p:nvPr>
        </p:nvSpPr>
        <p:spPr/>
        <p:txBody>
          <a:bodyPr/>
          <a:lstStyle/>
          <a:p>
            <a:fld id="{369C15D3-8705-4E12-B0FE-D33BD0B8B663}" type="slidenum">
              <a:rPr lang="en-US" smtClean="0"/>
              <a:pPr/>
              <a:t>26</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L.  </a:t>
            </a:r>
            <a:r>
              <a:rPr lang="en-US" dirty="0" err="1" smtClean="0"/>
              <a:t>Centeotl</a:t>
            </a:r>
            <a:r>
              <a:rPr lang="en-US" dirty="0" smtClean="0"/>
              <a:t>, ancient deity of maize.</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R. Jaguar warrior, from the Codex </a:t>
            </a:r>
            <a:r>
              <a:rPr lang="en-US" dirty="0" err="1" smtClean="0"/>
              <a:t>Magliabechiano</a:t>
            </a:r>
            <a:r>
              <a:rPr lang="en-US" dirty="0" smtClean="0"/>
              <a:t>.</a:t>
            </a:r>
          </a:p>
          <a:p>
            <a:endParaRPr lang="en-US" dirty="0"/>
          </a:p>
        </p:txBody>
      </p:sp>
      <p:sp>
        <p:nvSpPr>
          <p:cNvPr id="4" name="Slide Number Placeholder 3"/>
          <p:cNvSpPr>
            <a:spLocks noGrp="1"/>
          </p:cNvSpPr>
          <p:nvPr>
            <p:ph type="sldNum" sz="quarter" idx="10"/>
          </p:nvPr>
        </p:nvSpPr>
        <p:spPr/>
        <p:txBody>
          <a:bodyPr/>
          <a:lstStyle/>
          <a:p>
            <a:fld id="{369C15D3-8705-4E12-B0FE-D33BD0B8B663}" type="slidenum">
              <a:rPr lang="en-US" smtClean="0"/>
              <a:pPr/>
              <a:t>27</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Inca expansion (1438–1533)</a:t>
            </a:r>
          </a:p>
          <a:p>
            <a:endParaRPr lang="en-US" dirty="0"/>
          </a:p>
        </p:txBody>
      </p:sp>
      <p:sp>
        <p:nvSpPr>
          <p:cNvPr id="4" name="Slide Number Placeholder 3"/>
          <p:cNvSpPr>
            <a:spLocks noGrp="1"/>
          </p:cNvSpPr>
          <p:nvPr>
            <p:ph type="sldNum" sz="quarter" idx="10"/>
          </p:nvPr>
        </p:nvSpPr>
        <p:spPr/>
        <p:txBody>
          <a:bodyPr/>
          <a:lstStyle/>
          <a:p>
            <a:fld id="{369C15D3-8705-4E12-B0FE-D33BD0B8B663}" type="slidenum">
              <a:rPr lang="en-US" smtClean="0"/>
              <a:pPr/>
              <a:t>28</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Tunic was created </a:t>
            </a:r>
            <a:r>
              <a:rPr lang="en-US" smtClean="0"/>
              <a:t>around 1550.</a:t>
            </a:r>
            <a:endParaRPr lang="en-US" dirty="0" smtClean="0"/>
          </a:p>
          <a:p>
            <a:endParaRPr lang="en-US" dirty="0"/>
          </a:p>
        </p:txBody>
      </p:sp>
      <p:sp>
        <p:nvSpPr>
          <p:cNvPr id="4" name="Slide Number Placeholder 3"/>
          <p:cNvSpPr>
            <a:spLocks noGrp="1"/>
          </p:cNvSpPr>
          <p:nvPr>
            <p:ph type="sldNum" sz="quarter" idx="10"/>
          </p:nvPr>
        </p:nvSpPr>
        <p:spPr/>
        <p:txBody>
          <a:bodyPr/>
          <a:lstStyle/>
          <a:p>
            <a:fld id="{369C15D3-8705-4E12-B0FE-D33BD0B8B663}" type="slidenum">
              <a:rPr lang="en-US" smtClean="0"/>
              <a:pPr/>
              <a:t>29</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Machu Picchu, sacred site of the Inca Empire.</a:t>
            </a:r>
            <a:endParaRPr lang="en-US" dirty="0"/>
          </a:p>
        </p:txBody>
      </p:sp>
      <p:sp>
        <p:nvSpPr>
          <p:cNvPr id="4" name="Slide Number Placeholder 3"/>
          <p:cNvSpPr>
            <a:spLocks noGrp="1"/>
          </p:cNvSpPr>
          <p:nvPr>
            <p:ph type="sldNum" sz="quarter" idx="10"/>
          </p:nvPr>
        </p:nvSpPr>
        <p:spPr/>
        <p:txBody>
          <a:bodyPr/>
          <a:lstStyle/>
          <a:p>
            <a:fld id="{369C15D3-8705-4E12-B0FE-D33BD0B8B663}" type="slidenum">
              <a:rPr lang="en-US" smtClean="0"/>
              <a:pPr/>
              <a:t>30</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Sui Dynasty (581-618) Sui's China, and Sui divisions under </a:t>
            </a:r>
            <a:r>
              <a:rPr lang="en-US" dirty="0" err="1" smtClean="0"/>
              <a:t>Yangdi</a:t>
            </a:r>
            <a:r>
              <a:rPr lang="en-US" dirty="0" smtClean="0"/>
              <a:t> (western regions not depicted).</a:t>
            </a:r>
          </a:p>
          <a:p>
            <a:endParaRPr lang="en-US" dirty="0"/>
          </a:p>
        </p:txBody>
      </p:sp>
      <p:sp>
        <p:nvSpPr>
          <p:cNvPr id="4" name="Slide Number Placeholder 3"/>
          <p:cNvSpPr>
            <a:spLocks noGrp="1"/>
          </p:cNvSpPr>
          <p:nvPr>
            <p:ph type="sldNum" sz="quarter" idx="10"/>
          </p:nvPr>
        </p:nvSpPr>
        <p:spPr/>
        <p:txBody>
          <a:bodyPr/>
          <a:lstStyle/>
          <a:p>
            <a:fld id="{369C15D3-8705-4E12-B0FE-D33BD0B8B663}" type="slidenum">
              <a:rPr lang="en-US" smtClean="0"/>
              <a:pPr/>
              <a:t>31</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Sui Dynasty Chinese landscape painting,</a:t>
            </a:r>
            <a:r>
              <a:rPr lang="en-US" baseline="0" dirty="0" smtClean="0"/>
              <a:t> S</a:t>
            </a:r>
            <a:r>
              <a:rPr lang="en-US" i="1" dirty="0" smtClean="0"/>
              <a:t>trolling About in Spring</a:t>
            </a:r>
            <a:r>
              <a:rPr lang="en-US" dirty="0" smtClean="0"/>
              <a:t>, by Zhan </a:t>
            </a:r>
            <a:r>
              <a:rPr lang="en-US" dirty="0" err="1" smtClean="0"/>
              <a:t>Ziqian</a:t>
            </a:r>
            <a:r>
              <a:rPr lang="en-US" dirty="0" smtClean="0"/>
              <a:t>, Sui era artist.</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Notice</a:t>
            </a:r>
            <a:r>
              <a:rPr lang="en-US" baseline="0" dirty="0" smtClean="0"/>
              <a:t> small people.  </a:t>
            </a:r>
            <a:endParaRPr lang="en-US" dirty="0" smtClean="0"/>
          </a:p>
          <a:p>
            <a:endParaRPr lang="en-US" dirty="0"/>
          </a:p>
        </p:txBody>
      </p:sp>
      <p:sp>
        <p:nvSpPr>
          <p:cNvPr id="4" name="Slide Number Placeholder 3"/>
          <p:cNvSpPr>
            <a:spLocks noGrp="1"/>
          </p:cNvSpPr>
          <p:nvPr>
            <p:ph type="sldNum" sz="quarter" idx="10"/>
          </p:nvPr>
        </p:nvSpPr>
        <p:spPr/>
        <p:txBody>
          <a:bodyPr/>
          <a:lstStyle/>
          <a:p>
            <a:fld id="{369C15D3-8705-4E12-B0FE-D33BD0B8B663}" type="slidenum">
              <a:rPr lang="en-US" smtClean="0"/>
              <a:pPr/>
              <a:t>32</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 Chinese Sui Dynasty (581–618 AD) cart figurine pulled by a bull.</a:t>
            </a:r>
          </a:p>
          <a:p>
            <a:endParaRPr lang="en-US" dirty="0"/>
          </a:p>
        </p:txBody>
      </p:sp>
      <p:sp>
        <p:nvSpPr>
          <p:cNvPr id="4" name="Slide Number Placeholder 3"/>
          <p:cNvSpPr>
            <a:spLocks noGrp="1"/>
          </p:cNvSpPr>
          <p:nvPr>
            <p:ph type="sldNum" sz="quarter" idx="10"/>
          </p:nvPr>
        </p:nvSpPr>
        <p:spPr/>
        <p:txBody>
          <a:bodyPr/>
          <a:lstStyle/>
          <a:p>
            <a:fld id="{2A7C2DBE-6039-4766-B97A-8640FEADD327}" type="slidenum">
              <a:rPr lang="en-US" smtClean="0"/>
              <a:pPr/>
              <a:t>33</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Map of the world in 750 AD before the Battle of the </a:t>
            </a:r>
            <a:r>
              <a:rPr lang="en-US" dirty="0" err="1" smtClean="0"/>
              <a:t>Zab</a:t>
            </a:r>
            <a:r>
              <a:rPr lang="en-US" dirty="0" smtClean="0"/>
              <a:t>, which caused the fall of the Umayyad</a:t>
            </a:r>
            <a:r>
              <a:rPr lang="en-US" baseline="0" dirty="0" smtClean="0"/>
              <a:t> </a:t>
            </a:r>
            <a:r>
              <a:rPr lang="en-US" dirty="0" smtClean="0"/>
              <a:t>dynasty.</a:t>
            </a:r>
            <a:endParaRPr lang="en-US" dirty="0"/>
          </a:p>
        </p:txBody>
      </p:sp>
      <p:sp>
        <p:nvSpPr>
          <p:cNvPr id="4" name="Slide Number Placeholder 3"/>
          <p:cNvSpPr>
            <a:spLocks noGrp="1"/>
          </p:cNvSpPr>
          <p:nvPr>
            <p:ph type="sldNum" sz="quarter" idx="10"/>
          </p:nvPr>
        </p:nvSpPr>
        <p:spPr/>
        <p:txBody>
          <a:bodyPr/>
          <a:lstStyle/>
          <a:p>
            <a:fld id="{369C15D3-8705-4E12-B0FE-D33BD0B8B663}" type="slidenum">
              <a:rPr lang="en-US" smtClean="0"/>
              <a:pPr/>
              <a:t>6</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Tang 618-907,</a:t>
            </a:r>
            <a:r>
              <a:rPr lang="en-US" baseline="0" dirty="0" smtClean="0"/>
              <a:t> </a:t>
            </a:r>
            <a:r>
              <a:rPr lang="en-US" dirty="0" smtClean="0"/>
              <a:t>China under the Tang Dynasty (orange) circa 663 CE. It was founded by the Li family, who seized power during the decline and collapse of the Sui Empire. The dynasty was interrupted briefly by the Second Zhou Dynasty (October 8, 690 – March 3, 705) when Empress Wu </a:t>
            </a:r>
            <a:r>
              <a:rPr lang="en-US" dirty="0" err="1" smtClean="0"/>
              <a:t>Zetian</a:t>
            </a:r>
            <a:r>
              <a:rPr lang="en-US" dirty="0" smtClean="0"/>
              <a:t> seized the throne, becoming the first and only Chinese empress regnant, ruling in her own right.</a:t>
            </a:r>
          </a:p>
          <a:p>
            <a:r>
              <a:rPr lang="en-US" dirty="0" smtClean="0"/>
              <a:t>The Tang Dynasty, with its capital at </a:t>
            </a:r>
            <a:r>
              <a:rPr lang="en-US" dirty="0" err="1" smtClean="0"/>
              <a:t>Chang'an</a:t>
            </a:r>
            <a:r>
              <a:rPr lang="en-US" dirty="0" smtClean="0"/>
              <a:t> (present-day Xi'an), which at the time was the most populous city in the world, is generally regarded as a high point in Chinese civilization—equal to, or surpassing that of, the earlier Han Dynasty—a golden age of cosmopolitan culture.</a:t>
            </a:r>
            <a:endParaRPr lang="en-US" dirty="0"/>
          </a:p>
        </p:txBody>
      </p:sp>
      <p:sp>
        <p:nvSpPr>
          <p:cNvPr id="4" name="Slide Number Placeholder 3"/>
          <p:cNvSpPr>
            <a:spLocks noGrp="1"/>
          </p:cNvSpPr>
          <p:nvPr>
            <p:ph type="sldNum" sz="quarter" idx="10"/>
          </p:nvPr>
        </p:nvSpPr>
        <p:spPr/>
        <p:txBody>
          <a:bodyPr/>
          <a:lstStyle/>
          <a:p>
            <a:fld id="{369C15D3-8705-4E12-B0FE-D33BD0B8B663}" type="slidenum">
              <a:rPr lang="en-US" smtClean="0"/>
              <a:pPr/>
              <a:t>34</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Official Imperial Portrait of Tang Dynasty's Empresses.  (17 February 624 – 16 December 705)</a:t>
            </a:r>
          </a:p>
          <a:p>
            <a:r>
              <a:rPr lang="en-US" dirty="0" smtClean="0"/>
              <a:t>Only woman in the history of China to assume the title of Empress Regnant. As de facto ruler of China first through her husband and her sons from 665 to 690, not unprecedented in Chinese history, she then broke all precedents when she founded her own dynasty in 690, the </a:t>
            </a:r>
            <a:r>
              <a:rPr lang="en-US" b="0" dirty="0" smtClean="0"/>
              <a:t>Zhou,</a:t>
            </a:r>
            <a:r>
              <a:rPr lang="en-US" b="1" baseline="0" dirty="0" smtClean="0"/>
              <a:t> </a:t>
            </a:r>
            <a:r>
              <a:rPr lang="en-US" dirty="0" smtClean="0"/>
              <a:t> (interrupting the Tang Dynasty), and ruled personally under the name </a:t>
            </a:r>
            <a:r>
              <a:rPr lang="en-US" b="0" dirty="0" smtClean="0"/>
              <a:t>Sacred and Divine Empress Regnant </a:t>
            </a:r>
            <a:r>
              <a:rPr lang="en-US" dirty="0" smtClean="0"/>
              <a:t>and variations thereof from 690 to 705.</a:t>
            </a:r>
            <a:endParaRPr lang="en-US" dirty="0"/>
          </a:p>
        </p:txBody>
      </p:sp>
      <p:sp>
        <p:nvSpPr>
          <p:cNvPr id="4" name="Slide Number Placeholder 3"/>
          <p:cNvSpPr>
            <a:spLocks noGrp="1"/>
          </p:cNvSpPr>
          <p:nvPr>
            <p:ph type="sldNum" sz="quarter" idx="10"/>
          </p:nvPr>
        </p:nvSpPr>
        <p:spPr/>
        <p:txBody>
          <a:bodyPr/>
          <a:lstStyle/>
          <a:p>
            <a:fld id="{369C15D3-8705-4E12-B0FE-D33BD0B8B663}" type="slidenum">
              <a:rPr lang="en-US" smtClean="0"/>
              <a:pPr/>
              <a:t>35</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Portrait painting of Emperor Yang of Sui, commissioned in 643 by </a:t>
            </a:r>
            <a:r>
              <a:rPr lang="en-US" dirty="0" err="1" smtClean="0"/>
              <a:t>Taizong</a:t>
            </a:r>
            <a:r>
              <a:rPr lang="en-US" dirty="0" smtClean="0"/>
              <a:t>, painted by Yan </a:t>
            </a:r>
            <a:r>
              <a:rPr lang="en-US" dirty="0" err="1" smtClean="0"/>
              <a:t>Liben</a:t>
            </a:r>
            <a:r>
              <a:rPr lang="en-US" dirty="0" smtClean="0"/>
              <a:t> (600–673).</a:t>
            </a:r>
          </a:p>
          <a:p>
            <a:endParaRPr lang="en-US" dirty="0"/>
          </a:p>
        </p:txBody>
      </p:sp>
      <p:sp>
        <p:nvSpPr>
          <p:cNvPr id="4" name="Slide Number Placeholder 3"/>
          <p:cNvSpPr>
            <a:spLocks noGrp="1"/>
          </p:cNvSpPr>
          <p:nvPr>
            <p:ph type="sldNum" sz="quarter" idx="10"/>
          </p:nvPr>
        </p:nvSpPr>
        <p:spPr/>
        <p:txBody>
          <a:bodyPr/>
          <a:lstStyle/>
          <a:p>
            <a:fld id="{369C15D3-8705-4E12-B0FE-D33BD0B8B663}" type="slidenum">
              <a:rPr lang="en-US" smtClean="0"/>
              <a:pPr/>
              <a:t>36</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Tang statue of a civil official dressed in </a:t>
            </a:r>
            <a:r>
              <a:rPr lang="en-US" dirty="0" err="1" smtClean="0"/>
              <a:t>Hanfu</a:t>
            </a:r>
            <a:r>
              <a:rPr lang="en-US" dirty="0" smtClean="0"/>
              <a:t>, made of </a:t>
            </a:r>
            <a:r>
              <a:rPr lang="en-US" i="1" dirty="0" err="1" smtClean="0"/>
              <a:t>sancai</a:t>
            </a:r>
            <a:r>
              <a:rPr lang="en-US" i="1" baseline="0" dirty="0" smtClean="0"/>
              <a:t> </a:t>
            </a:r>
            <a:r>
              <a:rPr lang="en-US" dirty="0" smtClean="0"/>
              <a:t>glazed earthenware; he wears a tall hat, wide-sleeved outer garment tied at the waist with a wide belt, and rectangular "kerchief" in front. A white inner gown hangs over his square shoes. He holds a tablet to his chest, preparing to provide a report to his superiors</a:t>
            </a:r>
            <a:endParaRPr lang="en-US" dirty="0"/>
          </a:p>
        </p:txBody>
      </p:sp>
      <p:sp>
        <p:nvSpPr>
          <p:cNvPr id="4" name="Slide Number Placeholder 3"/>
          <p:cNvSpPr>
            <a:spLocks noGrp="1"/>
          </p:cNvSpPr>
          <p:nvPr>
            <p:ph type="sldNum" sz="quarter" idx="10"/>
          </p:nvPr>
        </p:nvSpPr>
        <p:spPr/>
        <p:txBody>
          <a:bodyPr/>
          <a:lstStyle/>
          <a:p>
            <a:fld id="{369C15D3-8705-4E12-B0FE-D33BD0B8B663}" type="slidenum">
              <a:rPr lang="en-US" smtClean="0"/>
              <a:pPr/>
              <a:t>37</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Emperor </a:t>
            </a:r>
            <a:r>
              <a:rPr lang="en-US" dirty="0" err="1" smtClean="0"/>
              <a:t>Xuanzong</a:t>
            </a:r>
            <a:r>
              <a:rPr lang="en-US" dirty="0" smtClean="0"/>
              <a:t> of the Tang Dynasty,</a:t>
            </a:r>
            <a:r>
              <a:rPr lang="en-US" baseline="0" dirty="0" smtClean="0"/>
              <a:t> </a:t>
            </a:r>
            <a:r>
              <a:rPr lang="en-US" dirty="0" smtClean="0"/>
              <a:t>wearing the robes and the hat of a scholar. </a:t>
            </a:r>
          </a:p>
          <a:p>
            <a:r>
              <a:rPr lang="en-US" dirty="0" smtClean="0"/>
              <a:t>(r. 712–56) invited monks and clerics of Buddhism and Daoism</a:t>
            </a:r>
            <a:r>
              <a:rPr lang="en-US" baseline="0" dirty="0" smtClean="0"/>
              <a:t> t</a:t>
            </a:r>
            <a:r>
              <a:rPr lang="en-US" dirty="0" smtClean="0"/>
              <a:t>o his court.</a:t>
            </a:r>
            <a:endParaRPr lang="en-US" dirty="0"/>
          </a:p>
        </p:txBody>
      </p:sp>
      <p:sp>
        <p:nvSpPr>
          <p:cNvPr id="4" name="Slide Number Placeholder 3"/>
          <p:cNvSpPr>
            <a:spLocks noGrp="1"/>
          </p:cNvSpPr>
          <p:nvPr>
            <p:ph type="sldNum" sz="quarter" idx="10"/>
          </p:nvPr>
        </p:nvSpPr>
        <p:spPr/>
        <p:txBody>
          <a:bodyPr/>
          <a:lstStyle/>
          <a:p>
            <a:fld id="{369C15D3-8705-4E12-B0FE-D33BD0B8B663}" type="slidenum">
              <a:rPr lang="en-US" smtClean="0"/>
              <a:pPr/>
              <a:t>38</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i="1" dirty="0" smtClean="0"/>
              <a:t>A Man Herding Horses</a:t>
            </a:r>
            <a:r>
              <a:rPr lang="en-US" dirty="0" smtClean="0"/>
              <a:t>, by Han </a:t>
            </a:r>
            <a:r>
              <a:rPr lang="en-US" dirty="0" err="1" smtClean="0"/>
              <a:t>Gan</a:t>
            </a:r>
            <a:r>
              <a:rPr lang="en-US" dirty="0" smtClean="0"/>
              <a:t> (706–783), a court artist under Emperor </a:t>
            </a:r>
            <a:r>
              <a:rPr lang="en-US" dirty="0" err="1" smtClean="0"/>
              <a:t>Xuanzong</a:t>
            </a:r>
            <a:r>
              <a:rPr lang="en-US" dirty="0" smtClean="0"/>
              <a:t>.</a:t>
            </a:r>
          </a:p>
          <a:p>
            <a:endParaRPr lang="en-US" dirty="0"/>
          </a:p>
        </p:txBody>
      </p:sp>
      <p:sp>
        <p:nvSpPr>
          <p:cNvPr id="4" name="Slide Number Placeholder 3"/>
          <p:cNvSpPr>
            <a:spLocks noGrp="1"/>
          </p:cNvSpPr>
          <p:nvPr>
            <p:ph type="sldNum" sz="quarter" idx="10"/>
          </p:nvPr>
        </p:nvSpPr>
        <p:spPr/>
        <p:txBody>
          <a:bodyPr/>
          <a:lstStyle/>
          <a:p>
            <a:fld id="{369C15D3-8705-4E12-B0FE-D33BD0B8B663}" type="slidenum">
              <a:rPr lang="en-US" smtClean="0"/>
              <a:pPr/>
              <a:t>39</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 mural painting from Cave 61 at the </a:t>
            </a:r>
            <a:r>
              <a:rPr lang="en-US" dirty="0" err="1" smtClean="0"/>
              <a:t>Mogao</a:t>
            </a:r>
            <a:r>
              <a:rPr lang="en-US" dirty="0" smtClean="0"/>
              <a:t> Caves, </a:t>
            </a:r>
            <a:r>
              <a:rPr lang="en-US" dirty="0" err="1" smtClean="0"/>
              <a:t>Dunhuang</a:t>
            </a:r>
            <a:r>
              <a:rPr lang="en-US" dirty="0" smtClean="0"/>
              <a:t>, Gansu province, China, dated to the 10th century and depicting Tang Dynasty monastic architecture from Mount Wutai, Shanxi province. Showing monastic architecture from Mount Wutai, Tang Dynasty; Japanese architecture of this period was influenced by Tang Chinese architecture</a:t>
            </a:r>
          </a:p>
          <a:p>
            <a:endParaRPr lang="en-US" dirty="0"/>
          </a:p>
        </p:txBody>
      </p:sp>
      <p:sp>
        <p:nvSpPr>
          <p:cNvPr id="4" name="Slide Number Placeholder 3"/>
          <p:cNvSpPr>
            <a:spLocks noGrp="1"/>
          </p:cNvSpPr>
          <p:nvPr>
            <p:ph type="sldNum" sz="quarter" idx="10"/>
          </p:nvPr>
        </p:nvSpPr>
        <p:spPr/>
        <p:txBody>
          <a:bodyPr/>
          <a:lstStyle/>
          <a:p>
            <a:fld id="{369C15D3-8705-4E12-B0FE-D33BD0B8B663}" type="slidenum">
              <a:rPr lang="en-US" smtClean="0"/>
              <a:pPr/>
              <a:t>40</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Giant Wild Goose Pagoda, </a:t>
            </a:r>
            <a:r>
              <a:rPr lang="en-US" dirty="0" err="1" smtClean="0"/>
              <a:t>Chang'an</a:t>
            </a:r>
            <a:r>
              <a:rPr lang="en-US" dirty="0" smtClean="0"/>
              <a:t> (modern-day Xi'an), built in 652, repaired by Empress Wu </a:t>
            </a:r>
            <a:r>
              <a:rPr lang="en-US" dirty="0" err="1" smtClean="0"/>
              <a:t>Zetian</a:t>
            </a:r>
            <a:r>
              <a:rPr lang="en-US" dirty="0" smtClean="0"/>
              <a:t> in 704.  Photo Denise Ames</a:t>
            </a:r>
            <a:endParaRPr lang="en-US" dirty="0"/>
          </a:p>
        </p:txBody>
      </p:sp>
      <p:sp>
        <p:nvSpPr>
          <p:cNvPr id="4" name="Slide Number Placeholder 3"/>
          <p:cNvSpPr>
            <a:spLocks noGrp="1"/>
          </p:cNvSpPr>
          <p:nvPr>
            <p:ph type="sldNum" sz="quarter" idx="10"/>
          </p:nvPr>
        </p:nvSpPr>
        <p:spPr/>
        <p:txBody>
          <a:bodyPr/>
          <a:lstStyle/>
          <a:p>
            <a:fld id="{369C15D3-8705-4E12-B0FE-D33BD0B8B663}" type="slidenum">
              <a:rPr lang="en-US" smtClean="0"/>
              <a:pPr/>
              <a:t>41</a:t>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 </a:t>
            </a:r>
            <a:r>
              <a:rPr lang="en-US" dirty="0" err="1" smtClean="0"/>
              <a:t>Leshan</a:t>
            </a:r>
            <a:r>
              <a:rPr lang="en-US" dirty="0" smtClean="0"/>
              <a:t> Giant Buddha, 71 m (233 ft) high; begun in 713, completed in 803. It is carved out of a cliff face that lies at the confluence of the </a:t>
            </a:r>
            <a:r>
              <a:rPr lang="en-US" dirty="0" err="1" smtClean="0"/>
              <a:t>Minjiang</a:t>
            </a:r>
            <a:r>
              <a:rPr lang="en-US" dirty="0" smtClean="0"/>
              <a:t>, </a:t>
            </a:r>
            <a:r>
              <a:rPr lang="en-US" dirty="0" err="1" smtClean="0"/>
              <a:t>Dadu</a:t>
            </a:r>
            <a:r>
              <a:rPr lang="en-US" dirty="0" smtClean="0"/>
              <a:t> and </a:t>
            </a:r>
            <a:r>
              <a:rPr lang="en-US" dirty="0" err="1" smtClean="0"/>
              <a:t>Qingyi</a:t>
            </a:r>
            <a:r>
              <a:rPr lang="en-US" dirty="0" smtClean="0"/>
              <a:t> rivers in the southern part of Sichuan province in China, near the city of </a:t>
            </a:r>
            <a:r>
              <a:rPr lang="en-US" dirty="0" err="1" smtClean="0"/>
              <a:t>Leshan</a:t>
            </a:r>
            <a:r>
              <a:rPr lang="en-US" dirty="0" smtClean="0"/>
              <a:t>. The stone sculpture faces Mount </a:t>
            </a:r>
            <a:r>
              <a:rPr lang="en-US" dirty="0" err="1" smtClean="0"/>
              <a:t>Emei</a:t>
            </a:r>
            <a:r>
              <a:rPr lang="en-US" dirty="0" smtClean="0"/>
              <a:t>, with the rivers flowing below his feet. It is the largest carved stone Buddha in the world</a:t>
            </a:r>
            <a:r>
              <a:rPr lang="en-US" baseline="30000" dirty="0" smtClean="0"/>
              <a:t> </a:t>
            </a:r>
            <a:r>
              <a:rPr lang="en-US" dirty="0" smtClean="0"/>
              <a:t>and it is by far the tallest pre-modern statue in the world.</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369C15D3-8705-4E12-B0FE-D33BD0B8B663}" type="slidenum">
              <a:rPr lang="en-US" smtClean="0"/>
              <a:pPr/>
              <a:t>42</a:t>
            </a:fld>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Palace ladies in a garden from a mural of Prince Li Xian's tomb in the </a:t>
            </a:r>
            <a:r>
              <a:rPr lang="en-US" dirty="0" err="1" smtClean="0"/>
              <a:t>Qianling</a:t>
            </a:r>
            <a:r>
              <a:rPr lang="en-US" dirty="0" smtClean="0"/>
              <a:t> Mausoleum, where Wu </a:t>
            </a:r>
            <a:r>
              <a:rPr lang="en-US" dirty="0" err="1" smtClean="0"/>
              <a:t>Zetian</a:t>
            </a:r>
            <a:r>
              <a:rPr lang="en-US" dirty="0" smtClean="0"/>
              <a:t> was also buried in 706</a:t>
            </a:r>
          </a:p>
          <a:p>
            <a:endParaRPr lang="en-US" dirty="0"/>
          </a:p>
        </p:txBody>
      </p:sp>
      <p:sp>
        <p:nvSpPr>
          <p:cNvPr id="4" name="Slide Number Placeholder 3"/>
          <p:cNvSpPr>
            <a:spLocks noGrp="1"/>
          </p:cNvSpPr>
          <p:nvPr>
            <p:ph type="sldNum" sz="quarter" idx="10"/>
          </p:nvPr>
        </p:nvSpPr>
        <p:spPr/>
        <p:txBody>
          <a:bodyPr/>
          <a:lstStyle/>
          <a:p>
            <a:fld id="{369C15D3-8705-4E12-B0FE-D33BD0B8B663}" type="slidenum">
              <a:rPr lang="en-US" smtClean="0"/>
              <a:pPr/>
              <a:t>43</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Abbasid Caliphate (light and dark green) at its greatest extent, c. 850. Territories in dark green were lost early on.</a:t>
            </a:r>
            <a:endParaRPr lang="en-US" dirty="0"/>
          </a:p>
        </p:txBody>
      </p:sp>
      <p:sp>
        <p:nvSpPr>
          <p:cNvPr id="4" name="Slide Number Placeholder 3"/>
          <p:cNvSpPr>
            <a:spLocks noGrp="1"/>
          </p:cNvSpPr>
          <p:nvPr>
            <p:ph type="sldNum" sz="quarter" idx="10"/>
          </p:nvPr>
        </p:nvSpPr>
        <p:spPr/>
        <p:txBody>
          <a:bodyPr/>
          <a:lstStyle/>
          <a:p>
            <a:fld id="{369C15D3-8705-4E12-B0FE-D33BD0B8B663}" type="slidenum">
              <a:rPr lang="en-US" smtClean="0"/>
              <a:pPr/>
              <a:t>7</a:t>
            </a:fld>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i="1" kern="1200" dirty="0" smtClean="0">
                <a:solidFill>
                  <a:schemeClr val="tx1"/>
                </a:solidFill>
                <a:latin typeface="+mn-lt"/>
                <a:ea typeface="+mn-ea"/>
                <a:cs typeface="+mn-cs"/>
              </a:rPr>
              <a:t>Poet on a Mountain</a:t>
            </a:r>
            <a:r>
              <a:rPr lang="en-US" sz="1200" kern="1200" dirty="0" smtClean="0">
                <a:solidFill>
                  <a:schemeClr val="tx1"/>
                </a:solidFill>
                <a:latin typeface="+mn-lt"/>
                <a:ea typeface="+mn-ea"/>
                <a:cs typeface="+mn-cs"/>
              </a:rPr>
              <a:t> , notice the small human figure. </a:t>
            </a:r>
            <a:endParaRPr lang="en-US" dirty="0"/>
          </a:p>
        </p:txBody>
      </p:sp>
      <p:sp>
        <p:nvSpPr>
          <p:cNvPr id="4" name="Slide Number Placeholder 3"/>
          <p:cNvSpPr>
            <a:spLocks noGrp="1"/>
          </p:cNvSpPr>
          <p:nvPr>
            <p:ph type="sldNum" sz="quarter" idx="10"/>
          </p:nvPr>
        </p:nvSpPr>
        <p:spPr/>
        <p:txBody>
          <a:bodyPr/>
          <a:lstStyle/>
          <a:p>
            <a:fld id="{369C15D3-8705-4E12-B0FE-D33BD0B8B663}" type="slidenum">
              <a:rPr lang="en-US" smtClean="0"/>
              <a:pPr/>
              <a:t>44</a:t>
            </a:fld>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Wall scroll painted by Ma Lin in 1246. Ink on silk, notice the small human figure. </a:t>
            </a:r>
            <a:endParaRPr lang="en-US" dirty="0"/>
          </a:p>
        </p:txBody>
      </p:sp>
      <p:sp>
        <p:nvSpPr>
          <p:cNvPr id="4" name="Slide Number Placeholder 3"/>
          <p:cNvSpPr>
            <a:spLocks noGrp="1"/>
          </p:cNvSpPr>
          <p:nvPr>
            <p:ph type="sldNum" sz="quarter" idx="10"/>
          </p:nvPr>
        </p:nvSpPr>
        <p:spPr/>
        <p:txBody>
          <a:bodyPr/>
          <a:lstStyle/>
          <a:p>
            <a:fld id="{369C15D3-8705-4E12-B0FE-D33BD0B8B663}" type="slidenum">
              <a:rPr lang="en-US" smtClean="0"/>
              <a:pPr/>
              <a:t>45</a:t>
            </a:fld>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Song Dynasty 960-1279.</a:t>
            </a:r>
            <a:endParaRPr lang="en-US" dirty="0"/>
          </a:p>
        </p:txBody>
      </p:sp>
      <p:sp>
        <p:nvSpPr>
          <p:cNvPr id="4" name="Slide Number Placeholder 3"/>
          <p:cNvSpPr>
            <a:spLocks noGrp="1"/>
          </p:cNvSpPr>
          <p:nvPr>
            <p:ph type="sldNum" sz="quarter" idx="10"/>
          </p:nvPr>
        </p:nvSpPr>
        <p:spPr/>
        <p:txBody>
          <a:bodyPr/>
          <a:lstStyle/>
          <a:p>
            <a:fld id="{369C15D3-8705-4E12-B0FE-D33BD0B8B663}" type="slidenum">
              <a:rPr lang="en-US" smtClean="0"/>
              <a:pPr/>
              <a:t>46</a:t>
            </a:fld>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 page from bronze movable-type book by </a:t>
            </a:r>
            <a:r>
              <a:rPr lang="en-US" dirty="0" err="1" smtClean="0"/>
              <a:t>Hua</a:t>
            </a:r>
            <a:r>
              <a:rPr lang="en-US" dirty="0" smtClean="0"/>
              <a:t> Sui, printed in 1490. In the beginning of twelfth century, movable type was used in large scale for the printing of paper money issued by the Northern Song Dynasty.</a:t>
            </a:r>
          </a:p>
          <a:p>
            <a:endParaRPr lang="en-US" dirty="0"/>
          </a:p>
        </p:txBody>
      </p:sp>
      <p:sp>
        <p:nvSpPr>
          <p:cNvPr id="4" name="Slide Number Placeholder 3"/>
          <p:cNvSpPr>
            <a:spLocks noGrp="1"/>
          </p:cNvSpPr>
          <p:nvPr>
            <p:ph type="sldNum" sz="quarter" idx="10"/>
          </p:nvPr>
        </p:nvSpPr>
        <p:spPr/>
        <p:txBody>
          <a:bodyPr/>
          <a:lstStyle/>
          <a:p>
            <a:fld id="{369C15D3-8705-4E12-B0FE-D33BD0B8B663}" type="slidenum">
              <a:rPr lang="en-US" smtClean="0"/>
              <a:pPr/>
              <a:t>47</a:t>
            </a:fld>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The civil service exams hit</a:t>
            </a:r>
            <a:r>
              <a:rPr lang="en-US" sz="1200" kern="1200" baseline="0" dirty="0" smtClean="0">
                <a:solidFill>
                  <a:schemeClr val="tx1"/>
                </a:solidFill>
                <a:latin typeface="+mn-lt"/>
                <a:ea typeface="+mn-ea"/>
                <a:cs typeface="+mn-cs"/>
              </a:rPr>
              <a:t> a high mark during the Song Dynasty. </a:t>
            </a:r>
            <a:r>
              <a:rPr lang="en-US" sz="1200" kern="1200" dirty="0" smtClean="0">
                <a:solidFill>
                  <a:schemeClr val="tx1"/>
                </a:solidFill>
                <a:latin typeface="+mn-lt"/>
                <a:ea typeface="+mn-ea"/>
                <a:cs typeface="+mn-cs"/>
              </a:rPr>
              <a:t>Civil service exam</a:t>
            </a:r>
            <a:r>
              <a:rPr lang="en-US" dirty="0" smtClean="0"/>
              <a:t> candidates gather around the wall where results had been posted. Artwork by </a:t>
            </a:r>
            <a:r>
              <a:rPr lang="en-US" dirty="0" err="1" smtClean="0"/>
              <a:t>Qiu</a:t>
            </a:r>
            <a:r>
              <a:rPr lang="en-US" dirty="0" smtClean="0"/>
              <a:t> Ying c.1540). painted this image of candidates who had taken the civil service exams as the waited at the wall where officials would post the scores.</a:t>
            </a:r>
            <a:endParaRPr lang="en-US" dirty="0"/>
          </a:p>
        </p:txBody>
      </p:sp>
      <p:sp>
        <p:nvSpPr>
          <p:cNvPr id="4" name="Slide Number Placeholder 3"/>
          <p:cNvSpPr>
            <a:spLocks noGrp="1"/>
          </p:cNvSpPr>
          <p:nvPr>
            <p:ph type="sldNum" sz="quarter" idx="10"/>
          </p:nvPr>
        </p:nvSpPr>
        <p:spPr/>
        <p:txBody>
          <a:bodyPr/>
          <a:lstStyle/>
          <a:p>
            <a:fld id="{369C15D3-8705-4E12-B0FE-D33BD0B8B663}" type="slidenum">
              <a:rPr lang="en-US" smtClean="0"/>
              <a:pPr/>
              <a:t>48</a:t>
            </a:fld>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i="1" dirty="0" smtClean="0"/>
              <a:t>Scholar in a Meadow</a:t>
            </a:r>
            <a:r>
              <a:rPr lang="en-US" dirty="0" smtClean="0"/>
              <a:t>, Chinese painting</a:t>
            </a:r>
            <a:r>
              <a:rPr lang="en-US" baseline="0" dirty="0" smtClean="0"/>
              <a:t> </a:t>
            </a:r>
            <a:r>
              <a:rPr lang="en-US" dirty="0" smtClean="0"/>
              <a:t>of the 11th century by an anonymous Song artist. Scholar Gentry important during this time. </a:t>
            </a:r>
          </a:p>
          <a:p>
            <a:endParaRPr lang="en-US" dirty="0"/>
          </a:p>
        </p:txBody>
      </p:sp>
      <p:sp>
        <p:nvSpPr>
          <p:cNvPr id="4" name="Slide Number Placeholder 3"/>
          <p:cNvSpPr>
            <a:spLocks noGrp="1"/>
          </p:cNvSpPr>
          <p:nvPr>
            <p:ph type="sldNum" sz="quarter" idx="10"/>
          </p:nvPr>
        </p:nvSpPr>
        <p:spPr/>
        <p:txBody>
          <a:bodyPr/>
          <a:lstStyle/>
          <a:p>
            <a:fld id="{369C15D3-8705-4E12-B0FE-D33BD0B8B663}" type="slidenum">
              <a:rPr lang="en-US" smtClean="0"/>
              <a:pPr/>
              <a:t>49</a:t>
            </a:fld>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An illustration of a trebuchet catapult from the </a:t>
            </a:r>
            <a:r>
              <a:rPr lang="en-US" i="1" dirty="0" err="1" smtClean="0"/>
              <a:t>Wujing</a:t>
            </a:r>
            <a:r>
              <a:rPr lang="en-US" i="1" dirty="0" smtClean="0"/>
              <a:t> </a:t>
            </a:r>
            <a:r>
              <a:rPr lang="en-US" i="1" dirty="0" err="1" smtClean="0"/>
              <a:t>Zongyao</a:t>
            </a:r>
            <a:r>
              <a:rPr lang="en-US" i="1" baseline="0" dirty="0" smtClean="0"/>
              <a:t> </a:t>
            </a:r>
            <a:r>
              <a:rPr lang="en-US" dirty="0" smtClean="0"/>
              <a:t>manuscript of 1044. Trebuchets like this were used to launch the earliest type of explosive bombs</a:t>
            </a:r>
            <a:endParaRPr lang="en-US" dirty="0"/>
          </a:p>
        </p:txBody>
      </p:sp>
      <p:sp>
        <p:nvSpPr>
          <p:cNvPr id="4" name="Slide Number Placeholder 3"/>
          <p:cNvSpPr>
            <a:spLocks noGrp="1"/>
          </p:cNvSpPr>
          <p:nvPr>
            <p:ph type="sldNum" sz="quarter" idx="10"/>
          </p:nvPr>
        </p:nvSpPr>
        <p:spPr/>
        <p:txBody>
          <a:bodyPr/>
          <a:lstStyle/>
          <a:p>
            <a:fld id="{369C15D3-8705-4E12-B0FE-D33BD0B8B663}" type="slidenum">
              <a:rPr lang="en-US" smtClean="0"/>
              <a:pPr/>
              <a:t>50</a:t>
            </a:fld>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Yuan Dynasty 1279-1368, Mongols overthrew the Song Dynasty in 1279.</a:t>
            </a:r>
            <a:r>
              <a:rPr lang="en-US" baseline="0" dirty="0" smtClean="0"/>
              <a:t> It </a:t>
            </a:r>
            <a:r>
              <a:rPr lang="en-US" dirty="0" smtClean="0"/>
              <a:t>was the Chinese branch of Mongol </a:t>
            </a:r>
            <a:r>
              <a:rPr lang="en-US" dirty="0" err="1" smtClean="0"/>
              <a:t>Borjigin</a:t>
            </a:r>
            <a:r>
              <a:rPr lang="en-US" baseline="0" dirty="0" smtClean="0"/>
              <a:t> </a:t>
            </a:r>
            <a:r>
              <a:rPr lang="en-US" dirty="0" smtClean="0"/>
              <a:t>dynasty established by Genghis Khan. Although the Mongolians had ruled northern China for decades, it was not until 1271 that Kublai Khan (grandson of Genghis Khan) officially proclaimed the dynasty in the traditional Chinese style. </a:t>
            </a:r>
            <a:endParaRPr lang="en-US" dirty="0"/>
          </a:p>
        </p:txBody>
      </p:sp>
      <p:sp>
        <p:nvSpPr>
          <p:cNvPr id="4" name="Slide Number Placeholder 3"/>
          <p:cNvSpPr>
            <a:spLocks noGrp="1"/>
          </p:cNvSpPr>
          <p:nvPr>
            <p:ph type="sldNum" sz="quarter" idx="10"/>
          </p:nvPr>
        </p:nvSpPr>
        <p:spPr/>
        <p:txBody>
          <a:bodyPr/>
          <a:lstStyle/>
          <a:p>
            <a:fld id="{369C15D3-8705-4E12-B0FE-D33BD0B8B663}" type="slidenum">
              <a:rPr lang="en-US" smtClean="0"/>
              <a:pPr/>
              <a:t>51</a:t>
            </a:fld>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a:t>
            </a:r>
            <a:r>
              <a:rPr lang="en-US" dirty="0" err="1" smtClean="0"/>
              <a:t>Bailin</a:t>
            </a:r>
            <a:r>
              <a:rPr lang="en-US" dirty="0" smtClean="0"/>
              <a:t> Temple Pagoda of </a:t>
            </a:r>
            <a:r>
              <a:rPr lang="en-US" dirty="0" err="1" smtClean="0"/>
              <a:t>Zhaoxian</a:t>
            </a:r>
            <a:r>
              <a:rPr lang="en-US" dirty="0" smtClean="0"/>
              <a:t> County, </a:t>
            </a:r>
            <a:r>
              <a:rPr lang="en-US" dirty="0" err="1" smtClean="0"/>
              <a:t>Hebei</a:t>
            </a:r>
            <a:r>
              <a:rPr lang="en-US" dirty="0" smtClean="0"/>
              <a:t> Province, built in 1330 during the Yuan Dynasty.</a:t>
            </a:r>
            <a:endParaRPr lang="en-US" dirty="0"/>
          </a:p>
        </p:txBody>
      </p:sp>
      <p:sp>
        <p:nvSpPr>
          <p:cNvPr id="4" name="Slide Number Placeholder 3"/>
          <p:cNvSpPr>
            <a:spLocks noGrp="1"/>
          </p:cNvSpPr>
          <p:nvPr>
            <p:ph type="sldNum" sz="quarter" idx="10"/>
          </p:nvPr>
        </p:nvSpPr>
        <p:spPr/>
        <p:txBody>
          <a:bodyPr/>
          <a:lstStyle/>
          <a:p>
            <a:fld id="{369C15D3-8705-4E12-B0FE-D33BD0B8B663}" type="slidenum">
              <a:rPr lang="en-US" smtClean="0"/>
              <a:pPr/>
              <a:t>52</a:t>
            </a:fld>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Great Buddha at Nara, 752. The Nara period of the 8th century marked the emergence of a strong Japanese state and is often portrayed as a golden age. In 710, the capital city of Japan was moved from </a:t>
            </a:r>
            <a:r>
              <a:rPr lang="en-US" dirty="0" err="1" smtClean="0"/>
              <a:t>Asuka</a:t>
            </a:r>
            <a:r>
              <a:rPr lang="en-US" dirty="0" smtClean="0"/>
              <a:t> to Nara. The Nara</a:t>
            </a:r>
            <a:r>
              <a:rPr lang="en-US" baseline="0" dirty="0" smtClean="0"/>
              <a:t> period </a:t>
            </a:r>
            <a:r>
              <a:rPr lang="en-US" dirty="0" smtClean="0"/>
              <a:t>covers the years from 710 to 794 CE. </a:t>
            </a:r>
            <a:endParaRPr lang="en-US" dirty="0"/>
          </a:p>
        </p:txBody>
      </p:sp>
      <p:sp>
        <p:nvSpPr>
          <p:cNvPr id="4" name="Slide Number Placeholder 3"/>
          <p:cNvSpPr>
            <a:spLocks noGrp="1"/>
          </p:cNvSpPr>
          <p:nvPr>
            <p:ph type="sldNum" sz="quarter" idx="10"/>
          </p:nvPr>
        </p:nvSpPr>
        <p:spPr/>
        <p:txBody>
          <a:bodyPr/>
          <a:lstStyle/>
          <a:p>
            <a:fld id="{369C15D3-8705-4E12-B0FE-D33BD0B8B663}" type="slidenum">
              <a:rPr lang="en-US" smtClean="0"/>
              <a:pPr/>
              <a:t>53</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L.  </a:t>
            </a:r>
            <a:r>
              <a:rPr lang="en-US" dirty="0" err="1" smtClean="0"/>
              <a:t>Ibn</a:t>
            </a:r>
            <a:r>
              <a:rPr lang="en-US" dirty="0" smtClean="0"/>
              <a:t> </a:t>
            </a:r>
            <a:r>
              <a:rPr lang="en-US" dirty="0" err="1" smtClean="0"/>
              <a:t>Khaldun</a:t>
            </a:r>
            <a:r>
              <a:rPr lang="en-US" dirty="0" smtClean="0"/>
              <a:t>, May 27, 1332 AD/732 AH – March 19, 1406 AD/808 AH) was a Muslim historiographer and historian who is often viewed as one of the forerunners of modern historiography, sociology</a:t>
            </a:r>
            <a:r>
              <a:rPr lang="en-US" baseline="30000" dirty="0" smtClean="0"/>
              <a:t>,</a:t>
            </a:r>
            <a:r>
              <a:rPr lang="en-US" baseline="0" dirty="0" smtClean="0"/>
              <a:t> </a:t>
            </a:r>
            <a:r>
              <a:rPr lang="en-US" dirty="0" smtClean="0"/>
              <a:t> and economics</a:t>
            </a:r>
            <a:r>
              <a:rPr lang="en-US" baseline="30000" dirty="0" smtClean="0"/>
              <a:t>.</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R. Avicenna (980-1037) regarded as the father</a:t>
            </a:r>
            <a:r>
              <a:rPr lang="en-US" baseline="0" dirty="0" smtClean="0"/>
              <a:t> of modern medicine, </a:t>
            </a:r>
            <a:r>
              <a:rPr lang="en-US" dirty="0" smtClean="0"/>
              <a:t>150 of his surviving treatises concentrate on philosophy and 40 of them concentrate on medicine. A drawing of Avicenna from 1271.</a:t>
            </a:r>
          </a:p>
          <a:p>
            <a:endParaRPr lang="en-US" dirty="0"/>
          </a:p>
        </p:txBody>
      </p:sp>
      <p:sp>
        <p:nvSpPr>
          <p:cNvPr id="4" name="Slide Number Placeholder 3"/>
          <p:cNvSpPr>
            <a:spLocks noGrp="1"/>
          </p:cNvSpPr>
          <p:nvPr>
            <p:ph type="sldNum" sz="quarter" idx="10"/>
          </p:nvPr>
        </p:nvSpPr>
        <p:spPr/>
        <p:txBody>
          <a:bodyPr/>
          <a:lstStyle/>
          <a:p>
            <a:fld id="{369C15D3-8705-4E12-B0FE-D33BD0B8B663}" type="slidenum">
              <a:rPr lang="en-US" smtClean="0"/>
              <a:pPr/>
              <a:t>8</a:t>
            </a:fld>
            <a:endParaRPr 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Byōdō</a:t>
            </a:r>
            <a:r>
              <a:rPr lang="en-US" dirty="0" smtClean="0"/>
              <a:t>-in Phoenix Hall, a temple of Pure Land Buddhism, built in the 11th century during the </a:t>
            </a:r>
            <a:r>
              <a:rPr lang="en-US" dirty="0" err="1" smtClean="0"/>
              <a:t>Heian</a:t>
            </a:r>
            <a:r>
              <a:rPr lang="en-US" dirty="0" smtClean="0"/>
              <a:t> period of Japan. The </a:t>
            </a:r>
            <a:r>
              <a:rPr lang="en-US" dirty="0" err="1" smtClean="0"/>
              <a:t>Heian</a:t>
            </a:r>
            <a:r>
              <a:rPr lang="en-US" dirty="0" smtClean="0"/>
              <a:t> period, lasting from 794 to 1185, is the final period of classical Japanese history. It is considered the peak of the Japanese imperial court and noted for its art, especially its poetry and literature.</a:t>
            </a:r>
          </a:p>
          <a:p>
            <a:endParaRPr lang="en-US" dirty="0"/>
          </a:p>
        </p:txBody>
      </p:sp>
      <p:sp>
        <p:nvSpPr>
          <p:cNvPr id="4" name="Slide Number Placeholder 3"/>
          <p:cNvSpPr>
            <a:spLocks noGrp="1"/>
          </p:cNvSpPr>
          <p:nvPr>
            <p:ph type="sldNum" sz="quarter" idx="10"/>
          </p:nvPr>
        </p:nvSpPr>
        <p:spPr/>
        <p:txBody>
          <a:bodyPr/>
          <a:lstStyle/>
          <a:p>
            <a:fld id="{369C15D3-8705-4E12-B0FE-D33BD0B8B663}" type="slidenum">
              <a:rPr lang="en-US" smtClean="0"/>
              <a:pPr/>
              <a:t>54</a:t>
            </a:fld>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 </a:t>
            </a:r>
            <a:r>
              <a:rPr lang="en-US" dirty="0" err="1" smtClean="0"/>
              <a:t>handscroll</a:t>
            </a:r>
            <a:r>
              <a:rPr lang="en-US" dirty="0" smtClean="0"/>
              <a:t> painting dated circa 1130, illustrating a scene from the </a:t>
            </a:r>
            <a:r>
              <a:rPr lang="en-US" i="1" dirty="0" smtClean="0"/>
              <a:t>ale of </a:t>
            </a:r>
            <a:r>
              <a:rPr lang="en-US" i="1" dirty="0" err="1" smtClean="0"/>
              <a:t>Genji</a:t>
            </a:r>
            <a:r>
              <a:rPr lang="en-US" i="1" dirty="0" smtClean="0"/>
              <a:t>. </a:t>
            </a:r>
            <a:r>
              <a:rPr lang="en-US" dirty="0" smtClean="0"/>
              <a:t>A scene of the Chapter "</a:t>
            </a:r>
            <a:r>
              <a:rPr lang="en-US" dirty="0" err="1" smtClean="0"/>
              <a:t>Yadori</a:t>
            </a:r>
            <a:r>
              <a:rPr lang="en-US" dirty="0" smtClean="0"/>
              <a:t> </a:t>
            </a:r>
            <a:r>
              <a:rPr lang="en-US" dirty="0" err="1" smtClean="0"/>
              <a:t>Gi</a:t>
            </a:r>
            <a:r>
              <a:rPr lang="en-US" dirty="0" smtClean="0"/>
              <a:t>“ (mistletoe ) of Illustrated </a:t>
            </a:r>
            <a:r>
              <a:rPr lang="en-US" dirty="0" err="1" smtClean="0"/>
              <a:t>handscroll</a:t>
            </a:r>
            <a:r>
              <a:rPr lang="en-US" dirty="0" smtClean="0"/>
              <a:t> of Tale of </a:t>
            </a:r>
            <a:r>
              <a:rPr lang="en-US" dirty="0" err="1" smtClean="0"/>
              <a:t>Genji</a:t>
            </a:r>
            <a:r>
              <a:rPr lang="en-US" dirty="0" smtClean="0"/>
              <a:t> (written by </a:t>
            </a:r>
            <a:r>
              <a:rPr lang="en-US" dirty="0" err="1" smtClean="0"/>
              <a:t>Murasaki</a:t>
            </a:r>
            <a:r>
              <a:rPr lang="en-US" dirty="0" smtClean="0"/>
              <a:t> </a:t>
            </a:r>
            <a:r>
              <a:rPr lang="en-US" dirty="0" err="1" smtClean="0"/>
              <a:t>Shikibu</a:t>
            </a:r>
            <a:r>
              <a:rPr lang="en-US" dirty="0" smtClean="0"/>
              <a:t>.</a:t>
            </a:r>
            <a:r>
              <a:rPr lang="en-US" baseline="0" dirty="0" smtClean="0"/>
              <a:t> </a:t>
            </a:r>
            <a:r>
              <a:rPr lang="en-US" dirty="0" smtClean="0"/>
              <a:t>The </a:t>
            </a:r>
            <a:r>
              <a:rPr lang="en-US" dirty="0" err="1" smtClean="0"/>
              <a:t>handscroll</a:t>
            </a:r>
            <a:r>
              <a:rPr lang="en-US" dirty="0" smtClean="0"/>
              <a:t> was made in about 1130 and stored in Tokugawa Museum, Japan. The </a:t>
            </a:r>
            <a:r>
              <a:rPr lang="en-US" dirty="0" err="1" smtClean="0"/>
              <a:t>handscroll</a:t>
            </a:r>
            <a:r>
              <a:rPr lang="en-US" dirty="0" smtClean="0"/>
              <a:t> were separated to each sections and mounted to frame for conservation. Height about 21.5cm.</a:t>
            </a:r>
            <a:endParaRPr lang="en-US" dirty="0"/>
          </a:p>
        </p:txBody>
      </p:sp>
      <p:sp>
        <p:nvSpPr>
          <p:cNvPr id="4" name="Slide Number Placeholder 3"/>
          <p:cNvSpPr>
            <a:spLocks noGrp="1"/>
          </p:cNvSpPr>
          <p:nvPr>
            <p:ph type="sldNum" sz="quarter" idx="10"/>
          </p:nvPr>
        </p:nvSpPr>
        <p:spPr/>
        <p:txBody>
          <a:bodyPr/>
          <a:lstStyle/>
          <a:p>
            <a:fld id="{369C15D3-8705-4E12-B0FE-D33BD0B8B663}" type="slidenum">
              <a:rPr lang="en-US" smtClean="0"/>
              <a:pPr/>
              <a:t>55</a:t>
            </a:fld>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 Kamakura period, 1185 to 1333, is a period that marks the governance of the Kamakura </a:t>
            </a:r>
            <a:r>
              <a:rPr lang="en-US" dirty="0" err="1" smtClean="0"/>
              <a:t>shogunate</a:t>
            </a:r>
            <a:r>
              <a:rPr lang="en-US" dirty="0" smtClean="0"/>
              <a:t> and the transition to the Japanese "medieval" era, a nearly 700-year period in which the emperor, the court, and the traditional central government were left intact but largely relegated to ceremonial functions. </a:t>
            </a:r>
          </a:p>
          <a:p>
            <a:endParaRPr lang="en-US" dirty="0"/>
          </a:p>
        </p:txBody>
      </p:sp>
      <p:sp>
        <p:nvSpPr>
          <p:cNvPr id="4" name="Slide Number Placeholder 3"/>
          <p:cNvSpPr>
            <a:spLocks noGrp="1"/>
          </p:cNvSpPr>
          <p:nvPr>
            <p:ph type="sldNum" sz="quarter" idx="10"/>
          </p:nvPr>
        </p:nvSpPr>
        <p:spPr/>
        <p:txBody>
          <a:bodyPr/>
          <a:lstStyle/>
          <a:p>
            <a:fld id="{369C15D3-8705-4E12-B0FE-D33BD0B8B663}" type="slidenum">
              <a:rPr lang="en-US" smtClean="0"/>
              <a:pPr/>
              <a:t>56</a:t>
            </a:fld>
            <a:endParaRPr 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Samurai on horseback, wearing Ō-</a:t>
            </a:r>
            <a:r>
              <a:rPr lang="en-US" dirty="0" err="1" smtClean="0"/>
              <a:t>yoroi</a:t>
            </a:r>
            <a:r>
              <a:rPr lang="en-US" dirty="0" smtClean="0"/>
              <a:t> </a:t>
            </a:r>
            <a:r>
              <a:rPr lang="en-US" dirty="0" err="1" smtClean="0"/>
              <a:t>armour</a:t>
            </a:r>
            <a:r>
              <a:rPr lang="en-US" dirty="0" smtClean="0"/>
              <a:t>, carrying bow and arrows. Samurai’s were</a:t>
            </a:r>
            <a:r>
              <a:rPr lang="en-US" baseline="0" dirty="0" smtClean="0"/>
              <a:t> the military during feudal era. </a:t>
            </a:r>
            <a:endParaRPr lang="en-US" dirty="0" smtClean="0"/>
          </a:p>
          <a:p>
            <a:endParaRPr lang="en-US" dirty="0" smtClean="0"/>
          </a:p>
          <a:p>
            <a:endParaRPr lang="en-US" dirty="0" smtClean="0"/>
          </a:p>
        </p:txBody>
      </p:sp>
      <p:sp>
        <p:nvSpPr>
          <p:cNvPr id="4" name="Slide Number Placeholder 3"/>
          <p:cNvSpPr>
            <a:spLocks noGrp="1"/>
          </p:cNvSpPr>
          <p:nvPr>
            <p:ph type="sldNum" sz="quarter" idx="10"/>
          </p:nvPr>
        </p:nvSpPr>
        <p:spPr/>
        <p:txBody>
          <a:bodyPr/>
          <a:lstStyle/>
          <a:p>
            <a:fld id="{369C15D3-8705-4E12-B0FE-D33BD0B8B663}" type="slidenum">
              <a:rPr lang="en-US" smtClean="0"/>
              <a:pPr/>
              <a:t>57</a:t>
            </a:fld>
            <a:endParaRPr 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Samurai warriors 1860s.</a:t>
            </a:r>
            <a:endParaRPr lang="en-US" dirty="0"/>
          </a:p>
        </p:txBody>
      </p:sp>
      <p:sp>
        <p:nvSpPr>
          <p:cNvPr id="4" name="Slide Number Placeholder 3"/>
          <p:cNvSpPr>
            <a:spLocks noGrp="1"/>
          </p:cNvSpPr>
          <p:nvPr>
            <p:ph type="sldNum" sz="quarter" idx="10"/>
          </p:nvPr>
        </p:nvSpPr>
        <p:spPr/>
        <p:txBody>
          <a:bodyPr/>
          <a:lstStyle/>
          <a:p>
            <a:fld id="{369C15D3-8705-4E12-B0FE-D33BD0B8B663}" type="slidenum">
              <a:rPr lang="en-US" smtClean="0"/>
              <a:pPr/>
              <a:t>58</a:t>
            </a:fld>
            <a:endParaRPr 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i="1" dirty="0" smtClean="0"/>
              <a:t>Fushimi Inari—</a:t>
            </a:r>
            <a:r>
              <a:rPr lang="en-US" i="0" dirty="0" smtClean="0"/>
              <a:t>Main Gate, one of the oldest Shinto shrines in Japan. </a:t>
            </a:r>
            <a:r>
              <a:rPr lang="en-US" dirty="0" smtClean="0"/>
              <a:t>is the indigenous spirituality of Japan and the people of Japan. It is a set of practices, to be carried out diligently, to establish a connection between present day Japan and its ancient past.</a:t>
            </a:r>
            <a:endParaRPr lang="en-US" i="0" dirty="0" smtClean="0"/>
          </a:p>
          <a:p>
            <a:endParaRPr lang="en-US" dirty="0"/>
          </a:p>
        </p:txBody>
      </p:sp>
      <p:sp>
        <p:nvSpPr>
          <p:cNvPr id="4" name="Slide Number Placeholder 3"/>
          <p:cNvSpPr>
            <a:spLocks noGrp="1"/>
          </p:cNvSpPr>
          <p:nvPr>
            <p:ph type="sldNum" sz="quarter" idx="10"/>
          </p:nvPr>
        </p:nvSpPr>
        <p:spPr/>
        <p:txBody>
          <a:bodyPr/>
          <a:lstStyle/>
          <a:p>
            <a:fld id="{369C15D3-8705-4E12-B0FE-D33BD0B8B663}" type="slidenum">
              <a:rPr lang="en-US" smtClean="0"/>
              <a:pPr/>
              <a:t>59</a:t>
            </a:fld>
            <a:endParaRPr 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Delhi  Sultanate under various dynasties. </a:t>
            </a:r>
            <a:r>
              <a:rPr lang="en-US" b="0" dirty="0" smtClean="0"/>
              <a:t>Capital</a:t>
            </a:r>
            <a:r>
              <a:rPr lang="en-US" dirty="0" smtClean="0"/>
              <a:t> Delhi (1206-1327), </a:t>
            </a:r>
            <a:r>
              <a:rPr lang="en-US" dirty="0" err="1" smtClean="0"/>
              <a:t>Daulatabad</a:t>
            </a:r>
            <a:r>
              <a:rPr lang="en-US" dirty="0" smtClean="0"/>
              <a:t> (1327-1347),</a:t>
            </a:r>
            <a:r>
              <a:rPr lang="en-US" baseline="0" dirty="0" smtClean="0"/>
              <a:t> </a:t>
            </a:r>
            <a:r>
              <a:rPr lang="en-US" dirty="0" smtClean="0"/>
              <a:t>Delhi (1347-1506)</a:t>
            </a:r>
            <a:br>
              <a:rPr lang="en-US" dirty="0" smtClean="0"/>
            </a:br>
            <a:r>
              <a:rPr lang="en-US" dirty="0" smtClean="0"/>
              <a:t>Agra</a:t>
            </a:r>
            <a:r>
              <a:rPr lang="en-US" baseline="0" dirty="0" smtClean="0"/>
              <a:t> </a:t>
            </a:r>
            <a:r>
              <a:rPr lang="en-US" dirty="0" smtClean="0"/>
              <a:t>(1506-1526). </a:t>
            </a:r>
            <a:r>
              <a:rPr lang="en-US" b="0" dirty="0" smtClean="0"/>
              <a:t>Historical era </a:t>
            </a:r>
            <a:r>
              <a:rPr lang="en-US" dirty="0" smtClean="0"/>
              <a:t>established 1206  - disestablished 1527. Religion, Sunni Islam. </a:t>
            </a:r>
            <a:endParaRPr lang="en-US" dirty="0"/>
          </a:p>
        </p:txBody>
      </p:sp>
      <p:sp>
        <p:nvSpPr>
          <p:cNvPr id="4" name="Slide Number Placeholder 3"/>
          <p:cNvSpPr>
            <a:spLocks noGrp="1"/>
          </p:cNvSpPr>
          <p:nvPr>
            <p:ph type="sldNum" sz="quarter" idx="10"/>
          </p:nvPr>
        </p:nvSpPr>
        <p:spPr/>
        <p:txBody>
          <a:bodyPr/>
          <a:lstStyle/>
          <a:p>
            <a:fld id="{369C15D3-8705-4E12-B0FE-D33BD0B8B663}" type="slidenum">
              <a:rPr lang="en-US" smtClean="0"/>
              <a:pPr/>
              <a:t>60</a:t>
            </a:fld>
            <a:endParaRPr 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rtl="0"/>
            <a:r>
              <a:rPr lang="en-US" dirty="0" smtClean="0"/>
              <a:t>The </a:t>
            </a:r>
            <a:r>
              <a:rPr lang="en-US" dirty="0" err="1" smtClean="0"/>
              <a:t>Mamluk</a:t>
            </a:r>
            <a:r>
              <a:rPr lang="en-US" dirty="0" smtClean="0"/>
              <a:t> Dynasty, one of the dynasties of the Delhi Sultanate. </a:t>
            </a:r>
          </a:p>
          <a:p>
            <a:r>
              <a:rPr lang="en-US" dirty="0" smtClean="0"/>
              <a:t>The </a:t>
            </a:r>
            <a:r>
              <a:rPr lang="en-US" dirty="0" err="1" smtClean="0"/>
              <a:t>Qutub</a:t>
            </a:r>
            <a:r>
              <a:rPr lang="en-US" dirty="0" smtClean="0"/>
              <a:t> </a:t>
            </a:r>
            <a:r>
              <a:rPr lang="en-US" dirty="0" err="1" smtClean="0"/>
              <a:t>Minar</a:t>
            </a:r>
            <a:r>
              <a:rPr lang="en-US" dirty="0" smtClean="0"/>
              <a:t>, an example of the </a:t>
            </a:r>
            <a:r>
              <a:rPr lang="en-US" dirty="0" err="1" smtClean="0"/>
              <a:t>Mamluk</a:t>
            </a:r>
            <a:r>
              <a:rPr lang="en-US" dirty="0" smtClean="0"/>
              <a:t> dynasty's works.</a:t>
            </a:r>
            <a:endParaRPr lang="en-US" dirty="0"/>
          </a:p>
        </p:txBody>
      </p:sp>
      <p:sp>
        <p:nvSpPr>
          <p:cNvPr id="4" name="Slide Number Placeholder 3"/>
          <p:cNvSpPr>
            <a:spLocks noGrp="1"/>
          </p:cNvSpPr>
          <p:nvPr>
            <p:ph type="sldNum" sz="quarter" idx="10"/>
          </p:nvPr>
        </p:nvSpPr>
        <p:spPr/>
        <p:txBody>
          <a:bodyPr/>
          <a:lstStyle/>
          <a:p>
            <a:fld id="{369C15D3-8705-4E12-B0FE-D33BD0B8B663}" type="slidenum">
              <a:rPr lang="en-US" smtClean="0"/>
              <a:pPr/>
              <a:t>62</a:t>
            </a:fld>
            <a:endParaRPr 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Khmer Empire 802-1431. 900 CE  </a:t>
            </a:r>
            <a:br>
              <a:rPr lang="en-US" dirty="0" smtClean="0"/>
            </a:br>
            <a:r>
              <a:rPr lang="en-US" b="1" dirty="0" smtClean="0"/>
              <a:t>Red</a:t>
            </a:r>
            <a:r>
              <a:rPr lang="en-US" dirty="0" smtClean="0"/>
              <a:t>: Khmer Empire</a:t>
            </a:r>
            <a:br>
              <a:rPr lang="en-US" dirty="0" smtClean="0"/>
            </a:br>
            <a:r>
              <a:rPr lang="en-US" b="1" dirty="0" smtClean="0"/>
              <a:t>Light Green</a:t>
            </a:r>
            <a:r>
              <a:rPr lang="en-US" dirty="0" smtClean="0"/>
              <a:t>: </a:t>
            </a:r>
            <a:r>
              <a:rPr lang="en-US" dirty="0" err="1" smtClean="0"/>
              <a:t>Haripunjaya</a:t>
            </a:r>
            <a:r>
              <a:rPr lang="en-US" dirty="0" smtClean="0"/>
              <a:t/>
            </a:r>
            <a:br>
              <a:rPr lang="en-US" dirty="0" smtClean="0"/>
            </a:br>
            <a:r>
              <a:rPr lang="en-US" b="1" dirty="0" smtClean="0"/>
              <a:t>Yellow</a:t>
            </a:r>
            <a:r>
              <a:rPr lang="en-US" dirty="0" smtClean="0"/>
              <a:t>: </a:t>
            </a:r>
            <a:r>
              <a:rPr lang="en-US" dirty="0" err="1" smtClean="0"/>
              <a:t>Champa</a:t>
            </a:r>
            <a:endParaRPr lang="en-US" dirty="0" smtClean="0"/>
          </a:p>
          <a:p>
            <a:r>
              <a:rPr lang="en-US" dirty="0" smtClean="0"/>
              <a:t>The </a:t>
            </a:r>
            <a:r>
              <a:rPr lang="en-US" b="0" dirty="0" smtClean="0"/>
              <a:t>Khmer Empire </a:t>
            </a:r>
            <a:r>
              <a:rPr lang="en-US" dirty="0" smtClean="0"/>
              <a:t>was one of the most powerful empires in Southeast Asia. At times ruled over and/or </a:t>
            </a:r>
            <a:r>
              <a:rPr lang="en-US" dirty="0" err="1" smtClean="0"/>
              <a:t>vassalized</a:t>
            </a:r>
            <a:r>
              <a:rPr lang="en-US" dirty="0" smtClean="0"/>
              <a:t> parts of modern-day Laos, Thailand, Vietnam, Burma, and Malaysia.</a:t>
            </a:r>
            <a:br>
              <a:rPr lang="en-US" dirty="0" smtClean="0"/>
            </a:br>
            <a:endParaRPr lang="en-US" dirty="0"/>
          </a:p>
        </p:txBody>
      </p:sp>
      <p:sp>
        <p:nvSpPr>
          <p:cNvPr id="4" name="Slide Number Placeholder 3"/>
          <p:cNvSpPr>
            <a:spLocks noGrp="1"/>
          </p:cNvSpPr>
          <p:nvPr>
            <p:ph type="sldNum" sz="quarter" idx="10"/>
          </p:nvPr>
        </p:nvSpPr>
        <p:spPr/>
        <p:txBody>
          <a:bodyPr/>
          <a:lstStyle/>
          <a:p>
            <a:fld id="{369C15D3-8705-4E12-B0FE-D33BD0B8B663}" type="slidenum">
              <a:rPr lang="en-US" smtClean="0"/>
              <a:pPr/>
              <a:t>63</a:t>
            </a:fld>
            <a:endParaRPr 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Angkor is a region of Cambodia that served as the seat of the Khmer Empire, which flourished from approximately the 9th to 15th centuries. The ruins of Angkor are located amid forests and farmland.</a:t>
            </a:r>
            <a:r>
              <a:rPr lang="en-US" baseline="0" dirty="0" smtClean="0"/>
              <a:t> </a:t>
            </a:r>
            <a:r>
              <a:rPr lang="en-US" dirty="0" smtClean="0"/>
              <a:t>The temples of the Angkor area number over one thousand, ranging in scale from nondescript piles of brick rubble scattered through rice fields to the magnificent Angkor </a:t>
            </a:r>
            <a:r>
              <a:rPr lang="en-US" dirty="0" err="1" smtClean="0"/>
              <a:t>Wat</a:t>
            </a:r>
            <a:r>
              <a:rPr lang="en-US" dirty="0" smtClean="0"/>
              <a:t>, said to be the world's largest single religious monument. Fell in 1431.</a:t>
            </a:r>
            <a:endParaRPr lang="en-US" dirty="0"/>
          </a:p>
        </p:txBody>
      </p:sp>
      <p:sp>
        <p:nvSpPr>
          <p:cNvPr id="4" name="Slide Number Placeholder 3"/>
          <p:cNvSpPr>
            <a:spLocks noGrp="1"/>
          </p:cNvSpPr>
          <p:nvPr>
            <p:ph type="sldNum" sz="quarter" idx="10"/>
          </p:nvPr>
        </p:nvSpPr>
        <p:spPr/>
        <p:txBody>
          <a:bodyPr/>
          <a:lstStyle/>
          <a:p>
            <a:fld id="{369C15D3-8705-4E12-B0FE-D33BD0B8B663}" type="slidenum">
              <a:rPr lang="en-US" smtClean="0"/>
              <a:pPr/>
              <a:t>64</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Art of arabesque, tile work on the wall of mosque, Yazd, Iran. Photo Denise Ames</a:t>
            </a:r>
            <a:endParaRPr lang="en-US" dirty="0"/>
          </a:p>
        </p:txBody>
      </p:sp>
      <p:sp>
        <p:nvSpPr>
          <p:cNvPr id="4" name="Slide Number Placeholder 3"/>
          <p:cNvSpPr>
            <a:spLocks noGrp="1"/>
          </p:cNvSpPr>
          <p:nvPr>
            <p:ph type="sldNum" sz="quarter" idx="10"/>
          </p:nvPr>
        </p:nvSpPr>
        <p:spPr/>
        <p:txBody>
          <a:bodyPr/>
          <a:lstStyle/>
          <a:p>
            <a:fld id="{369C15D3-8705-4E12-B0FE-D33BD0B8B663}" type="slidenum">
              <a:rPr lang="en-US" smtClean="0"/>
              <a:pPr/>
              <a:t>9</a:t>
            </a:fld>
            <a:endParaRPr 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rtl="0"/>
            <a:r>
              <a:rPr lang="en-US" dirty="0" err="1" smtClean="0"/>
              <a:t>Bagan</a:t>
            </a:r>
            <a:r>
              <a:rPr lang="en-US" dirty="0" smtClean="0"/>
              <a:t> (Pagan) is an ancient city located in the Mandalay Region of Burma (Myanmar). From the 9th to 13th centuries, the city was the capital of the Kingdom of Pagan, the first kingdom to unify the regions that would later constitute modern Myanmar. During the kingdom's height between the 11th and 13th centuries, over 10,000 Buddhist temples, pagodas and monasteries were constructed in the </a:t>
            </a:r>
            <a:r>
              <a:rPr lang="en-US" dirty="0" err="1" smtClean="0"/>
              <a:t>Bagan</a:t>
            </a:r>
            <a:r>
              <a:rPr lang="en-US" dirty="0" smtClean="0"/>
              <a:t> plains alone, of which the remains of over 2200 temples and pagodas still survive to the present day.</a:t>
            </a:r>
          </a:p>
          <a:p>
            <a:pPr rtl="0"/>
            <a:r>
              <a:rPr lang="en-US" dirty="0" err="1" smtClean="0"/>
              <a:t>Bagan</a:t>
            </a:r>
            <a:r>
              <a:rPr lang="en-US" dirty="0" smtClean="0"/>
              <a:t> is not yet a UNESCO</a:t>
            </a:r>
            <a:r>
              <a:rPr lang="en-US" baseline="0" dirty="0" smtClean="0"/>
              <a:t> </a:t>
            </a:r>
            <a:r>
              <a:rPr lang="en-US" dirty="0" smtClean="0"/>
              <a:t>World Heritage Site.</a:t>
            </a:r>
          </a:p>
          <a:p>
            <a:endParaRPr lang="en-US" dirty="0"/>
          </a:p>
        </p:txBody>
      </p:sp>
      <p:sp>
        <p:nvSpPr>
          <p:cNvPr id="4" name="Slide Number Placeholder 3"/>
          <p:cNvSpPr>
            <a:spLocks noGrp="1"/>
          </p:cNvSpPr>
          <p:nvPr>
            <p:ph type="sldNum" sz="quarter" idx="10"/>
          </p:nvPr>
        </p:nvSpPr>
        <p:spPr/>
        <p:txBody>
          <a:bodyPr/>
          <a:lstStyle/>
          <a:p>
            <a:fld id="{369C15D3-8705-4E12-B0FE-D33BD0B8B663}" type="slidenum">
              <a:rPr lang="en-US" smtClean="0"/>
              <a:pPr/>
              <a:t>65</a:t>
            </a:fld>
            <a:endParaRPr 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With the help of their mounted archers, as depicted here, the Mongols conquered most of Eurasia. </a:t>
            </a:r>
            <a:endParaRPr lang="en-US" dirty="0"/>
          </a:p>
        </p:txBody>
      </p:sp>
      <p:sp>
        <p:nvSpPr>
          <p:cNvPr id="4" name="Slide Number Placeholder 3"/>
          <p:cNvSpPr>
            <a:spLocks noGrp="1"/>
          </p:cNvSpPr>
          <p:nvPr>
            <p:ph type="sldNum" sz="quarter" idx="10"/>
          </p:nvPr>
        </p:nvSpPr>
        <p:spPr/>
        <p:txBody>
          <a:bodyPr/>
          <a:lstStyle/>
          <a:p>
            <a:fld id="{369C15D3-8705-4E12-B0FE-D33BD0B8B663}" type="slidenum">
              <a:rPr lang="en-US" smtClean="0"/>
              <a:pPr/>
              <a:t>66</a:t>
            </a:fld>
            <a:endParaRPr 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 former Orthodox patriarchal basilica, later a mosque, now a museum in Istanbul, Turkey. From the date of its dedication in 360  until 1453, it served as the cathedral of Constantinople. It was a mosque from 1453</a:t>
            </a:r>
            <a:r>
              <a:rPr lang="en-US" baseline="0" dirty="0" smtClean="0"/>
              <a:t> until 1934, when it was opened as a museum. Photo Denise Ames</a:t>
            </a:r>
            <a:endParaRPr lang="en-US" dirty="0"/>
          </a:p>
        </p:txBody>
      </p:sp>
      <p:sp>
        <p:nvSpPr>
          <p:cNvPr id="4" name="Slide Number Placeholder 3"/>
          <p:cNvSpPr>
            <a:spLocks noGrp="1"/>
          </p:cNvSpPr>
          <p:nvPr>
            <p:ph type="sldNum" sz="quarter" idx="10"/>
          </p:nvPr>
        </p:nvSpPr>
        <p:spPr/>
        <p:txBody>
          <a:bodyPr/>
          <a:lstStyle/>
          <a:p>
            <a:fld id="{369C15D3-8705-4E12-B0FE-D33BD0B8B663}" type="slidenum">
              <a:rPr lang="en-US" smtClean="0"/>
              <a:pPr/>
              <a:t>67</a:t>
            </a:fld>
            <a:endParaRPr 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Mosaic showing Justinian with the bishop who ruled Byzantine Ravenna, bodyguards and courtiers.</a:t>
            </a:r>
          </a:p>
          <a:p>
            <a:endParaRPr lang="en-US" dirty="0"/>
          </a:p>
        </p:txBody>
      </p:sp>
      <p:sp>
        <p:nvSpPr>
          <p:cNvPr id="4" name="Slide Number Placeholder 3"/>
          <p:cNvSpPr>
            <a:spLocks noGrp="1"/>
          </p:cNvSpPr>
          <p:nvPr>
            <p:ph type="sldNum" sz="quarter" idx="10"/>
          </p:nvPr>
        </p:nvSpPr>
        <p:spPr/>
        <p:txBody>
          <a:bodyPr/>
          <a:lstStyle/>
          <a:p>
            <a:fld id="{369C15D3-8705-4E12-B0FE-D33BD0B8B663}" type="slidenum">
              <a:rPr lang="en-US" smtClean="0"/>
              <a:pPr/>
              <a:t>68</a:t>
            </a:fld>
            <a:endParaRPr 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 989, he brought Christianity</a:t>
            </a:r>
            <a:r>
              <a:rPr lang="en-US" baseline="0" dirty="0" smtClean="0"/>
              <a:t> to Russia. </a:t>
            </a:r>
            <a:endParaRPr lang="en-US" dirty="0"/>
          </a:p>
        </p:txBody>
      </p:sp>
      <p:sp>
        <p:nvSpPr>
          <p:cNvPr id="4" name="Slide Number Placeholder 3"/>
          <p:cNvSpPr>
            <a:spLocks noGrp="1"/>
          </p:cNvSpPr>
          <p:nvPr>
            <p:ph type="sldNum" sz="quarter" idx="10"/>
          </p:nvPr>
        </p:nvSpPr>
        <p:spPr/>
        <p:txBody>
          <a:bodyPr/>
          <a:lstStyle/>
          <a:p>
            <a:fld id="{369C15D3-8705-4E12-B0FE-D33BD0B8B663}" type="slidenum">
              <a:rPr lang="en-US" smtClean="0"/>
              <a:pPr/>
              <a:t>69</a:t>
            </a:fld>
            <a:endParaRPr lang="en-US"/>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Occupation of Kiev in 1240 by the Mongols. Illustration of a Russian </a:t>
            </a:r>
            <a:r>
              <a:rPr lang="en-US" dirty="0" err="1" smtClean="0"/>
              <a:t>annal</a:t>
            </a:r>
            <a:r>
              <a:rPr lang="en-US" dirty="0" smtClean="0"/>
              <a:t>. The </a:t>
            </a:r>
            <a:r>
              <a:rPr lang="en-US" b="0" dirty="0" smtClean="0"/>
              <a:t>Siege of Kyiv </a:t>
            </a:r>
            <a:r>
              <a:rPr lang="en-US" dirty="0" smtClean="0"/>
              <a:t>by the Mongols took place between November 28 and December 6, 1240, and resulted in a Mongol victory</a:t>
            </a:r>
            <a:endParaRPr lang="en-US" dirty="0"/>
          </a:p>
        </p:txBody>
      </p:sp>
      <p:sp>
        <p:nvSpPr>
          <p:cNvPr id="4" name="Slide Number Placeholder 3"/>
          <p:cNvSpPr>
            <a:spLocks noGrp="1"/>
          </p:cNvSpPr>
          <p:nvPr>
            <p:ph type="sldNum" sz="quarter" idx="10"/>
          </p:nvPr>
        </p:nvSpPr>
        <p:spPr/>
        <p:txBody>
          <a:bodyPr/>
          <a:lstStyle/>
          <a:p>
            <a:fld id="{369C15D3-8705-4E12-B0FE-D33BD0B8B663}" type="slidenum">
              <a:rPr lang="en-US" smtClean="0"/>
              <a:pPr/>
              <a:t>70</a:t>
            </a:fld>
            <a:endParaRPr lang="en-US"/>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69C15D3-8705-4E12-B0FE-D33BD0B8B663}" type="slidenum">
              <a:rPr lang="en-US" smtClean="0"/>
              <a:pPr/>
              <a:t>71</a:t>
            </a:fld>
            <a:endParaRPr lang="en-US"/>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 German</a:t>
            </a:r>
            <a:r>
              <a:rPr lang="en-US" baseline="0" dirty="0" smtClean="0"/>
              <a:t> knight in armor plate. </a:t>
            </a:r>
            <a:endParaRPr lang="en-US" dirty="0"/>
          </a:p>
        </p:txBody>
      </p:sp>
      <p:sp>
        <p:nvSpPr>
          <p:cNvPr id="4" name="Slide Number Placeholder 3"/>
          <p:cNvSpPr>
            <a:spLocks noGrp="1"/>
          </p:cNvSpPr>
          <p:nvPr>
            <p:ph type="sldNum" sz="quarter" idx="10"/>
          </p:nvPr>
        </p:nvSpPr>
        <p:spPr/>
        <p:txBody>
          <a:bodyPr/>
          <a:lstStyle/>
          <a:p>
            <a:fld id="{369C15D3-8705-4E12-B0FE-D33BD0B8B663}" type="slidenum">
              <a:rPr lang="en-US" smtClean="0"/>
              <a:pPr/>
              <a:t>72</a:t>
            </a:fld>
            <a:endParaRPr lang="en-US"/>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Charlemagne's palace chapel at Aachen, completed in 805</a:t>
            </a:r>
          </a:p>
          <a:p>
            <a:endParaRPr lang="en-US" dirty="0"/>
          </a:p>
        </p:txBody>
      </p:sp>
      <p:sp>
        <p:nvSpPr>
          <p:cNvPr id="4" name="Slide Number Placeholder 3"/>
          <p:cNvSpPr>
            <a:spLocks noGrp="1"/>
          </p:cNvSpPr>
          <p:nvPr>
            <p:ph type="sldNum" sz="quarter" idx="10"/>
          </p:nvPr>
        </p:nvSpPr>
        <p:spPr/>
        <p:txBody>
          <a:bodyPr/>
          <a:lstStyle/>
          <a:p>
            <a:fld id="{369C15D3-8705-4E12-B0FE-D33BD0B8B663}" type="slidenum">
              <a:rPr lang="en-US" smtClean="0"/>
              <a:pPr/>
              <a:t>73</a:t>
            </a:fld>
            <a:endParaRPr lang="en-US"/>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rtl="0"/>
            <a:endParaRPr lang="en-US" dirty="0" smtClean="0"/>
          </a:p>
          <a:p>
            <a:pPr rtl="0"/>
            <a:r>
              <a:rPr lang="en-US" dirty="0" smtClean="0"/>
              <a:t>Medieval manuscript illustration of the three classes of medieval society: clergy, knights, and the peasantry.</a:t>
            </a:r>
          </a:p>
          <a:p>
            <a:endParaRPr lang="en-US" dirty="0"/>
          </a:p>
        </p:txBody>
      </p:sp>
      <p:sp>
        <p:nvSpPr>
          <p:cNvPr id="4" name="Slide Number Placeholder 3"/>
          <p:cNvSpPr>
            <a:spLocks noGrp="1"/>
          </p:cNvSpPr>
          <p:nvPr>
            <p:ph type="sldNum" sz="quarter" idx="10"/>
          </p:nvPr>
        </p:nvSpPr>
        <p:spPr/>
        <p:txBody>
          <a:bodyPr/>
          <a:lstStyle/>
          <a:p>
            <a:fld id="{369C15D3-8705-4E12-B0FE-D33BD0B8B663}" type="slidenum">
              <a:rPr lang="en-US" smtClean="0"/>
              <a:pPr/>
              <a:t>74</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 girl with Parrot, scene from the One Thousand and One Nights. It is a collection of Middle Eastern and South Asian stories and folk tales compiled in Arabic during the Islamic Golden Age.</a:t>
            </a:r>
          </a:p>
          <a:p>
            <a:endParaRPr lang="en-US" dirty="0"/>
          </a:p>
        </p:txBody>
      </p:sp>
      <p:sp>
        <p:nvSpPr>
          <p:cNvPr id="4" name="Slide Number Placeholder 3"/>
          <p:cNvSpPr>
            <a:spLocks noGrp="1"/>
          </p:cNvSpPr>
          <p:nvPr>
            <p:ph type="sldNum" sz="quarter" idx="10"/>
          </p:nvPr>
        </p:nvSpPr>
        <p:spPr/>
        <p:txBody>
          <a:bodyPr/>
          <a:lstStyle/>
          <a:p>
            <a:fld id="{369C15D3-8705-4E12-B0FE-D33BD0B8B663}" type="slidenum">
              <a:rPr lang="en-US" smtClean="0"/>
              <a:pPr/>
              <a:t>10</a:t>
            </a:fld>
            <a:endParaRPr lang="en-US"/>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 medieval European scholar making precise measurements in a 14th-century manuscript illustration.</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Miniature of Richard of Wallingford, Abbot of St. Albans, mathematician and inventor of a mechanical astronomical clock. He is shown seated at his desk measuring with a pair of compasses.</a:t>
            </a:r>
          </a:p>
          <a:p>
            <a:endParaRPr lang="en-US" dirty="0"/>
          </a:p>
        </p:txBody>
      </p:sp>
      <p:sp>
        <p:nvSpPr>
          <p:cNvPr id="4" name="Slide Number Placeholder 3"/>
          <p:cNvSpPr>
            <a:spLocks noGrp="1"/>
          </p:cNvSpPr>
          <p:nvPr>
            <p:ph type="sldNum" sz="quarter" idx="10"/>
          </p:nvPr>
        </p:nvSpPr>
        <p:spPr/>
        <p:txBody>
          <a:bodyPr/>
          <a:lstStyle/>
          <a:p>
            <a:fld id="{369C15D3-8705-4E12-B0FE-D33BD0B8B663}" type="slidenum">
              <a:rPr lang="en-US" smtClean="0"/>
              <a:pPr/>
              <a:t>75</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Approximate distribution of Bantu peoples divided into zones according to the Guthrie classification of Bantu languages.</a:t>
            </a:r>
            <a:r>
              <a:rPr lang="en-US" b="1" dirty="0" smtClean="0"/>
              <a:t> </a:t>
            </a:r>
            <a:r>
              <a:rPr lang="en-US" b="0" dirty="0" smtClean="0"/>
              <a:t>Bantu</a:t>
            </a:r>
            <a:r>
              <a:rPr lang="en-US" dirty="0" smtClean="0"/>
              <a:t> is used as a general label for 300-600 ethnic groups in Africa who speak Bantu languages. </a:t>
            </a:r>
            <a:endParaRPr lang="en-US" dirty="0"/>
          </a:p>
        </p:txBody>
      </p:sp>
      <p:sp>
        <p:nvSpPr>
          <p:cNvPr id="4" name="Slide Number Placeholder 3"/>
          <p:cNvSpPr>
            <a:spLocks noGrp="1"/>
          </p:cNvSpPr>
          <p:nvPr>
            <p:ph type="sldNum" sz="quarter" idx="10"/>
          </p:nvPr>
        </p:nvSpPr>
        <p:spPr/>
        <p:txBody>
          <a:bodyPr/>
          <a:lstStyle/>
          <a:p>
            <a:fld id="{369C15D3-8705-4E12-B0FE-D33BD0B8B663}" type="slidenum">
              <a:rPr lang="en-US" smtClean="0"/>
              <a:pPr/>
              <a:t>11</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rtl="0"/>
            <a:r>
              <a:rPr lang="en-US" dirty="0" smtClean="0"/>
              <a:t>Trade routes of the Western Sahara c. 1000-1500. Goldfields are indicated by light brown shading.</a:t>
            </a:r>
            <a:endParaRPr lang="en-US" dirty="0"/>
          </a:p>
        </p:txBody>
      </p:sp>
      <p:sp>
        <p:nvSpPr>
          <p:cNvPr id="4" name="Slide Number Placeholder 3"/>
          <p:cNvSpPr>
            <a:spLocks noGrp="1"/>
          </p:cNvSpPr>
          <p:nvPr>
            <p:ph type="sldNum" sz="quarter" idx="10"/>
          </p:nvPr>
        </p:nvSpPr>
        <p:spPr/>
        <p:txBody>
          <a:bodyPr/>
          <a:lstStyle/>
          <a:p>
            <a:fld id="{369C15D3-8705-4E12-B0FE-D33BD0B8B663}" type="slidenum">
              <a:rPr lang="en-US" smtClean="0"/>
              <a:pPr/>
              <a:t>12</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5/1/2012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5/1/2012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5/1/2012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5/1/2012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5/1/2012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5/1/2012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5/1/2012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5/1/2012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5/1/2012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5/1/2012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5/1/2012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5/1/2012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16.jpeg"/></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3.xml"/><Relationship Id="rId1" Type="http://schemas.openxmlformats.org/officeDocument/2006/relationships/slideLayout" Target="../slideLayouts/slideLayout4.xml"/><Relationship Id="rId4" Type="http://schemas.openxmlformats.org/officeDocument/2006/relationships/image" Target="../media/image29.jpeg"/></Relationships>
</file>

<file path=ppt/slides/_rels/slide2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hyperlink" Target="//upload.wikimedia.org/wikipedia/commons/4/41/Angkor_Wat.jpg" TargetMode="External"/><Relationship Id="rId2" Type="http://schemas.openxmlformats.org/officeDocument/2006/relationships/notesSlide" Target="../notesSlides/notesSlide59.xml"/><Relationship Id="rId1" Type="http://schemas.openxmlformats.org/officeDocument/2006/relationships/slideLayout" Target="../slideLayouts/slideLayout7.xml"/><Relationship Id="rId4" Type="http://schemas.openxmlformats.org/officeDocument/2006/relationships/image" Target="../media/image66.jpeg"/></Relationships>
</file>

<file path=ppt/slides/_rels/slide65.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8.jpeg"/></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74638"/>
            <a:ext cx="8229600" cy="1477962"/>
          </a:xfrm>
        </p:spPr>
        <p:txBody>
          <a:bodyPr>
            <a:noAutofit/>
          </a:bodyPr>
          <a:lstStyle/>
          <a:p>
            <a:r>
              <a:rPr lang="en-US" sz="5400" dirty="0" smtClean="0"/>
              <a:t>Post-Classical </a:t>
            </a:r>
            <a:br>
              <a:rPr lang="en-US" sz="5400" dirty="0" smtClean="0"/>
            </a:br>
            <a:r>
              <a:rPr lang="en-US" sz="5400" dirty="0" smtClean="0"/>
              <a:t>Geographical Regions</a:t>
            </a:r>
            <a:endParaRPr lang="en-US" sz="5400" dirty="0"/>
          </a:p>
        </p:txBody>
      </p:sp>
      <p:sp>
        <p:nvSpPr>
          <p:cNvPr id="5" name="Content Placeholder 4"/>
          <p:cNvSpPr>
            <a:spLocks noGrp="1"/>
          </p:cNvSpPr>
          <p:nvPr>
            <p:ph idx="1"/>
          </p:nvPr>
        </p:nvSpPr>
        <p:spPr>
          <a:xfrm>
            <a:off x="914400" y="1981200"/>
            <a:ext cx="7239000" cy="4648200"/>
          </a:xfrm>
          <a:blipFill>
            <a:blip r:embed="rId2"/>
            <a:tile tx="0" ty="0" sx="100000" sy="100000" flip="none" algn="tl"/>
          </a:blipFill>
          <a:ln w="19050">
            <a:solidFill>
              <a:schemeClr val="tx1"/>
            </a:solidFill>
          </a:ln>
        </p:spPr>
        <p:txBody>
          <a:bodyPr>
            <a:noAutofit/>
          </a:bodyPr>
          <a:lstStyle/>
          <a:p>
            <a:pPr marL="514350" indent="-514350" algn="ctr">
              <a:buAutoNum type="arabicPeriod"/>
            </a:pPr>
            <a:r>
              <a:rPr lang="en-US" sz="3600" dirty="0" smtClean="0"/>
              <a:t>Middle East</a:t>
            </a:r>
          </a:p>
          <a:p>
            <a:pPr marL="514350" indent="-514350" algn="ctr">
              <a:buAutoNum type="arabicPeriod"/>
            </a:pPr>
            <a:r>
              <a:rPr lang="en-US" sz="3600" dirty="0" smtClean="0"/>
              <a:t>Africa</a:t>
            </a:r>
          </a:p>
          <a:p>
            <a:pPr marL="514350" indent="-514350" algn="ctr">
              <a:buAutoNum type="arabicPeriod"/>
            </a:pPr>
            <a:r>
              <a:rPr lang="en-US" sz="3600" dirty="0" smtClean="0"/>
              <a:t>Western hemisphere</a:t>
            </a:r>
          </a:p>
          <a:p>
            <a:pPr marL="514350" indent="-514350" algn="ctr">
              <a:buAutoNum type="arabicPeriod"/>
            </a:pPr>
            <a:r>
              <a:rPr lang="en-US" sz="3600" dirty="0" smtClean="0"/>
              <a:t>China</a:t>
            </a:r>
          </a:p>
          <a:p>
            <a:pPr marL="514350" indent="-514350" algn="ctr">
              <a:buAutoNum type="arabicPeriod"/>
            </a:pPr>
            <a:r>
              <a:rPr lang="en-US" sz="3600" dirty="0" smtClean="0"/>
              <a:t>Asia (other than China)</a:t>
            </a:r>
          </a:p>
          <a:p>
            <a:pPr marL="514350" indent="-514350" algn="ctr">
              <a:buAutoNum type="arabicPeriod"/>
            </a:pPr>
            <a:r>
              <a:rPr lang="en-US" sz="3600" dirty="0" smtClean="0"/>
              <a:t>Byzantine Empire</a:t>
            </a:r>
            <a:r>
              <a:rPr lang="en-US" sz="3600" dirty="0"/>
              <a:t> </a:t>
            </a:r>
            <a:r>
              <a:rPr lang="en-US" sz="3600" dirty="0" smtClean="0"/>
              <a:t>and Russia</a:t>
            </a:r>
          </a:p>
          <a:p>
            <a:pPr marL="514350" indent="-514350" algn="ctr">
              <a:buAutoNum type="arabicPeriod"/>
            </a:pPr>
            <a:r>
              <a:rPr lang="en-US" sz="3600" dirty="0" smtClean="0"/>
              <a:t>Europe</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p:spPr>
        <p:txBody>
          <a:bodyPr>
            <a:normAutofit fontScale="90000"/>
          </a:bodyPr>
          <a:lstStyle/>
          <a:p>
            <a:r>
              <a:rPr lang="en-US" dirty="0" smtClean="0"/>
              <a:t>One Thousand and One Arabian Nights</a:t>
            </a:r>
            <a:endParaRPr lang="en-US" dirty="0"/>
          </a:p>
        </p:txBody>
      </p:sp>
      <p:pic>
        <p:nvPicPr>
          <p:cNvPr id="9218" name="Picture 2"/>
          <p:cNvPicPr>
            <a:picLocks noGrp="1" noChangeAspect="1" noChangeArrowheads="1"/>
          </p:cNvPicPr>
          <p:nvPr>
            <p:ph idx="1"/>
          </p:nvPr>
        </p:nvPicPr>
        <p:blipFill>
          <a:blip r:embed="rId3"/>
          <a:srcRect/>
          <a:stretch>
            <a:fillRect/>
          </a:stretch>
        </p:blipFill>
        <p:spPr bwMode="auto">
          <a:xfrm>
            <a:off x="914400" y="1066800"/>
            <a:ext cx="7239000" cy="5486400"/>
          </a:xfrm>
          <a:prstGeom prst="rect">
            <a:avLst/>
          </a:prstGeom>
          <a:noFill/>
          <a:ln w="28575">
            <a:solidFill>
              <a:schemeClr val="accent1">
                <a:lumMod val="75000"/>
              </a:schemeClr>
            </a:solidFill>
            <a:miter lim="800000"/>
            <a:headEnd/>
            <a:tailEnd/>
          </a:ln>
          <a:effec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53400" y="228600"/>
            <a:ext cx="609600" cy="2895600"/>
          </a:xfrm>
          <a:ln>
            <a:solidFill>
              <a:schemeClr val="tx1"/>
            </a:solidFill>
          </a:ln>
        </p:spPr>
        <p:txBody>
          <a:bodyPr>
            <a:normAutofit fontScale="90000"/>
          </a:bodyPr>
          <a:lstStyle/>
          <a:p>
            <a:r>
              <a:rPr lang="en-US" dirty="0" smtClean="0"/>
              <a:t>Bantu </a:t>
            </a:r>
            <a:endParaRPr lang="en-US" dirty="0"/>
          </a:p>
        </p:txBody>
      </p:sp>
      <p:pic>
        <p:nvPicPr>
          <p:cNvPr id="10242" name="Picture 2"/>
          <p:cNvPicPr>
            <a:picLocks noGrp="1" noChangeAspect="1" noChangeArrowheads="1"/>
          </p:cNvPicPr>
          <p:nvPr>
            <p:ph idx="1"/>
          </p:nvPr>
        </p:nvPicPr>
        <p:blipFill>
          <a:blip r:embed="rId3"/>
          <a:srcRect/>
          <a:stretch>
            <a:fillRect/>
          </a:stretch>
        </p:blipFill>
        <p:spPr bwMode="auto">
          <a:xfrm>
            <a:off x="381000" y="228600"/>
            <a:ext cx="6934200" cy="6400800"/>
          </a:xfrm>
          <a:prstGeom prst="rect">
            <a:avLst/>
          </a:prstGeom>
          <a:noFill/>
          <a:ln w="28575">
            <a:solidFill>
              <a:srgbClr val="7030A0"/>
            </a:solidFill>
            <a:miter lim="800000"/>
            <a:headEnd/>
            <a:tailEnd/>
          </a:ln>
          <a:effec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67600" y="609600"/>
            <a:ext cx="1524000" cy="3505200"/>
          </a:xfrm>
        </p:spPr>
        <p:txBody>
          <a:bodyPr>
            <a:noAutofit/>
          </a:bodyPr>
          <a:lstStyle/>
          <a:p>
            <a:r>
              <a:rPr lang="en-US" sz="3600" dirty="0" smtClean="0"/>
              <a:t>Trade Routes of West Africa</a:t>
            </a:r>
            <a:endParaRPr lang="en-US" sz="3600" dirty="0"/>
          </a:p>
        </p:txBody>
      </p:sp>
      <p:pic>
        <p:nvPicPr>
          <p:cNvPr id="11266" name="Picture 2"/>
          <p:cNvPicPr>
            <a:picLocks noGrp="1" noChangeAspect="1" noChangeArrowheads="1"/>
          </p:cNvPicPr>
          <p:nvPr>
            <p:ph idx="1"/>
          </p:nvPr>
        </p:nvPicPr>
        <p:blipFill>
          <a:blip r:embed="rId3"/>
          <a:srcRect/>
          <a:stretch>
            <a:fillRect/>
          </a:stretch>
        </p:blipFill>
        <p:spPr bwMode="auto">
          <a:xfrm>
            <a:off x="457200" y="381000"/>
            <a:ext cx="6781800" cy="6248400"/>
          </a:xfrm>
          <a:prstGeom prst="rect">
            <a:avLst/>
          </a:prstGeom>
          <a:noFill/>
          <a:ln w="28575">
            <a:solidFill>
              <a:schemeClr val="bg2">
                <a:lumMod val="50000"/>
              </a:schemeClr>
            </a:solidFill>
            <a:miter lim="800000"/>
            <a:headEnd/>
            <a:tailEnd/>
          </a:ln>
          <a:effec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43800" y="762000"/>
            <a:ext cx="1600200" cy="3886200"/>
          </a:xfrm>
        </p:spPr>
        <p:txBody>
          <a:bodyPr>
            <a:normAutofit/>
          </a:bodyPr>
          <a:lstStyle/>
          <a:p>
            <a:r>
              <a:rPr lang="en-US" sz="3200" dirty="0" smtClean="0"/>
              <a:t>Extent of </a:t>
            </a:r>
            <a:br>
              <a:rPr lang="en-US" sz="3200" dirty="0" smtClean="0"/>
            </a:br>
            <a:r>
              <a:rPr lang="en-US" sz="3200" dirty="0" smtClean="0"/>
              <a:t>Ancient Ghana</a:t>
            </a:r>
            <a:endParaRPr lang="en-US" sz="3200" dirty="0"/>
          </a:p>
        </p:txBody>
      </p:sp>
      <p:pic>
        <p:nvPicPr>
          <p:cNvPr id="12290" name="Picture 2"/>
          <p:cNvPicPr>
            <a:picLocks noGrp="1" noChangeAspect="1" noChangeArrowheads="1"/>
          </p:cNvPicPr>
          <p:nvPr>
            <p:ph idx="1"/>
          </p:nvPr>
        </p:nvPicPr>
        <p:blipFill>
          <a:blip r:embed="rId3"/>
          <a:srcRect/>
          <a:stretch>
            <a:fillRect/>
          </a:stretch>
        </p:blipFill>
        <p:spPr bwMode="auto">
          <a:xfrm>
            <a:off x="228600" y="228600"/>
            <a:ext cx="7162800" cy="6400800"/>
          </a:xfrm>
          <a:prstGeom prst="rect">
            <a:avLst/>
          </a:prstGeom>
          <a:noFill/>
          <a:ln w="28575">
            <a:solidFill>
              <a:srgbClr val="00B050"/>
            </a:solidFill>
            <a:miter lim="800000"/>
            <a:headEnd/>
            <a:tailEnd/>
          </a:ln>
          <a:effec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Grp="1" noChangeAspect="1" noChangeArrowheads="1"/>
          </p:cNvPicPr>
          <p:nvPr>
            <p:ph idx="4294967295"/>
          </p:nvPr>
        </p:nvPicPr>
        <p:blipFill>
          <a:blip r:embed="rId2"/>
          <a:srcRect/>
          <a:stretch>
            <a:fillRect/>
          </a:stretch>
        </p:blipFill>
        <p:spPr bwMode="auto">
          <a:xfrm>
            <a:off x="762000" y="381000"/>
            <a:ext cx="7772400" cy="6248400"/>
          </a:xfrm>
          <a:prstGeom prst="rect">
            <a:avLst/>
          </a:prstGeom>
          <a:noFill/>
          <a:ln w="28575">
            <a:solidFill>
              <a:schemeClr val="tx2">
                <a:lumMod val="60000"/>
                <a:lumOff val="40000"/>
              </a:schemeClr>
            </a:solidFill>
            <a:miter lim="800000"/>
            <a:headEnd/>
            <a:tailEnd/>
          </a:ln>
          <a:effec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3810000" cy="1143000"/>
          </a:xfrm>
        </p:spPr>
        <p:txBody>
          <a:bodyPr/>
          <a:lstStyle/>
          <a:p>
            <a:r>
              <a:rPr lang="en-US" dirty="0" err="1" smtClean="0"/>
              <a:t>Almoravids</a:t>
            </a:r>
            <a:endParaRPr lang="en-US" dirty="0"/>
          </a:p>
        </p:txBody>
      </p:sp>
      <p:pic>
        <p:nvPicPr>
          <p:cNvPr id="14338" name="Picture 2"/>
          <p:cNvPicPr>
            <a:picLocks noGrp="1" noChangeAspect="1" noChangeArrowheads="1"/>
          </p:cNvPicPr>
          <p:nvPr>
            <p:ph sz="half" idx="1"/>
          </p:nvPr>
        </p:nvPicPr>
        <p:blipFill>
          <a:blip r:embed="rId3"/>
          <a:srcRect/>
          <a:stretch>
            <a:fillRect/>
          </a:stretch>
        </p:blipFill>
        <p:spPr bwMode="auto">
          <a:xfrm>
            <a:off x="228600" y="2057400"/>
            <a:ext cx="4038600" cy="3886199"/>
          </a:xfrm>
          <a:prstGeom prst="rect">
            <a:avLst/>
          </a:prstGeom>
          <a:noFill/>
          <a:ln w="19050">
            <a:solidFill>
              <a:schemeClr val="tx1">
                <a:lumMod val="85000"/>
                <a:lumOff val="15000"/>
              </a:schemeClr>
            </a:solidFill>
            <a:miter lim="800000"/>
            <a:headEnd/>
            <a:tailEnd/>
          </a:ln>
          <a:effectLst/>
        </p:spPr>
      </p:pic>
      <p:pic>
        <p:nvPicPr>
          <p:cNvPr id="14339" name="Picture 3"/>
          <p:cNvPicPr>
            <a:picLocks noGrp="1" noChangeAspect="1" noChangeArrowheads="1"/>
          </p:cNvPicPr>
          <p:nvPr>
            <p:ph sz="half" idx="2"/>
          </p:nvPr>
        </p:nvPicPr>
        <p:blipFill>
          <a:blip r:embed="rId4"/>
          <a:srcRect/>
          <a:stretch>
            <a:fillRect/>
          </a:stretch>
        </p:blipFill>
        <p:spPr bwMode="auto">
          <a:xfrm>
            <a:off x="4724400" y="304800"/>
            <a:ext cx="4191000" cy="6172200"/>
          </a:xfrm>
          <a:prstGeom prst="rect">
            <a:avLst/>
          </a:prstGeom>
          <a:noFill/>
          <a:ln w="28575">
            <a:solidFill>
              <a:schemeClr val="bg2">
                <a:lumMod val="25000"/>
              </a:schemeClr>
            </a:solidFill>
            <a:miter lim="800000"/>
            <a:headEnd/>
            <a:tailEnd/>
          </a:ln>
          <a:effec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274638"/>
            <a:ext cx="8229600" cy="792162"/>
          </a:xfrm>
        </p:spPr>
        <p:txBody>
          <a:bodyPr/>
          <a:lstStyle/>
          <a:p>
            <a:r>
              <a:rPr lang="en-US" dirty="0" smtClean="0"/>
              <a:t>Mansa Musa, Mali</a:t>
            </a:r>
            <a:endParaRPr lang="en-US" dirty="0"/>
          </a:p>
        </p:txBody>
      </p:sp>
      <p:pic>
        <p:nvPicPr>
          <p:cNvPr id="15362" name="Picture 2"/>
          <p:cNvPicPr>
            <a:picLocks noGrp="1" noChangeAspect="1" noChangeArrowheads="1"/>
          </p:cNvPicPr>
          <p:nvPr>
            <p:ph idx="1"/>
          </p:nvPr>
        </p:nvPicPr>
        <p:blipFill>
          <a:blip r:embed="rId3"/>
          <a:srcRect/>
          <a:stretch>
            <a:fillRect/>
          </a:stretch>
        </p:blipFill>
        <p:spPr bwMode="auto">
          <a:xfrm>
            <a:off x="381000" y="1143001"/>
            <a:ext cx="8382000" cy="5486400"/>
          </a:xfrm>
          <a:prstGeom prst="rect">
            <a:avLst/>
          </a:prstGeom>
          <a:noFill/>
          <a:ln w="9525">
            <a:noFill/>
            <a:miter lim="800000"/>
            <a:headEnd/>
            <a:tailEnd/>
          </a:ln>
          <a:effec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0" y="274638"/>
            <a:ext cx="609600" cy="4678362"/>
          </a:xfrm>
        </p:spPr>
        <p:txBody>
          <a:bodyPr>
            <a:normAutofit fontScale="90000"/>
          </a:bodyPr>
          <a:lstStyle/>
          <a:p>
            <a:r>
              <a:rPr lang="en-US" dirty="0" err="1" smtClean="0"/>
              <a:t>Songhay</a:t>
            </a:r>
            <a:r>
              <a:rPr lang="en-US" dirty="0" smtClean="0"/>
              <a:t/>
            </a:r>
            <a:br>
              <a:rPr lang="en-US" dirty="0" smtClean="0"/>
            </a:br>
            <a:endParaRPr lang="en-US" dirty="0"/>
          </a:p>
        </p:txBody>
      </p:sp>
      <p:pic>
        <p:nvPicPr>
          <p:cNvPr id="16386" name="Picture 2"/>
          <p:cNvPicPr>
            <a:picLocks noGrp="1" noChangeAspect="1" noChangeArrowheads="1"/>
          </p:cNvPicPr>
          <p:nvPr>
            <p:ph idx="1"/>
          </p:nvPr>
        </p:nvPicPr>
        <p:blipFill>
          <a:blip r:embed="rId3"/>
          <a:srcRect/>
          <a:stretch>
            <a:fillRect/>
          </a:stretch>
        </p:blipFill>
        <p:spPr bwMode="auto">
          <a:xfrm>
            <a:off x="152400" y="228600"/>
            <a:ext cx="7848600" cy="6477000"/>
          </a:xfrm>
          <a:prstGeom prst="rect">
            <a:avLst/>
          </a:prstGeom>
          <a:noFill/>
          <a:ln w="28575">
            <a:solidFill>
              <a:srgbClr val="00B050"/>
            </a:solidFill>
            <a:miter lim="800000"/>
            <a:headEnd/>
            <a:tailEnd/>
          </a:ln>
          <a:effec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lstStyle/>
          <a:p>
            <a:r>
              <a:rPr lang="en-US" dirty="0" smtClean="0"/>
              <a:t>Tomb of </a:t>
            </a:r>
            <a:r>
              <a:rPr lang="en-US" dirty="0" err="1" smtClean="0"/>
              <a:t>Askia</a:t>
            </a:r>
            <a:r>
              <a:rPr lang="en-US" dirty="0" smtClean="0"/>
              <a:t>, Mali</a:t>
            </a:r>
            <a:endParaRPr lang="en-US" dirty="0"/>
          </a:p>
        </p:txBody>
      </p:sp>
      <p:pic>
        <p:nvPicPr>
          <p:cNvPr id="17410" name="Picture 2"/>
          <p:cNvPicPr>
            <a:picLocks noGrp="1" noChangeAspect="1" noChangeArrowheads="1"/>
          </p:cNvPicPr>
          <p:nvPr>
            <p:ph idx="1"/>
          </p:nvPr>
        </p:nvPicPr>
        <p:blipFill>
          <a:blip r:embed="rId3"/>
          <a:srcRect/>
          <a:stretch>
            <a:fillRect/>
          </a:stretch>
        </p:blipFill>
        <p:spPr bwMode="auto">
          <a:xfrm>
            <a:off x="1295400" y="1143000"/>
            <a:ext cx="6705600" cy="5410200"/>
          </a:xfrm>
          <a:prstGeom prst="rect">
            <a:avLst/>
          </a:prstGeom>
          <a:noFill/>
          <a:ln w="9525">
            <a:noFill/>
            <a:miter lim="800000"/>
            <a:headEnd/>
            <a:tailEnd/>
          </a:ln>
          <a:effec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fontScale="90000"/>
          </a:bodyPr>
          <a:lstStyle/>
          <a:p>
            <a:r>
              <a:rPr lang="en-US" dirty="0" smtClean="0"/>
              <a:t>Great Zimbabwe</a:t>
            </a:r>
            <a:endParaRPr lang="en-US" dirty="0"/>
          </a:p>
        </p:txBody>
      </p:sp>
      <p:pic>
        <p:nvPicPr>
          <p:cNvPr id="18434" name="Picture 2"/>
          <p:cNvPicPr>
            <a:picLocks noGrp="1" noChangeAspect="1" noChangeArrowheads="1"/>
          </p:cNvPicPr>
          <p:nvPr>
            <p:ph idx="1"/>
          </p:nvPr>
        </p:nvPicPr>
        <p:blipFill>
          <a:blip r:embed="rId3"/>
          <a:srcRect/>
          <a:stretch>
            <a:fillRect/>
          </a:stretch>
        </p:blipFill>
        <p:spPr bwMode="auto">
          <a:xfrm>
            <a:off x="304800" y="1143000"/>
            <a:ext cx="8458200" cy="5410200"/>
          </a:xfrm>
          <a:prstGeom prst="rect">
            <a:avLst/>
          </a:prstGeom>
          <a:noFill/>
          <a:ln w="28575">
            <a:solidFill>
              <a:schemeClr val="tx1">
                <a:lumMod val="65000"/>
                <a:lumOff val="35000"/>
              </a:schemeClr>
            </a:solidFill>
            <a:miter lim="800000"/>
            <a:headEnd/>
            <a:tailEnd/>
          </a:ln>
          <a:effec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096962"/>
          </a:xfrm>
        </p:spPr>
        <p:txBody>
          <a:bodyPr>
            <a:noAutofit/>
          </a:bodyPr>
          <a:lstStyle/>
          <a:p>
            <a:r>
              <a:rPr lang="en-US" sz="5400" dirty="0" smtClean="0"/>
              <a:t>Post-Classical </a:t>
            </a:r>
            <a:br>
              <a:rPr lang="en-US" sz="5400" dirty="0" smtClean="0"/>
            </a:br>
            <a:r>
              <a:rPr lang="en-US" sz="5400" dirty="0" smtClean="0"/>
              <a:t>Civilization Themes</a:t>
            </a:r>
            <a:endParaRPr lang="en-US" sz="5400" dirty="0"/>
          </a:p>
        </p:txBody>
      </p:sp>
      <p:sp>
        <p:nvSpPr>
          <p:cNvPr id="3" name="Content Placeholder 2"/>
          <p:cNvSpPr>
            <a:spLocks noGrp="1"/>
          </p:cNvSpPr>
          <p:nvPr>
            <p:ph idx="1"/>
          </p:nvPr>
        </p:nvSpPr>
        <p:spPr>
          <a:xfrm>
            <a:off x="457200" y="1676400"/>
            <a:ext cx="8229600" cy="4953000"/>
          </a:xfrm>
          <a:blipFill>
            <a:blip r:embed="rId2"/>
            <a:tile tx="0" ty="0" sx="100000" sy="100000" flip="none" algn="tl"/>
          </a:blipFill>
          <a:ln w="28575">
            <a:solidFill>
              <a:schemeClr val="tx1"/>
            </a:solidFill>
          </a:ln>
        </p:spPr>
        <p:txBody>
          <a:bodyPr>
            <a:noAutofit/>
          </a:bodyPr>
          <a:lstStyle/>
          <a:p>
            <a:pPr marL="514350" indent="-514350" algn="ctr">
              <a:buAutoNum type="arabicPeriod"/>
            </a:pPr>
            <a:r>
              <a:rPr lang="en-US" sz="4000" dirty="0" smtClean="0"/>
              <a:t>Influence of the Arabs and Islam</a:t>
            </a:r>
          </a:p>
          <a:p>
            <a:pPr marL="514350" indent="-514350" algn="ctr">
              <a:buAutoNum type="arabicPeriod"/>
            </a:pPr>
            <a:r>
              <a:rPr lang="en-US" sz="4000" dirty="0" smtClean="0"/>
              <a:t>Development of World Trade Network</a:t>
            </a:r>
          </a:p>
          <a:p>
            <a:pPr marL="514350" indent="-514350" algn="ctr">
              <a:buAutoNum type="arabicPeriod"/>
            </a:pPr>
            <a:r>
              <a:rPr lang="en-US" sz="4000" dirty="0" smtClean="0"/>
              <a:t>Institutionalization and Spread of Universal Religions</a:t>
            </a:r>
          </a:p>
          <a:p>
            <a:pPr marL="514350" indent="-514350" algn="ctr">
              <a:buAutoNum type="arabicPeriod"/>
            </a:pPr>
            <a:r>
              <a:rPr lang="en-US" sz="4000" dirty="0" smtClean="0"/>
              <a:t>Expansion of Civilization to Secondary Regions</a:t>
            </a:r>
            <a:endParaRPr lang="en-US" sz="4000"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77200" y="274638"/>
            <a:ext cx="609600" cy="3611562"/>
          </a:xfrm>
        </p:spPr>
        <p:txBody>
          <a:bodyPr>
            <a:normAutofit/>
          </a:bodyPr>
          <a:lstStyle/>
          <a:p>
            <a:r>
              <a:rPr lang="en-US" dirty="0" err="1" smtClean="0"/>
              <a:t>Az</a:t>
            </a:r>
            <a:r>
              <a:rPr lang="en-US" dirty="0" smtClean="0"/>
              <a:t/>
            </a:r>
            <a:br>
              <a:rPr lang="en-US" dirty="0" smtClean="0"/>
            </a:br>
            <a:r>
              <a:rPr lang="en-US" dirty="0" smtClean="0"/>
              <a:t>t</a:t>
            </a:r>
            <a:br>
              <a:rPr lang="en-US" dirty="0" smtClean="0"/>
            </a:br>
            <a:r>
              <a:rPr lang="en-US" dirty="0" err="1" smtClean="0"/>
              <a:t>ec</a:t>
            </a:r>
            <a:r>
              <a:rPr lang="en-US" dirty="0" smtClean="0"/>
              <a:t> </a:t>
            </a:r>
            <a:endParaRPr lang="en-US" dirty="0"/>
          </a:p>
        </p:txBody>
      </p:sp>
      <p:pic>
        <p:nvPicPr>
          <p:cNvPr id="19458" name="Picture 2"/>
          <p:cNvPicPr>
            <a:picLocks noGrp="1" noChangeAspect="1" noChangeArrowheads="1"/>
          </p:cNvPicPr>
          <p:nvPr>
            <p:ph idx="1"/>
          </p:nvPr>
        </p:nvPicPr>
        <p:blipFill>
          <a:blip r:embed="rId3"/>
          <a:srcRect/>
          <a:stretch>
            <a:fillRect/>
          </a:stretch>
        </p:blipFill>
        <p:spPr bwMode="auto">
          <a:xfrm>
            <a:off x="381000" y="152400"/>
            <a:ext cx="7620000" cy="6477000"/>
          </a:xfrm>
          <a:prstGeom prst="rect">
            <a:avLst/>
          </a:prstGeom>
          <a:noFill/>
          <a:ln w="28575">
            <a:solidFill>
              <a:schemeClr val="tx2">
                <a:lumMod val="40000"/>
                <a:lumOff val="60000"/>
              </a:schemeClr>
            </a:solidFill>
            <a:miter lim="800000"/>
            <a:headEnd/>
            <a:tailEnd/>
          </a:ln>
          <a:effec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3"/>
          <a:srcRect/>
          <a:stretch>
            <a:fillRect/>
          </a:stretch>
        </p:blipFill>
        <p:spPr bwMode="auto">
          <a:xfrm>
            <a:off x="152400" y="152400"/>
            <a:ext cx="8686800" cy="6477000"/>
          </a:xfrm>
          <a:prstGeom prst="rect">
            <a:avLst/>
          </a:prstGeom>
          <a:noFill/>
          <a:ln w="9525">
            <a:noFill/>
            <a:miter lim="800000"/>
            <a:headEnd/>
            <a:tailEnd/>
          </a:ln>
          <a:effec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http://upload.wikimedia.org/wikipedia/commons/9/9d/TenochtitlanModel.JPG"/>
          <p:cNvPicPr>
            <a:picLocks noChangeAspect="1" noChangeArrowheads="1"/>
          </p:cNvPicPr>
          <p:nvPr/>
        </p:nvPicPr>
        <p:blipFill>
          <a:blip r:embed="rId3"/>
          <a:srcRect/>
          <a:stretch>
            <a:fillRect/>
          </a:stretch>
        </p:blipFill>
        <p:spPr bwMode="auto">
          <a:xfrm>
            <a:off x="381000" y="228600"/>
            <a:ext cx="8534400" cy="6477000"/>
          </a:xfrm>
          <a:prstGeom prst="rect">
            <a:avLst/>
          </a:prstGeom>
          <a:noFill/>
        </p:spPr>
      </p:pic>
      <p:sp>
        <p:nvSpPr>
          <p:cNvPr id="4" name="TextBox 3"/>
          <p:cNvSpPr txBox="1"/>
          <p:nvPr/>
        </p:nvSpPr>
        <p:spPr>
          <a:xfrm>
            <a:off x="533400" y="457200"/>
            <a:ext cx="3352800" cy="584775"/>
          </a:xfrm>
          <a:prstGeom prst="rect">
            <a:avLst/>
          </a:prstGeom>
          <a:noFill/>
        </p:spPr>
        <p:txBody>
          <a:bodyPr wrap="square" rtlCol="0">
            <a:spAutoFit/>
          </a:bodyPr>
          <a:lstStyle/>
          <a:p>
            <a:r>
              <a:rPr lang="en-US" sz="3200" dirty="0" smtClean="0"/>
              <a:t>Tenochtitlan, Aztec</a:t>
            </a:r>
            <a:endParaRPr lang="en-US" sz="3200"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274638"/>
            <a:ext cx="8229600" cy="715962"/>
          </a:xfrm>
        </p:spPr>
        <p:txBody>
          <a:bodyPr>
            <a:normAutofit fontScale="90000"/>
          </a:bodyPr>
          <a:lstStyle/>
          <a:p>
            <a:r>
              <a:rPr lang="en-US" dirty="0" smtClean="0"/>
              <a:t>Human Sacrifice, Aztec </a:t>
            </a:r>
            <a:endParaRPr lang="en-US" dirty="0"/>
          </a:p>
        </p:txBody>
      </p:sp>
      <p:pic>
        <p:nvPicPr>
          <p:cNvPr id="21507" name="Picture 3"/>
          <p:cNvPicPr>
            <a:picLocks noGrp="1" noChangeAspect="1" noChangeArrowheads="1"/>
          </p:cNvPicPr>
          <p:nvPr>
            <p:ph idx="1"/>
          </p:nvPr>
        </p:nvPicPr>
        <p:blipFill>
          <a:blip r:embed="rId3"/>
          <a:srcRect/>
          <a:stretch>
            <a:fillRect/>
          </a:stretch>
        </p:blipFill>
        <p:spPr bwMode="auto">
          <a:xfrm>
            <a:off x="533400" y="1143000"/>
            <a:ext cx="8077200" cy="5334000"/>
          </a:xfrm>
          <a:prstGeom prst="rect">
            <a:avLst/>
          </a:prstGeom>
          <a:noFill/>
          <a:ln w="28575">
            <a:solidFill>
              <a:srgbClr val="C00000"/>
            </a:solidFill>
            <a:miter lim="800000"/>
            <a:headEnd/>
            <a:tailEnd/>
          </a:ln>
          <a:effec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p:spPr>
        <p:txBody>
          <a:bodyPr/>
          <a:lstStyle/>
          <a:p>
            <a:r>
              <a:rPr lang="en-US" dirty="0" smtClean="0"/>
              <a:t>Huitzilopochtli, Aztec </a:t>
            </a:r>
            <a:endParaRPr lang="en-US" dirty="0"/>
          </a:p>
        </p:txBody>
      </p:sp>
      <p:pic>
        <p:nvPicPr>
          <p:cNvPr id="59395" name="Picture 3"/>
          <p:cNvPicPr>
            <a:picLocks noGrp="1" noChangeAspect="1" noChangeArrowheads="1"/>
          </p:cNvPicPr>
          <p:nvPr>
            <p:ph idx="1"/>
          </p:nvPr>
        </p:nvPicPr>
        <p:blipFill>
          <a:blip r:embed="rId3"/>
          <a:srcRect/>
          <a:stretch>
            <a:fillRect/>
          </a:stretch>
        </p:blipFill>
        <p:spPr bwMode="auto">
          <a:xfrm>
            <a:off x="990600" y="1219200"/>
            <a:ext cx="7239000" cy="5334000"/>
          </a:xfrm>
          <a:prstGeom prst="rect">
            <a:avLst/>
          </a:prstGeom>
          <a:noFill/>
          <a:ln w="28575">
            <a:solidFill>
              <a:schemeClr val="accent3">
                <a:lumMod val="75000"/>
              </a:schemeClr>
            </a:solidFill>
            <a:miter lim="800000"/>
            <a:headEnd/>
            <a:tailEnd/>
          </a:ln>
          <a:effec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p:spPr>
        <p:txBody>
          <a:bodyPr/>
          <a:lstStyle/>
          <a:p>
            <a:r>
              <a:rPr lang="en-US" dirty="0" err="1" smtClean="0"/>
              <a:t>Xiuhtecuhtli</a:t>
            </a:r>
            <a:r>
              <a:rPr lang="en-US" dirty="0" smtClean="0"/>
              <a:t>, Aztec</a:t>
            </a:r>
            <a:endParaRPr lang="en-US" dirty="0"/>
          </a:p>
        </p:txBody>
      </p:sp>
      <p:pic>
        <p:nvPicPr>
          <p:cNvPr id="61442" name="Picture 2"/>
          <p:cNvPicPr>
            <a:picLocks noGrp="1" noChangeAspect="1" noChangeArrowheads="1"/>
          </p:cNvPicPr>
          <p:nvPr>
            <p:ph idx="1"/>
          </p:nvPr>
        </p:nvPicPr>
        <p:blipFill>
          <a:blip r:embed="rId3"/>
          <a:srcRect/>
          <a:stretch>
            <a:fillRect/>
          </a:stretch>
        </p:blipFill>
        <p:spPr bwMode="auto">
          <a:xfrm>
            <a:off x="1066800" y="1066800"/>
            <a:ext cx="7010400" cy="5562600"/>
          </a:xfrm>
          <a:prstGeom prst="rect">
            <a:avLst/>
          </a:prstGeom>
          <a:noFill/>
          <a:ln w="9525">
            <a:noFill/>
            <a:miter lim="800000"/>
            <a:headEnd/>
            <a:tailEnd/>
          </a:ln>
          <a:effec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53400" y="228600"/>
            <a:ext cx="533400" cy="6248400"/>
          </a:xfrm>
        </p:spPr>
        <p:txBody>
          <a:bodyPr>
            <a:normAutofit fontScale="90000"/>
          </a:bodyPr>
          <a:lstStyle/>
          <a:p>
            <a:r>
              <a:rPr lang="en-US" sz="3600" dirty="0" err="1" smtClean="0"/>
              <a:t>Az</a:t>
            </a:r>
            <a:r>
              <a:rPr lang="en-US" sz="3600" dirty="0" smtClean="0"/>
              <a:t/>
            </a:r>
            <a:br>
              <a:rPr lang="en-US" sz="3600" dirty="0" smtClean="0"/>
            </a:br>
            <a:r>
              <a:rPr lang="en-US" sz="3600" dirty="0" smtClean="0"/>
              <a:t>t</a:t>
            </a:r>
            <a:br>
              <a:rPr lang="en-US" sz="3600" dirty="0" smtClean="0"/>
            </a:br>
            <a:r>
              <a:rPr lang="en-US" sz="3600" dirty="0" err="1" smtClean="0"/>
              <a:t>ec</a:t>
            </a:r>
            <a:r>
              <a:rPr lang="en-US" sz="3600" dirty="0" smtClean="0"/>
              <a:t> Ca</a:t>
            </a:r>
            <a:br>
              <a:rPr lang="en-US" sz="3600" dirty="0" smtClean="0"/>
            </a:br>
            <a:r>
              <a:rPr lang="en-US" sz="3600" dirty="0" smtClean="0"/>
              <a:t>l</a:t>
            </a:r>
            <a:br>
              <a:rPr lang="en-US" sz="3600" dirty="0" smtClean="0"/>
            </a:br>
            <a:r>
              <a:rPr lang="en-US" sz="3600" dirty="0" err="1" smtClean="0"/>
              <a:t>enda</a:t>
            </a:r>
            <a:r>
              <a:rPr lang="en-US" sz="3600" dirty="0" smtClean="0"/>
              <a:t/>
            </a:r>
            <a:br>
              <a:rPr lang="en-US" sz="3600" dirty="0" smtClean="0"/>
            </a:br>
            <a:r>
              <a:rPr lang="en-US" sz="3600" dirty="0" smtClean="0"/>
              <a:t>r</a:t>
            </a:r>
            <a:r>
              <a:rPr lang="en-US" dirty="0" smtClean="0"/>
              <a:t> </a:t>
            </a:r>
            <a:endParaRPr lang="en-US" dirty="0"/>
          </a:p>
        </p:txBody>
      </p:sp>
      <p:pic>
        <p:nvPicPr>
          <p:cNvPr id="62466" name="Picture 2"/>
          <p:cNvPicPr>
            <a:picLocks noGrp="1" noChangeAspect="1" noChangeArrowheads="1"/>
          </p:cNvPicPr>
          <p:nvPr>
            <p:ph idx="1"/>
          </p:nvPr>
        </p:nvPicPr>
        <p:blipFill>
          <a:blip r:embed="rId3"/>
          <a:srcRect/>
          <a:stretch>
            <a:fillRect/>
          </a:stretch>
        </p:blipFill>
        <p:spPr bwMode="auto">
          <a:xfrm>
            <a:off x="762000" y="304800"/>
            <a:ext cx="6934200" cy="6248400"/>
          </a:xfrm>
          <a:prstGeom prst="rect">
            <a:avLst/>
          </a:prstGeom>
          <a:noFill/>
          <a:ln w="9525">
            <a:noFill/>
            <a:miter lim="800000"/>
            <a:headEnd/>
            <a:tailEnd/>
          </a:ln>
          <a:effec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274638"/>
            <a:ext cx="8229600" cy="792162"/>
          </a:xfrm>
        </p:spPr>
        <p:txBody>
          <a:bodyPr/>
          <a:lstStyle/>
          <a:p>
            <a:r>
              <a:rPr lang="en-US" dirty="0" smtClean="0"/>
              <a:t>Aztec Deities</a:t>
            </a:r>
            <a:endParaRPr lang="en-US" dirty="0"/>
          </a:p>
        </p:txBody>
      </p:sp>
      <p:pic>
        <p:nvPicPr>
          <p:cNvPr id="60418" name="Picture 2"/>
          <p:cNvPicPr>
            <a:picLocks noGrp="1" noChangeAspect="1" noChangeArrowheads="1"/>
          </p:cNvPicPr>
          <p:nvPr>
            <p:ph sz="half" idx="1"/>
          </p:nvPr>
        </p:nvPicPr>
        <p:blipFill>
          <a:blip r:embed="rId3"/>
          <a:stretch>
            <a:fillRect/>
          </a:stretch>
        </p:blipFill>
        <p:spPr bwMode="auto">
          <a:xfrm>
            <a:off x="609600" y="1371600"/>
            <a:ext cx="3733800" cy="5105399"/>
          </a:xfrm>
          <a:prstGeom prst="rect">
            <a:avLst/>
          </a:prstGeom>
          <a:noFill/>
          <a:ln w="28575">
            <a:solidFill>
              <a:schemeClr val="accent3">
                <a:lumMod val="50000"/>
              </a:schemeClr>
            </a:solidFill>
            <a:miter lim="800000"/>
            <a:headEnd/>
            <a:tailEnd/>
          </a:ln>
          <a:effectLst/>
        </p:spPr>
      </p:pic>
      <p:pic>
        <p:nvPicPr>
          <p:cNvPr id="60419" name="Picture 3"/>
          <p:cNvPicPr>
            <a:picLocks noGrp="1" noChangeAspect="1" noChangeArrowheads="1"/>
          </p:cNvPicPr>
          <p:nvPr>
            <p:ph sz="half" idx="2"/>
          </p:nvPr>
        </p:nvPicPr>
        <p:blipFill>
          <a:blip r:embed="rId4"/>
          <a:srcRect/>
          <a:stretch>
            <a:fillRect/>
          </a:stretch>
        </p:blipFill>
        <p:spPr bwMode="auto">
          <a:xfrm>
            <a:off x="5105400" y="1371600"/>
            <a:ext cx="3581400" cy="5105400"/>
          </a:xfrm>
          <a:prstGeom prst="rect">
            <a:avLst/>
          </a:prstGeom>
          <a:noFill/>
          <a:ln w="19050">
            <a:solidFill>
              <a:schemeClr val="accent3">
                <a:lumMod val="50000"/>
              </a:schemeClr>
            </a:solidFill>
            <a:miter lim="800000"/>
            <a:headEnd/>
            <a:tailEnd/>
          </a:ln>
          <a:effec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2"/>
          <p:cNvPicPr>
            <a:picLocks noChangeAspect="1" noChangeArrowheads="1"/>
          </p:cNvPicPr>
          <p:nvPr/>
        </p:nvPicPr>
        <p:blipFill>
          <a:blip r:embed="rId3"/>
          <a:srcRect/>
          <a:stretch>
            <a:fillRect/>
          </a:stretch>
        </p:blipFill>
        <p:spPr bwMode="auto">
          <a:xfrm>
            <a:off x="3048000" y="228600"/>
            <a:ext cx="5334000" cy="6477000"/>
          </a:xfrm>
          <a:prstGeom prst="rect">
            <a:avLst/>
          </a:prstGeom>
          <a:noFill/>
          <a:ln w="28575">
            <a:solidFill>
              <a:srgbClr val="7030A0"/>
            </a:solidFill>
            <a:miter lim="800000"/>
            <a:headEnd/>
            <a:tailEnd/>
          </a:ln>
          <a:effectLst/>
        </p:spPr>
      </p:pic>
      <p:sp>
        <p:nvSpPr>
          <p:cNvPr id="7" name="TextBox 6"/>
          <p:cNvSpPr txBox="1"/>
          <p:nvPr/>
        </p:nvSpPr>
        <p:spPr>
          <a:xfrm>
            <a:off x="457200" y="838200"/>
            <a:ext cx="1828800" cy="1323439"/>
          </a:xfrm>
          <a:prstGeom prst="rect">
            <a:avLst/>
          </a:prstGeom>
          <a:noFill/>
        </p:spPr>
        <p:txBody>
          <a:bodyPr wrap="square" rtlCol="0">
            <a:spAutoFit/>
          </a:bodyPr>
          <a:lstStyle/>
          <a:p>
            <a:r>
              <a:rPr lang="en-US" sz="4000" dirty="0" smtClean="0"/>
              <a:t>Inca Empire </a:t>
            </a:r>
            <a:endParaRPr lang="en-US" sz="4000"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2"/>
          <p:cNvPicPr>
            <a:picLocks noChangeAspect="1" noChangeArrowheads="1"/>
          </p:cNvPicPr>
          <p:nvPr/>
        </p:nvPicPr>
        <p:blipFill>
          <a:blip r:embed="rId3"/>
          <a:srcRect/>
          <a:stretch>
            <a:fillRect/>
          </a:stretch>
        </p:blipFill>
        <p:spPr bwMode="auto">
          <a:xfrm>
            <a:off x="152400" y="152400"/>
            <a:ext cx="7924800" cy="6553200"/>
          </a:xfrm>
          <a:prstGeom prst="rect">
            <a:avLst/>
          </a:prstGeom>
          <a:noFill/>
          <a:ln w="9525">
            <a:noFill/>
            <a:miter lim="800000"/>
            <a:headEnd/>
            <a:tailEnd/>
          </a:ln>
          <a:effectLst/>
        </p:spPr>
      </p:pic>
      <p:sp>
        <p:nvSpPr>
          <p:cNvPr id="3" name="TextBox 2"/>
          <p:cNvSpPr txBox="1"/>
          <p:nvPr/>
        </p:nvSpPr>
        <p:spPr>
          <a:xfrm>
            <a:off x="8458200" y="381000"/>
            <a:ext cx="381000" cy="3970318"/>
          </a:xfrm>
          <a:prstGeom prst="rect">
            <a:avLst/>
          </a:prstGeom>
          <a:noFill/>
        </p:spPr>
        <p:txBody>
          <a:bodyPr wrap="square" rtlCol="0">
            <a:spAutoFit/>
          </a:bodyPr>
          <a:lstStyle/>
          <a:p>
            <a:r>
              <a:rPr lang="en-US" sz="2800" dirty="0" smtClean="0"/>
              <a:t>I</a:t>
            </a:r>
          </a:p>
          <a:p>
            <a:r>
              <a:rPr lang="en-US" sz="2800" dirty="0" smtClean="0"/>
              <a:t>n</a:t>
            </a:r>
          </a:p>
          <a:p>
            <a:r>
              <a:rPr lang="en-US" sz="2800" dirty="0" smtClean="0"/>
              <a:t>c</a:t>
            </a:r>
          </a:p>
          <a:p>
            <a:r>
              <a:rPr lang="en-US" sz="2800" dirty="0" smtClean="0"/>
              <a:t>a </a:t>
            </a:r>
          </a:p>
          <a:p>
            <a:r>
              <a:rPr lang="en-US" sz="2800" dirty="0" smtClean="0"/>
              <a:t>T</a:t>
            </a:r>
          </a:p>
          <a:p>
            <a:r>
              <a:rPr lang="en-US" sz="2800" dirty="0" smtClean="0"/>
              <a:t>u</a:t>
            </a:r>
          </a:p>
          <a:p>
            <a:r>
              <a:rPr lang="en-US" sz="2800" dirty="0" smtClean="0"/>
              <a:t>n</a:t>
            </a:r>
          </a:p>
          <a:p>
            <a:r>
              <a:rPr lang="en-US" sz="2800" dirty="0" smtClean="0"/>
              <a:t>i</a:t>
            </a:r>
          </a:p>
          <a:p>
            <a:r>
              <a:rPr lang="en-US" sz="2800" dirty="0" smtClean="0"/>
              <a:t>c</a:t>
            </a:r>
            <a:endParaRPr lang="en-US" sz="280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fontScale="90000"/>
          </a:bodyPr>
          <a:lstStyle/>
          <a:p>
            <a:r>
              <a:rPr lang="en-US" dirty="0" smtClean="0"/>
              <a:t>Umayyad Dynasty</a:t>
            </a:r>
            <a:endParaRPr lang="en-US" dirty="0"/>
          </a:p>
        </p:txBody>
      </p:sp>
      <p:pic>
        <p:nvPicPr>
          <p:cNvPr id="2050" name="Picture 2"/>
          <p:cNvPicPr>
            <a:picLocks noGrp="1" noChangeAspect="1" noChangeArrowheads="1"/>
          </p:cNvPicPr>
          <p:nvPr>
            <p:ph idx="1"/>
          </p:nvPr>
        </p:nvPicPr>
        <p:blipFill>
          <a:blip r:embed="rId2"/>
          <a:srcRect/>
          <a:stretch>
            <a:fillRect/>
          </a:stretch>
        </p:blipFill>
        <p:spPr bwMode="auto">
          <a:xfrm>
            <a:off x="228600" y="1295400"/>
            <a:ext cx="8686800" cy="5257800"/>
          </a:xfrm>
          <a:prstGeom prst="rect">
            <a:avLst/>
          </a:prstGeom>
          <a:noFill/>
          <a:ln w="28575">
            <a:solidFill>
              <a:srgbClr val="740000"/>
            </a:solidFill>
            <a:miter lim="800000"/>
            <a:headEnd/>
            <a:tailEnd/>
          </a:ln>
          <a:effec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2" descr="http://upload.wikimedia.org/wikipedia/commons/thumb/8/80/Over_Machu_Picchu.jpg/629px-Over_Machu_Picchu.jpg"/>
          <p:cNvPicPr>
            <a:picLocks noChangeAspect="1" noChangeArrowheads="1"/>
          </p:cNvPicPr>
          <p:nvPr/>
        </p:nvPicPr>
        <p:blipFill>
          <a:blip r:embed="rId3"/>
          <a:srcRect/>
          <a:stretch>
            <a:fillRect/>
          </a:stretch>
        </p:blipFill>
        <p:spPr bwMode="auto">
          <a:xfrm>
            <a:off x="381000" y="228600"/>
            <a:ext cx="8458200" cy="6400800"/>
          </a:xfrm>
          <a:prstGeom prst="rect">
            <a:avLst/>
          </a:prstGeom>
          <a:noFill/>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srcRect/>
          <a:stretch>
            <a:fillRect/>
          </a:stretch>
        </p:blipFill>
        <p:spPr bwMode="auto">
          <a:xfrm>
            <a:off x="152400" y="152400"/>
            <a:ext cx="8839200" cy="6553200"/>
          </a:xfrm>
          <a:prstGeom prst="rect">
            <a:avLst/>
          </a:prstGeom>
          <a:noFill/>
          <a:ln w="28575">
            <a:solidFill>
              <a:schemeClr val="accent1">
                <a:lumMod val="75000"/>
              </a:schemeClr>
            </a:solidFill>
            <a:miter lim="800000"/>
            <a:headEnd/>
            <a:tailEnd/>
          </a:ln>
          <a:effec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74638"/>
            <a:ext cx="8229600" cy="639762"/>
          </a:xfrm>
        </p:spPr>
        <p:txBody>
          <a:bodyPr>
            <a:normAutofit fontScale="90000"/>
          </a:bodyPr>
          <a:lstStyle/>
          <a:p>
            <a:r>
              <a:rPr lang="en-US" dirty="0" smtClean="0"/>
              <a:t>Sui Dynasty, China</a:t>
            </a:r>
            <a:endParaRPr lang="en-US" dirty="0"/>
          </a:p>
        </p:txBody>
      </p:sp>
      <p:pic>
        <p:nvPicPr>
          <p:cNvPr id="2051" name="Picture 3"/>
          <p:cNvPicPr>
            <a:picLocks noGrp="1" noChangeAspect="1" noChangeArrowheads="1"/>
          </p:cNvPicPr>
          <p:nvPr>
            <p:ph idx="1"/>
          </p:nvPr>
        </p:nvPicPr>
        <p:blipFill>
          <a:blip r:embed="rId3"/>
          <a:srcRect/>
          <a:stretch>
            <a:fillRect/>
          </a:stretch>
        </p:blipFill>
        <p:spPr bwMode="auto">
          <a:xfrm>
            <a:off x="304800" y="1066800"/>
            <a:ext cx="8610600" cy="5489797"/>
          </a:xfrm>
          <a:prstGeom prst="rect">
            <a:avLst/>
          </a:prstGeom>
          <a:noFill/>
          <a:ln w="9525">
            <a:noFill/>
            <a:miter lim="800000"/>
            <a:headEnd/>
            <a:tailEnd/>
          </a:ln>
          <a:effectLst/>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74638"/>
            <a:ext cx="8229600" cy="792162"/>
          </a:xfrm>
        </p:spPr>
        <p:txBody>
          <a:bodyPr/>
          <a:lstStyle/>
          <a:p>
            <a:r>
              <a:rPr lang="en-US" dirty="0" smtClean="0"/>
              <a:t>Sui Dynasty, China </a:t>
            </a:r>
            <a:endParaRPr lang="en-US" dirty="0"/>
          </a:p>
        </p:txBody>
      </p:sp>
      <p:pic>
        <p:nvPicPr>
          <p:cNvPr id="1026" name="Picture 2"/>
          <p:cNvPicPr>
            <a:picLocks noGrp="1" noChangeAspect="1" noChangeArrowheads="1"/>
          </p:cNvPicPr>
          <p:nvPr>
            <p:ph idx="1"/>
          </p:nvPr>
        </p:nvPicPr>
        <p:blipFill>
          <a:blip r:embed="rId3"/>
          <a:srcRect/>
          <a:stretch>
            <a:fillRect/>
          </a:stretch>
        </p:blipFill>
        <p:spPr bwMode="auto">
          <a:xfrm>
            <a:off x="762000" y="1143000"/>
            <a:ext cx="7391400" cy="5410200"/>
          </a:xfrm>
          <a:prstGeom prst="rect">
            <a:avLst/>
          </a:prstGeom>
          <a:noFill/>
          <a:ln w="28575">
            <a:solidFill>
              <a:srgbClr val="740000"/>
            </a:solidFill>
            <a:miter lim="800000"/>
            <a:headEnd/>
            <a:tailEnd/>
          </a:ln>
          <a:effectLst/>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a:srcRect/>
          <a:stretch>
            <a:fillRect/>
          </a:stretch>
        </p:blipFill>
        <p:spPr bwMode="auto">
          <a:xfrm>
            <a:off x="152400" y="152400"/>
            <a:ext cx="8763000" cy="6477000"/>
          </a:xfrm>
          <a:prstGeom prst="rect">
            <a:avLst/>
          </a:prstGeom>
          <a:noFill/>
          <a:ln w="19050">
            <a:solidFill>
              <a:schemeClr val="tx1"/>
            </a:solidFill>
            <a:miter lim="800000"/>
            <a:headEnd/>
            <a:tailEnd/>
          </a:ln>
          <a:effectLst/>
        </p:spPr>
      </p:pic>
      <p:sp>
        <p:nvSpPr>
          <p:cNvPr id="5" name="TextBox 4"/>
          <p:cNvSpPr txBox="1"/>
          <p:nvPr/>
        </p:nvSpPr>
        <p:spPr>
          <a:xfrm>
            <a:off x="1066800" y="381001"/>
            <a:ext cx="1524000" cy="369332"/>
          </a:xfrm>
          <a:prstGeom prst="rect">
            <a:avLst/>
          </a:prstGeom>
          <a:noFill/>
          <a:ln>
            <a:solidFill>
              <a:schemeClr val="tx2">
                <a:lumMod val="60000"/>
                <a:lumOff val="40000"/>
              </a:schemeClr>
            </a:solidFill>
          </a:ln>
        </p:spPr>
        <p:txBody>
          <a:bodyPr wrap="square" rtlCol="0">
            <a:spAutoFit/>
          </a:bodyPr>
          <a:lstStyle/>
          <a:p>
            <a:r>
              <a:rPr lang="en-US" dirty="0" smtClean="0"/>
              <a:t> Tang Dynasty</a:t>
            </a:r>
            <a:endParaRPr lang="en-US" dirty="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lstStyle/>
          <a:p>
            <a:r>
              <a:rPr lang="en-US" dirty="0" smtClean="0"/>
              <a:t>Empress Wu </a:t>
            </a:r>
            <a:r>
              <a:rPr lang="en-US" dirty="0" err="1" smtClean="0"/>
              <a:t>Zeitan</a:t>
            </a:r>
            <a:r>
              <a:rPr lang="en-US" dirty="0" smtClean="0"/>
              <a:t>, China</a:t>
            </a:r>
            <a:endParaRPr lang="en-US" dirty="0"/>
          </a:p>
        </p:txBody>
      </p:sp>
      <p:pic>
        <p:nvPicPr>
          <p:cNvPr id="4098" name="Picture 2"/>
          <p:cNvPicPr>
            <a:picLocks noGrp="1" noChangeAspect="1" noChangeArrowheads="1"/>
          </p:cNvPicPr>
          <p:nvPr>
            <p:ph idx="1"/>
          </p:nvPr>
        </p:nvPicPr>
        <p:blipFill>
          <a:blip r:embed="rId3"/>
          <a:srcRect/>
          <a:stretch>
            <a:fillRect/>
          </a:stretch>
        </p:blipFill>
        <p:spPr bwMode="auto">
          <a:xfrm>
            <a:off x="1905000" y="1295400"/>
            <a:ext cx="5410200" cy="5105399"/>
          </a:xfrm>
          <a:prstGeom prst="rect">
            <a:avLst/>
          </a:prstGeom>
          <a:noFill/>
          <a:ln w="28575">
            <a:solidFill>
              <a:schemeClr val="accent1">
                <a:lumMod val="75000"/>
              </a:schemeClr>
            </a:solidFill>
            <a:miter lim="800000"/>
            <a:headEnd/>
            <a:tailEnd/>
          </a:ln>
          <a:effectLst/>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74638"/>
            <a:ext cx="2362200" cy="3001962"/>
          </a:xfrm>
        </p:spPr>
        <p:txBody>
          <a:bodyPr>
            <a:normAutofit fontScale="90000"/>
          </a:bodyPr>
          <a:lstStyle/>
          <a:p>
            <a:r>
              <a:rPr lang="en-US" dirty="0" smtClean="0"/>
              <a:t>Tang Dynasty, Emperor Yang of Sui</a:t>
            </a:r>
            <a:endParaRPr lang="en-US" dirty="0"/>
          </a:p>
        </p:txBody>
      </p:sp>
      <p:pic>
        <p:nvPicPr>
          <p:cNvPr id="6146" name="Picture 2"/>
          <p:cNvPicPr>
            <a:picLocks noGrp="1" noChangeAspect="1" noChangeArrowheads="1"/>
          </p:cNvPicPr>
          <p:nvPr>
            <p:ph idx="1"/>
          </p:nvPr>
        </p:nvPicPr>
        <p:blipFill>
          <a:blip r:embed="rId3"/>
          <a:srcRect/>
          <a:stretch>
            <a:fillRect/>
          </a:stretch>
        </p:blipFill>
        <p:spPr bwMode="auto">
          <a:xfrm>
            <a:off x="3124200" y="304800"/>
            <a:ext cx="5410200" cy="6324600"/>
          </a:xfrm>
          <a:prstGeom prst="rect">
            <a:avLst/>
          </a:prstGeom>
          <a:noFill/>
          <a:ln w="38100">
            <a:solidFill>
              <a:srgbClr val="FF9966"/>
            </a:solidFill>
            <a:miter lim="800000"/>
            <a:headEnd/>
            <a:tailEnd/>
          </a:ln>
          <a:effectLst/>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81800" y="274638"/>
            <a:ext cx="1905000" cy="2239962"/>
          </a:xfrm>
        </p:spPr>
        <p:txBody>
          <a:bodyPr>
            <a:normAutofit fontScale="90000"/>
          </a:bodyPr>
          <a:lstStyle/>
          <a:p>
            <a:r>
              <a:rPr lang="en-US" dirty="0" smtClean="0"/>
              <a:t>Tang, </a:t>
            </a:r>
            <a:br>
              <a:rPr lang="en-US" dirty="0" smtClean="0"/>
            </a:br>
            <a:r>
              <a:rPr lang="en-US" dirty="0" smtClean="0"/>
              <a:t>Civil Servant</a:t>
            </a:r>
            <a:endParaRPr lang="en-US" dirty="0"/>
          </a:p>
        </p:txBody>
      </p:sp>
      <p:pic>
        <p:nvPicPr>
          <p:cNvPr id="7170" name="Picture 2"/>
          <p:cNvPicPr>
            <a:picLocks noGrp="1" noChangeAspect="1" noChangeArrowheads="1"/>
          </p:cNvPicPr>
          <p:nvPr>
            <p:ph idx="1"/>
          </p:nvPr>
        </p:nvPicPr>
        <p:blipFill>
          <a:blip r:embed="rId3"/>
          <a:srcRect/>
          <a:stretch>
            <a:fillRect/>
          </a:stretch>
        </p:blipFill>
        <p:spPr bwMode="auto">
          <a:xfrm>
            <a:off x="1371600" y="304800"/>
            <a:ext cx="4495800" cy="6248400"/>
          </a:xfrm>
          <a:prstGeom prst="rect">
            <a:avLst/>
          </a:prstGeom>
          <a:noFill/>
          <a:ln w="38100">
            <a:solidFill>
              <a:srgbClr val="FFC000"/>
            </a:solidFill>
            <a:miter lim="800000"/>
            <a:headEnd/>
            <a:tailEnd/>
          </a:ln>
          <a:effectLst/>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74638"/>
            <a:ext cx="1981200" cy="3154362"/>
          </a:xfrm>
        </p:spPr>
        <p:txBody>
          <a:bodyPr>
            <a:normAutofit/>
          </a:bodyPr>
          <a:lstStyle/>
          <a:p>
            <a:r>
              <a:rPr lang="en-US" sz="3600" dirty="0" smtClean="0"/>
              <a:t>Tang </a:t>
            </a:r>
            <a:br>
              <a:rPr lang="en-US" sz="3600" dirty="0" smtClean="0"/>
            </a:br>
            <a:r>
              <a:rPr lang="en-US" sz="3600" dirty="0" smtClean="0"/>
              <a:t>Emperor</a:t>
            </a:r>
            <a:br>
              <a:rPr lang="en-US" sz="3600" dirty="0" smtClean="0"/>
            </a:br>
            <a:r>
              <a:rPr lang="en-US" sz="3600" dirty="0" err="1" smtClean="0"/>
              <a:t>Xuanzong</a:t>
            </a:r>
            <a:endParaRPr lang="en-US" sz="3600" dirty="0"/>
          </a:p>
        </p:txBody>
      </p:sp>
      <p:pic>
        <p:nvPicPr>
          <p:cNvPr id="8194" name="Picture 2"/>
          <p:cNvPicPr>
            <a:picLocks noGrp="1" noChangeAspect="1" noChangeArrowheads="1"/>
          </p:cNvPicPr>
          <p:nvPr>
            <p:ph idx="1"/>
          </p:nvPr>
        </p:nvPicPr>
        <p:blipFill>
          <a:blip r:embed="rId3"/>
          <a:srcRect/>
          <a:stretch>
            <a:fillRect/>
          </a:stretch>
        </p:blipFill>
        <p:spPr bwMode="auto">
          <a:xfrm>
            <a:off x="2667000" y="381000"/>
            <a:ext cx="5867400" cy="6172200"/>
          </a:xfrm>
          <a:prstGeom prst="rect">
            <a:avLst/>
          </a:prstGeom>
          <a:noFill/>
          <a:ln w="28575">
            <a:solidFill>
              <a:schemeClr val="tx2">
                <a:lumMod val="75000"/>
              </a:schemeClr>
            </a:solidFill>
            <a:miter lim="800000"/>
            <a:headEnd/>
            <a:tailEnd/>
          </a:ln>
          <a:effectLst/>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53400" y="274638"/>
            <a:ext cx="685800" cy="6354762"/>
          </a:xfrm>
        </p:spPr>
        <p:txBody>
          <a:bodyPr>
            <a:normAutofit fontScale="90000"/>
          </a:bodyPr>
          <a:lstStyle/>
          <a:p>
            <a:r>
              <a:rPr lang="en-US" sz="4000" dirty="0" smtClean="0"/>
              <a:t>T</a:t>
            </a:r>
            <a:br>
              <a:rPr lang="en-US" sz="4000" dirty="0" smtClean="0"/>
            </a:br>
            <a:r>
              <a:rPr lang="en-US" sz="4000" dirty="0" smtClean="0"/>
              <a:t>a</a:t>
            </a:r>
            <a:br>
              <a:rPr lang="en-US" sz="4000" dirty="0" smtClean="0"/>
            </a:br>
            <a:r>
              <a:rPr lang="en-US" sz="4000" dirty="0" smtClean="0"/>
              <a:t>n</a:t>
            </a:r>
            <a:br>
              <a:rPr lang="en-US" sz="4000" dirty="0" smtClean="0"/>
            </a:br>
            <a:r>
              <a:rPr lang="en-US" sz="4000" dirty="0" smtClean="0"/>
              <a:t>g D</a:t>
            </a:r>
            <a:br>
              <a:rPr lang="en-US" sz="4000" dirty="0" smtClean="0"/>
            </a:br>
            <a:r>
              <a:rPr lang="en-US" sz="4000" dirty="0" smtClean="0"/>
              <a:t>y</a:t>
            </a:r>
            <a:br>
              <a:rPr lang="en-US" sz="4000" dirty="0" smtClean="0"/>
            </a:br>
            <a:r>
              <a:rPr lang="en-US" sz="4000" dirty="0" smtClean="0"/>
              <a:t>n</a:t>
            </a:r>
            <a:br>
              <a:rPr lang="en-US" sz="4000" dirty="0" smtClean="0"/>
            </a:br>
            <a:r>
              <a:rPr lang="en-US" sz="4000" dirty="0" smtClean="0"/>
              <a:t>a</a:t>
            </a:r>
            <a:br>
              <a:rPr lang="en-US" sz="4000" dirty="0" smtClean="0"/>
            </a:br>
            <a:r>
              <a:rPr lang="en-US" sz="4000" dirty="0" smtClean="0"/>
              <a:t>s</a:t>
            </a:r>
            <a:br>
              <a:rPr lang="en-US" sz="4000" dirty="0" smtClean="0"/>
            </a:br>
            <a:r>
              <a:rPr lang="en-US" sz="4000" dirty="0" smtClean="0"/>
              <a:t>t</a:t>
            </a:r>
            <a:br>
              <a:rPr lang="en-US" sz="4000" dirty="0" smtClean="0"/>
            </a:br>
            <a:r>
              <a:rPr lang="en-US" sz="4000" dirty="0" smtClean="0"/>
              <a:t>y</a:t>
            </a:r>
            <a:endParaRPr lang="en-US" sz="4000" dirty="0"/>
          </a:p>
        </p:txBody>
      </p:sp>
      <p:pic>
        <p:nvPicPr>
          <p:cNvPr id="9218" name="Picture 2"/>
          <p:cNvPicPr>
            <a:picLocks noGrp="1" noChangeAspect="1" noChangeArrowheads="1"/>
          </p:cNvPicPr>
          <p:nvPr>
            <p:ph idx="1"/>
          </p:nvPr>
        </p:nvPicPr>
        <p:blipFill>
          <a:blip r:embed="rId3"/>
          <a:srcRect/>
          <a:stretch>
            <a:fillRect/>
          </a:stretch>
        </p:blipFill>
        <p:spPr bwMode="auto">
          <a:xfrm>
            <a:off x="304800" y="228600"/>
            <a:ext cx="7543800" cy="6400800"/>
          </a:xfrm>
          <a:prstGeom prst="rect">
            <a:avLst/>
          </a:prstGeom>
          <a:noFill/>
          <a:ln w="38100">
            <a:solidFill>
              <a:srgbClr val="FF9966"/>
            </a:solidFill>
            <a:miter lim="800000"/>
            <a:headEnd/>
            <a:tailEnd/>
          </a:ln>
          <a:effec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p:spPr>
        <p:txBody>
          <a:bodyPr/>
          <a:lstStyle/>
          <a:p>
            <a:r>
              <a:rPr lang="en-US" dirty="0" smtClean="0"/>
              <a:t>Dome of the Rock</a:t>
            </a:r>
            <a:endParaRPr lang="en-US" dirty="0"/>
          </a:p>
        </p:txBody>
      </p:sp>
      <p:pic>
        <p:nvPicPr>
          <p:cNvPr id="3074" name="Picture 2"/>
          <p:cNvPicPr>
            <a:picLocks noGrp="1" noChangeAspect="1" noChangeArrowheads="1"/>
          </p:cNvPicPr>
          <p:nvPr>
            <p:ph idx="1"/>
          </p:nvPr>
        </p:nvPicPr>
        <p:blipFill>
          <a:blip r:embed="rId3"/>
          <a:srcRect/>
          <a:stretch>
            <a:fillRect/>
          </a:stretch>
        </p:blipFill>
        <p:spPr bwMode="auto">
          <a:xfrm>
            <a:off x="457200" y="1066800"/>
            <a:ext cx="8305799" cy="5562600"/>
          </a:xfrm>
          <a:prstGeom prst="rect">
            <a:avLst/>
          </a:prstGeom>
          <a:noFill/>
          <a:ln w="9525">
            <a:noFill/>
            <a:miter lim="800000"/>
            <a:headEnd/>
            <a:tailEnd/>
          </a:ln>
          <a:effectLst/>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11162"/>
          </a:xfrm>
        </p:spPr>
        <p:txBody>
          <a:bodyPr>
            <a:normAutofit fontScale="90000"/>
          </a:bodyPr>
          <a:lstStyle/>
          <a:p>
            <a:endParaRPr lang="en-US" dirty="0"/>
          </a:p>
        </p:txBody>
      </p:sp>
      <p:pic>
        <p:nvPicPr>
          <p:cNvPr id="10242" name="Picture 2"/>
          <p:cNvPicPr>
            <a:picLocks noGrp="1" noChangeAspect="1" noChangeArrowheads="1"/>
          </p:cNvPicPr>
          <p:nvPr>
            <p:ph idx="1"/>
          </p:nvPr>
        </p:nvPicPr>
        <p:blipFill>
          <a:blip r:embed="rId3"/>
          <a:srcRect/>
          <a:stretch>
            <a:fillRect/>
          </a:stretch>
        </p:blipFill>
        <p:spPr bwMode="auto">
          <a:xfrm>
            <a:off x="304800" y="228600"/>
            <a:ext cx="8610600" cy="6400799"/>
          </a:xfrm>
          <a:prstGeom prst="rect">
            <a:avLst/>
          </a:prstGeom>
          <a:noFill/>
          <a:ln w="9525">
            <a:noFill/>
            <a:miter lim="800000"/>
            <a:headEnd/>
            <a:tailEnd/>
          </a:ln>
          <a:effectLst/>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0" y="274638"/>
            <a:ext cx="2057400" cy="3992562"/>
          </a:xfrm>
        </p:spPr>
        <p:txBody>
          <a:bodyPr>
            <a:normAutofit fontScale="90000"/>
          </a:bodyPr>
          <a:lstStyle/>
          <a:p>
            <a:r>
              <a:rPr lang="en-US" dirty="0" smtClean="0"/>
              <a:t>Wild Goose Pagoda, Xian, Tang Dynasty</a:t>
            </a:r>
            <a:endParaRPr lang="en-US" dirty="0"/>
          </a:p>
        </p:txBody>
      </p:sp>
      <p:pic>
        <p:nvPicPr>
          <p:cNvPr id="5122" name="Picture 2"/>
          <p:cNvPicPr>
            <a:picLocks noGrp="1" noChangeAspect="1" noChangeArrowheads="1"/>
          </p:cNvPicPr>
          <p:nvPr>
            <p:ph idx="1"/>
          </p:nvPr>
        </p:nvPicPr>
        <p:blipFill>
          <a:blip r:embed="rId3"/>
          <a:srcRect/>
          <a:stretch>
            <a:fillRect/>
          </a:stretch>
        </p:blipFill>
        <p:spPr bwMode="auto">
          <a:xfrm>
            <a:off x="685800" y="152400"/>
            <a:ext cx="5334000" cy="6477000"/>
          </a:xfrm>
          <a:prstGeom prst="rect">
            <a:avLst/>
          </a:prstGeom>
          <a:noFill/>
          <a:ln w="9525">
            <a:noFill/>
            <a:miter lim="800000"/>
            <a:headEnd/>
            <a:tailEnd/>
          </a:ln>
          <a:effectLst/>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58200" y="990600"/>
            <a:ext cx="533400" cy="2514600"/>
          </a:xfrm>
        </p:spPr>
        <p:txBody>
          <a:bodyPr>
            <a:normAutofit fontScale="90000"/>
          </a:bodyPr>
          <a:lstStyle/>
          <a:p>
            <a:r>
              <a:rPr lang="en-US" dirty="0" smtClean="0"/>
              <a:t>Tang</a:t>
            </a:r>
            <a:endParaRPr lang="en-US" dirty="0"/>
          </a:p>
        </p:txBody>
      </p:sp>
      <p:pic>
        <p:nvPicPr>
          <p:cNvPr id="14338" name="Picture 2"/>
          <p:cNvPicPr>
            <a:picLocks noGrp="1" noChangeAspect="1" noChangeArrowheads="1"/>
          </p:cNvPicPr>
          <p:nvPr>
            <p:ph idx="1"/>
          </p:nvPr>
        </p:nvPicPr>
        <p:blipFill>
          <a:blip r:embed="rId3"/>
          <a:srcRect/>
          <a:stretch>
            <a:fillRect/>
          </a:stretch>
        </p:blipFill>
        <p:spPr bwMode="auto">
          <a:xfrm>
            <a:off x="304800" y="304800"/>
            <a:ext cx="8001000" cy="6324600"/>
          </a:xfrm>
          <a:prstGeom prst="rect">
            <a:avLst/>
          </a:prstGeom>
          <a:noFill/>
          <a:ln w="9525">
            <a:noFill/>
            <a:miter lim="800000"/>
            <a:headEnd/>
            <a:tailEnd/>
          </a:ln>
          <a:effectLst/>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0" y="274638"/>
            <a:ext cx="1295400" cy="3154362"/>
          </a:xfrm>
        </p:spPr>
        <p:txBody>
          <a:bodyPr>
            <a:normAutofit/>
          </a:bodyPr>
          <a:lstStyle/>
          <a:p>
            <a:r>
              <a:rPr lang="en-US" sz="4000" dirty="0" smtClean="0"/>
              <a:t>Tang </a:t>
            </a:r>
            <a:br>
              <a:rPr lang="en-US" sz="4000" dirty="0" smtClean="0"/>
            </a:br>
            <a:r>
              <a:rPr lang="en-US" sz="4000" dirty="0" err="1" smtClean="0"/>
              <a:t>Dyn-asty</a:t>
            </a:r>
            <a:endParaRPr lang="en-US" sz="4000" dirty="0"/>
          </a:p>
        </p:txBody>
      </p:sp>
      <p:pic>
        <p:nvPicPr>
          <p:cNvPr id="11266" name="Picture 2"/>
          <p:cNvPicPr>
            <a:picLocks noGrp="1" noChangeAspect="1" noChangeArrowheads="1"/>
          </p:cNvPicPr>
          <p:nvPr>
            <p:ph idx="1"/>
          </p:nvPr>
        </p:nvPicPr>
        <p:blipFill>
          <a:blip r:embed="rId3"/>
          <a:srcRect/>
          <a:stretch>
            <a:fillRect/>
          </a:stretch>
        </p:blipFill>
        <p:spPr bwMode="auto">
          <a:xfrm>
            <a:off x="381000" y="228600"/>
            <a:ext cx="7162800" cy="6324600"/>
          </a:xfrm>
          <a:prstGeom prst="rect">
            <a:avLst/>
          </a:prstGeom>
          <a:noFill/>
          <a:ln w="28575">
            <a:solidFill>
              <a:srgbClr val="740000"/>
            </a:solidFill>
            <a:miter lim="800000"/>
            <a:headEnd/>
            <a:tailEnd/>
          </a:ln>
          <a:effectLst/>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44562"/>
          </a:xfrm>
        </p:spPr>
        <p:txBody>
          <a:bodyPr/>
          <a:lstStyle/>
          <a:p>
            <a:r>
              <a:rPr lang="en-US" dirty="0" smtClean="0"/>
              <a:t>Landscape Painting, Tang </a:t>
            </a:r>
            <a:r>
              <a:rPr lang="en-US" dirty="0" err="1" smtClean="0"/>
              <a:t>Dnyasty</a:t>
            </a:r>
            <a:endParaRPr lang="en-US" dirty="0"/>
          </a:p>
        </p:txBody>
      </p:sp>
      <p:pic>
        <p:nvPicPr>
          <p:cNvPr id="12290" name="Picture 2"/>
          <p:cNvPicPr>
            <a:picLocks noGrp="1" noChangeAspect="1" noChangeArrowheads="1"/>
          </p:cNvPicPr>
          <p:nvPr>
            <p:ph idx="1"/>
          </p:nvPr>
        </p:nvPicPr>
        <p:blipFill>
          <a:blip r:embed="rId3"/>
          <a:srcRect/>
          <a:stretch>
            <a:fillRect/>
          </a:stretch>
        </p:blipFill>
        <p:spPr bwMode="auto">
          <a:xfrm>
            <a:off x="457200" y="1219200"/>
            <a:ext cx="8382000" cy="5334000"/>
          </a:xfrm>
          <a:prstGeom prst="rect">
            <a:avLst/>
          </a:prstGeom>
          <a:noFill/>
          <a:ln w="19050">
            <a:solidFill>
              <a:schemeClr val="tx1"/>
            </a:solidFill>
            <a:miter lim="800000"/>
            <a:headEnd/>
            <a:tailEnd/>
          </a:ln>
          <a:effectLst/>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74638"/>
            <a:ext cx="1905000" cy="4221162"/>
          </a:xfrm>
        </p:spPr>
        <p:txBody>
          <a:bodyPr>
            <a:normAutofit/>
          </a:bodyPr>
          <a:lstStyle/>
          <a:p>
            <a:r>
              <a:rPr lang="en-US" sz="4000" dirty="0" smtClean="0"/>
              <a:t>Tang Dynasty Wall Scroll</a:t>
            </a:r>
            <a:endParaRPr lang="en-US" sz="4000" dirty="0"/>
          </a:p>
        </p:txBody>
      </p:sp>
      <p:pic>
        <p:nvPicPr>
          <p:cNvPr id="13314" name="Picture 2"/>
          <p:cNvPicPr>
            <a:picLocks noGrp="1" noChangeAspect="1" noChangeArrowheads="1"/>
          </p:cNvPicPr>
          <p:nvPr>
            <p:ph idx="1"/>
          </p:nvPr>
        </p:nvPicPr>
        <p:blipFill>
          <a:blip r:embed="rId3"/>
          <a:srcRect/>
          <a:stretch>
            <a:fillRect/>
          </a:stretch>
        </p:blipFill>
        <p:spPr bwMode="auto">
          <a:xfrm>
            <a:off x="2362200" y="228600"/>
            <a:ext cx="6400800" cy="6400800"/>
          </a:xfrm>
          <a:prstGeom prst="rect">
            <a:avLst/>
          </a:prstGeom>
          <a:noFill/>
          <a:ln w="38100">
            <a:solidFill>
              <a:srgbClr val="FF9966"/>
            </a:solidFill>
            <a:miter lim="800000"/>
            <a:headEnd/>
            <a:tailEnd/>
          </a:ln>
          <a:effectLst/>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3"/>
          <a:srcRect/>
          <a:stretch>
            <a:fillRect/>
          </a:stretch>
        </p:blipFill>
        <p:spPr bwMode="auto">
          <a:xfrm>
            <a:off x="152400" y="152400"/>
            <a:ext cx="8686800" cy="6477000"/>
          </a:xfrm>
          <a:prstGeom prst="rect">
            <a:avLst/>
          </a:prstGeom>
          <a:noFill/>
          <a:ln w="9525">
            <a:noFill/>
            <a:miter lim="800000"/>
            <a:headEnd/>
            <a:tailEnd/>
          </a:ln>
          <a:effectLst/>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24600" y="274638"/>
            <a:ext cx="2362200" cy="3078162"/>
          </a:xfrm>
        </p:spPr>
        <p:txBody>
          <a:bodyPr>
            <a:normAutofit fontScale="90000"/>
          </a:bodyPr>
          <a:lstStyle/>
          <a:p>
            <a:r>
              <a:rPr lang="en-US" dirty="0" smtClean="0"/>
              <a:t>The Golden Age, Movable Type</a:t>
            </a:r>
            <a:endParaRPr lang="en-US" dirty="0"/>
          </a:p>
        </p:txBody>
      </p:sp>
      <p:pic>
        <p:nvPicPr>
          <p:cNvPr id="16386" name="Picture 2"/>
          <p:cNvPicPr>
            <a:picLocks noGrp="1" noChangeAspect="1" noChangeArrowheads="1"/>
          </p:cNvPicPr>
          <p:nvPr>
            <p:ph idx="1"/>
          </p:nvPr>
        </p:nvPicPr>
        <p:blipFill>
          <a:blip r:embed="rId3"/>
          <a:srcRect/>
          <a:stretch>
            <a:fillRect/>
          </a:stretch>
        </p:blipFill>
        <p:spPr bwMode="auto">
          <a:xfrm>
            <a:off x="381000" y="304800"/>
            <a:ext cx="5410200" cy="6324600"/>
          </a:xfrm>
          <a:prstGeom prst="rect">
            <a:avLst/>
          </a:prstGeom>
          <a:noFill/>
          <a:ln w="28575">
            <a:solidFill>
              <a:schemeClr val="tx1">
                <a:lumMod val="75000"/>
                <a:lumOff val="25000"/>
              </a:schemeClr>
            </a:solidFill>
            <a:miter lim="800000"/>
            <a:headEnd/>
            <a:tailEnd/>
          </a:ln>
          <a:effectLst/>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67600" y="274638"/>
            <a:ext cx="1676400" cy="4297362"/>
          </a:xfrm>
        </p:spPr>
        <p:txBody>
          <a:bodyPr>
            <a:normAutofit/>
          </a:bodyPr>
          <a:lstStyle/>
          <a:p>
            <a:r>
              <a:rPr lang="en-US" sz="3600" dirty="0" smtClean="0"/>
              <a:t>The Golden Age, Civil Service Exams</a:t>
            </a:r>
            <a:endParaRPr lang="en-US" sz="3600" dirty="0"/>
          </a:p>
        </p:txBody>
      </p:sp>
      <p:pic>
        <p:nvPicPr>
          <p:cNvPr id="17410" name="Picture 2"/>
          <p:cNvPicPr>
            <a:picLocks noGrp="1" noChangeAspect="1" noChangeArrowheads="1"/>
          </p:cNvPicPr>
          <p:nvPr>
            <p:ph idx="1"/>
          </p:nvPr>
        </p:nvPicPr>
        <p:blipFill>
          <a:blip r:embed="rId3"/>
          <a:srcRect/>
          <a:stretch>
            <a:fillRect/>
          </a:stretch>
        </p:blipFill>
        <p:spPr bwMode="auto">
          <a:xfrm>
            <a:off x="381000" y="228600"/>
            <a:ext cx="6915150" cy="6400800"/>
          </a:xfrm>
          <a:prstGeom prst="rect">
            <a:avLst/>
          </a:prstGeom>
          <a:noFill/>
          <a:ln w="38100">
            <a:solidFill>
              <a:srgbClr val="FF9966"/>
            </a:solidFill>
            <a:miter lim="800000"/>
            <a:headEnd/>
            <a:tailEnd/>
          </a:ln>
          <a:effectLst/>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74638"/>
            <a:ext cx="2209800" cy="2849562"/>
          </a:xfrm>
        </p:spPr>
        <p:txBody>
          <a:bodyPr/>
          <a:lstStyle/>
          <a:p>
            <a:r>
              <a:rPr lang="en-US" dirty="0" smtClean="0"/>
              <a:t>Song Dynasty,</a:t>
            </a:r>
            <a:br>
              <a:rPr lang="en-US" dirty="0" smtClean="0"/>
            </a:br>
            <a:r>
              <a:rPr lang="en-US" dirty="0" smtClean="0"/>
              <a:t>Scholar</a:t>
            </a:r>
            <a:endParaRPr lang="en-US" dirty="0"/>
          </a:p>
        </p:txBody>
      </p:sp>
      <p:pic>
        <p:nvPicPr>
          <p:cNvPr id="18434" name="Picture 2"/>
          <p:cNvPicPr>
            <a:picLocks noGrp="1" noChangeAspect="1" noChangeArrowheads="1"/>
          </p:cNvPicPr>
          <p:nvPr>
            <p:ph idx="1"/>
          </p:nvPr>
        </p:nvPicPr>
        <p:blipFill>
          <a:blip r:embed="rId3"/>
          <a:srcRect/>
          <a:stretch>
            <a:fillRect/>
          </a:stretch>
        </p:blipFill>
        <p:spPr bwMode="auto">
          <a:xfrm>
            <a:off x="3276600" y="152400"/>
            <a:ext cx="5334000" cy="6477000"/>
          </a:xfrm>
          <a:prstGeom prst="rect">
            <a:avLst/>
          </a:prstGeom>
          <a:noFill/>
          <a:ln w="28575">
            <a:solidFill>
              <a:schemeClr val="bg2">
                <a:lumMod val="10000"/>
              </a:schemeClr>
            </a:solidFill>
            <a:miter lim="800000"/>
            <a:headEnd/>
            <a:tailEnd/>
          </a:ln>
          <a:effec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Great Mosque, Damascus </a:t>
            </a:r>
            <a:endParaRPr lang="en-US" dirty="0"/>
          </a:p>
        </p:txBody>
      </p:sp>
      <p:pic>
        <p:nvPicPr>
          <p:cNvPr id="5122" name="Picture 2"/>
          <p:cNvPicPr>
            <a:picLocks noGrp="1" noChangeAspect="1" noChangeArrowheads="1"/>
          </p:cNvPicPr>
          <p:nvPr>
            <p:ph idx="1"/>
          </p:nvPr>
        </p:nvPicPr>
        <p:blipFill>
          <a:blip r:embed="rId3"/>
          <a:srcRect/>
          <a:stretch>
            <a:fillRect/>
          </a:stretch>
        </p:blipFill>
        <p:spPr bwMode="auto">
          <a:xfrm>
            <a:off x="381000" y="1295400"/>
            <a:ext cx="8305799" cy="5334000"/>
          </a:xfrm>
          <a:prstGeom prst="rect">
            <a:avLst/>
          </a:prstGeom>
          <a:noFill/>
          <a:ln w="9525">
            <a:noFill/>
            <a:miter lim="800000"/>
            <a:headEnd/>
            <a:tailEnd/>
          </a:ln>
          <a:effectLst/>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Grp="1" noChangeAspect="1" noChangeArrowheads="1"/>
          </p:cNvPicPr>
          <p:nvPr>
            <p:ph idx="1"/>
          </p:nvPr>
        </p:nvPicPr>
        <p:blipFill>
          <a:blip r:embed="rId3"/>
          <a:srcRect/>
          <a:stretch>
            <a:fillRect/>
          </a:stretch>
        </p:blipFill>
        <p:spPr bwMode="auto">
          <a:xfrm>
            <a:off x="609600" y="228600"/>
            <a:ext cx="6172200" cy="6172199"/>
          </a:xfrm>
          <a:prstGeom prst="rect">
            <a:avLst/>
          </a:prstGeom>
          <a:noFill/>
          <a:ln w="9525">
            <a:noFill/>
            <a:miter lim="800000"/>
            <a:headEnd/>
            <a:tailEnd/>
          </a:ln>
          <a:effectLst/>
        </p:spPr>
      </p:pic>
      <p:sp>
        <p:nvSpPr>
          <p:cNvPr id="2" name="Title 1"/>
          <p:cNvSpPr>
            <a:spLocks noGrp="1"/>
          </p:cNvSpPr>
          <p:nvPr>
            <p:ph type="title"/>
          </p:nvPr>
        </p:nvSpPr>
        <p:spPr>
          <a:xfrm>
            <a:off x="5105400" y="274638"/>
            <a:ext cx="3581400" cy="1143000"/>
          </a:xfrm>
        </p:spPr>
        <p:txBody>
          <a:bodyPr>
            <a:normAutofit fontScale="90000"/>
          </a:bodyPr>
          <a:lstStyle/>
          <a:p>
            <a:r>
              <a:rPr lang="en-US" dirty="0" smtClean="0"/>
              <a:t>Song Dynasty, Catapult</a:t>
            </a:r>
            <a:endParaRPr lang="en-US" dirty="0"/>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3"/>
          <a:srcRect/>
          <a:stretch>
            <a:fillRect/>
          </a:stretch>
        </p:blipFill>
        <p:spPr bwMode="auto">
          <a:xfrm>
            <a:off x="228600" y="228600"/>
            <a:ext cx="8686800" cy="6324600"/>
          </a:xfrm>
          <a:prstGeom prst="rect">
            <a:avLst/>
          </a:prstGeom>
          <a:noFill/>
          <a:ln w="28575">
            <a:solidFill>
              <a:schemeClr val="tx1">
                <a:lumMod val="50000"/>
                <a:lumOff val="50000"/>
              </a:schemeClr>
            </a:solidFill>
            <a:miter lim="800000"/>
            <a:headEnd/>
            <a:tailEnd/>
          </a:ln>
          <a:effectLst/>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74638"/>
            <a:ext cx="2133600" cy="3001962"/>
          </a:xfrm>
        </p:spPr>
        <p:txBody>
          <a:bodyPr>
            <a:normAutofit/>
          </a:bodyPr>
          <a:lstStyle/>
          <a:p>
            <a:r>
              <a:rPr lang="en-US" dirty="0" smtClean="0"/>
              <a:t>Yuan Dynasty,</a:t>
            </a:r>
            <a:br>
              <a:rPr lang="en-US" dirty="0" smtClean="0"/>
            </a:br>
            <a:r>
              <a:rPr lang="en-US" dirty="0" smtClean="0"/>
              <a:t>Pagoda </a:t>
            </a:r>
            <a:endParaRPr lang="en-US" dirty="0"/>
          </a:p>
        </p:txBody>
      </p:sp>
      <p:pic>
        <p:nvPicPr>
          <p:cNvPr id="114690" name="Picture 2"/>
          <p:cNvPicPr>
            <a:picLocks noGrp="1" noChangeAspect="1" noChangeArrowheads="1"/>
          </p:cNvPicPr>
          <p:nvPr>
            <p:ph idx="1"/>
          </p:nvPr>
        </p:nvPicPr>
        <p:blipFill>
          <a:blip r:embed="rId3"/>
          <a:srcRect/>
          <a:stretch>
            <a:fillRect/>
          </a:stretch>
        </p:blipFill>
        <p:spPr bwMode="auto">
          <a:xfrm>
            <a:off x="2743200" y="228600"/>
            <a:ext cx="5638800" cy="6324600"/>
          </a:xfrm>
          <a:prstGeom prst="rect">
            <a:avLst/>
          </a:prstGeom>
          <a:noFill/>
          <a:ln w="9525">
            <a:noFill/>
            <a:miter lim="800000"/>
            <a:headEnd/>
            <a:tailEnd/>
          </a:ln>
          <a:effectLst/>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34200" y="274638"/>
            <a:ext cx="1752600" cy="2773362"/>
          </a:xfrm>
        </p:spPr>
        <p:txBody>
          <a:bodyPr>
            <a:normAutofit/>
          </a:bodyPr>
          <a:lstStyle/>
          <a:p>
            <a:r>
              <a:rPr lang="en-US" dirty="0" smtClean="0"/>
              <a:t>Japan, Nara Period</a:t>
            </a:r>
            <a:endParaRPr lang="en-US" dirty="0"/>
          </a:p>
        </p:txBody>
      </p:sp>
      <p:pic>
        <p:nvPicPr>
          <p:cNvPr id="115714" name="Picture 2"/>
          <p:cNvPicPr>
            <a:picLocks noGrp="1" noChangeAspect="1" noChangeArrowheads="1"/>
          </p:cNvPicPr>
          <p:nvPr>
            <p:ph idx="1"/>
          </p:nvPr>
        </p:nvPicPr>
        <p:blipFill>
          <a:blip r:embed="rId3"/>
          <a:srcRect/>
          <a:stretch>
            <a:fillRect/>
          </a:stretch>
        </p:blipFill>
        <p:spPr bwMode="auto">
          <a:xfrm>
            <a:off x="381000" y="228600"/>
            <a:ext cx="6248400" cy="6477000"/>
          </a:xfrm>
          <a:prstGeom prst="rect">
            <a:avLst/>
          </a:prstGeom>
          <a:noFill/>
          <a:ln w="28575">
            <a:solidFill>
              <a:srgbClr val="FF9966"/>
            </a:solidFill>
            <a:miter lim="800000"/>
            <a:headEnd/>
            <a:tailEnd/>
          </a:ln>
          <a:effectLst/>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87362"/>
          </a:xfrm>
        </p:spPr>
        <p:txBody>
          <a:bodyPr>
            <a:normAutofit fontScale="90000"/>
          </a:bodyPr>
          <a:lstStyle/>
          <a:p>
            <a:r>
              <a:rPr lang="en-US" dirty="0" err="1" smtClean="0"/>
              <a:t>Heian</a:t>
            </a:r>
            <a:r>
              <a:rPr lang="en-US" dirty="0" smtClean="0"/>
              <a:t> Period, Japan</a:t>
            </a:r>
            <a:endParaRPr lang="en-US" dirty="0"/>
          </a:p>
        </p:txBody>
      </p:sp>
      <p:pic>
        <p:nvPicPr>
          <p:cNvPr id="116738" name="Picture 2"/>
          <p:cNvPicPr>
            <a:picLocks noGrp="1" noChangeAspect="1" noChangeArrowheads="1"/>
          </p:cNvPicPr>
          <p:nvPr>
            <p:ph idx="1"/>
          </p:nvPr>
        </p:nvPicPr>
        <p:blipFill>
          <a:blip r:embed="rId3"/>
          <a:srcRect/>
          <a:stretch>
            <a:fillRect/>
          </a:stretch>
        </p:blipFill>
        <p:spPr bwMode="auto">
          <a:xfrm>
            <a:off x="381000" y="914400"/>
            <a:ext cx="8382000" cy="5715000"/>
          </a:xfrm>
          <a:prstGeom prst="rect">
            <a:avLst/>
          </a:prstGeom>
          <a:noFill/>
          <a:ln w="9525">
            <a:noFill/>
            <a:miter lim="800000"/>
            <a:headEnd/>
            <a:tailEnd/>
          </a:ln>
          <a:effectLst/>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3562"/>
          </a:xfrm>
        </p:spPr>
        <p:txBody>
          <a:bodyPr>
            <a:normAutofit fontScale="90000"/>
          </a:bodyPr>
          <a:lstStyle/>
          <a:p>
            <a:r>
              <a:rPr lang="en-US" dirty="0" smtClean="0"/>
              <a:t>Tale of the </a:t>
            </a:r>
            <a:r>
              <a:rPr lang="en-US" dirty="0" err="1" smtClean="0"/>
              <a:t>Genji</a:t>
            </a:r>
            <a:r>
              <a:rPr lang="en-US" dirty="0" smtClean="0"/>
              <a:t>, Japan</a:t>
            </a:r>
            <a:endParaRPr lang="en-US" dirty="0"/>
          </a:p>
        </p:txBody>
      </p:sp>
      <p:pic>
        <p:nvPicPr>
          <p:cNvPr id="117763" name="Picture 3"/>
          <p:cNvPicPr>
            <a:picLocks noGrp="1" noChangeAspect="1" noChangeArrowheads="1"/>
          </p:cNvPicPr>
          <p:nvPr>
            <p:ph idx="1"/>
          </p:nvPr>
        </p:nvPicPr>
        <p:blipFill>
          <a:blip r:embed="rId3"/>
          <a:srcRect/>
          <a:stretch>
            <a:fillRect/>
          </a:stretch>
        </p:blipFill>
        <p:spPr bwMode="auto">
          <a:xfrm>
            <a:off x="304800" y="914400"/>
            <a:ext cx="8610600" cy="5638801"/>
          </a:xfrm>
          <a:prstGeom prst="rect">
            <a:avLst/>
          </a:prstGeom>
          <a:noFill/>
          <a:ln w="9525">
            <a:noFill/>
            <a:miter lim="800000"/>
            <a:headEnd/>
            <a:tailEnd/>
          </a:ln>
          <a:effectLst/>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381000"/>
            <a:ext cx="3276600" cy="715962"/>
          </a:xfrm>
        </p:spPr>
        <p:txBody>
          <a:bodyPr>
            <a:normAutofit fontScale="90000"/>
          </a:bodyPr>
          <a:lstStyle/>
          <a:p>
            <a:r>
              <a:rPr lang="en-US" dirty="0" smtClean="0"/>
              <a:t>Feudal Japan </a:t>
            </a:r>
            <a:endParaRPr lang="en-US" dirty="0"/>
          </a:p>
        </p:txBody>
      </p:sp>
      <p:pic>
        <p:nvPicPr>
          <p:cNvPr id="120834" name="Picture 2"/>
          <p:cNvPicPr>
            <a:picLocks noGrp="1" noChangeAspect="1" noChangeArrowheads="1"/>
          </p:cNvPicPr>
          <p:nvPr>
            <p:ph idx="1"/>
          </p:nvPr>
        </p:nvPicPr>
        <p:blipFill>
          <a:blip r:embed="rId3"/>
          <a:srcRect/>
          <a:stretch>
            <a:fillRect/>
          </a:stretch>
        </p:blipFill>
        <p:spPr bwMode="auto">
          <a:xfrm>
            <a:off x="228600" y="990600"/>
            <a:ext cx="8686800" cy="5638800"/>
          </a:xfrm>
          <a:prstGeom prst="rect">
            <a:avLst/>
          </a:prstGeom>
          <a:noFill/>
          <a:ln w="38100">
            <a:solidFill>
              <a:schemeClr val="accent4">
                <a:lumMod val="40000"/>
                <a:lumOff val="60000"/>
              </a:schemeClr>
            </a:solidFill>
            <a:miter lim="800000"/>
            <a:headEnd/>
            <a:tailEnd/>
          </a:ln>
          <a:effectLst/>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72200" y="457200"/>
            <a:ext cx="2514600" cy="1600200"/>
          </a:xfrm>
        </p:spPr>
        <p:txBody>
          <a:bodyPr>
            <a:normAutofit/>
          </a:bodyPr>
          <a:lstStyle/>
          <a:p>
            <a:r>
              <a:rPr lang="en-US" dirty="0" smtClean="0"/>
              <a:t>Japanese Samurai </a:t>
            </a:r>
            <a:endParaRPr lang="en-US" dirty="0"/>
          </a:p>
        </p:txBody>
      </p:sp>
      <p:pic>
        <p:nvPicPr>
          <p:cNvPr id="119810" name="Picture 2"/>
          <p:cNvPicPr>
            <a:picLocks noGrp="1" noChangeAspect="1" noChangeArrowheads="1"/>
          </p:cNvPicPr>
          <p:nvPr>
            <p:ph idx="1"/>
          </p:nvPr>
        </p:nvPicPr>
        <p:blipFill>
          <a:blip r:embed="rId3"/>
          <a:srcRect/>
          <a:stretch>
            <a:fillRect/>
          </a:stretch>
        </p:blipFill>
        <p:spPr bwMode="auto">
          <a:xfrm>
            <a:off x="609600" y="228600"/>
            <a:ext cx="4800600" cy="6400799"/>
          </a:xfrm>
          <a:prstGeom prst="rect">
            <a:avLst/>
          </a:prstGeom>
          <a:noFill/>
          <a:ln w="19050">
            <a:solidFill>
              <a:srgbClr val="FF0000"/>
            </a:solidFill>
            <a:miter lim="800000"/>
            <a:headEnd/>
            <a:tailEnd/>
          </a:ln>
          <a:effectLst/>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p:spPr>
        <p:txBody>
          <a:bodyPr/>
          <a:lstStyle/>
          <a:p>
            <a:r>
              <a:rPr lang="en-US" dirty="0" smtClean="0"/>
              <a:t>Japanese Samurai</a:t>
            </a:r>
            <a:endParaRPr lang="en-US" dirty="0"/>
          </a:p>
        </p:txBody>
      </p:sp>
      <p:pic>
        <p:nvPicPr>
          <p:cNvPr id="121858" name="Picture 2"/>
          <p:cNvPicPr>
            <a:picLocks noGrp="1" noChangeAspect="1" noChangeArrowheads="1"/>
          </p:cNvPicPr>
          <p:nvPr>
            <p:ph idx="1"/>
          </p:nvPr>
        </p:nvPicPr>
        <p:blipFill>
          <a:blip r:embed="rId3"/>
          <a:srcRect/>
          <a:stretch>
            <a:fillRect/>
          </a:stretch>
        </p:blipFill>
        <p:spPr bwMode="auto">
          <a:xfrm>
            <a:off x="381000" y="1143000"/>
            <a:ext cx="8381999" cy="5410200"/>
          </a:xfrm>
          <a:prstGeom prst="rect">
            <a:avLst/>
          </a:prstGeom>
          <a:noFill/>
          <a:ln w="28575">
            <a:solidFill>
              <a:schemeClr val="tx1">
                <a:lumMod val="75000"/>
                <a:lumOff val="25000"/>
              </a:schemeClr>
            </a:solidFill>
            <a:miter lim="800000"/>
            <a:headEnd/>
            <a:tailEnd/>
          </a:ln>
          <a:effectLst/>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8077200" cy="639762"/>
          </a:xfrm>
        </p:spPr>
        <p:txBody>
          <a:bodyPr>
            <a:normAutofit fontScale="90000"/>
          </a:bodyPr>
          <a:lstStyle/>
          <a:p>
            <a:r>
              <a:rPr lang="en-US" dirty="0" smtClean="0"/>
              <a:t>Shinto Shrine, Japan</a:t>
            </a:r>
            <a:endParaRPr lang="en-US" dirty="0"/>
          </a:p>
        </p:txBody>
      </p:sp>
      <p:pic>
        <p:nvPicPr>
          <p:cNvPr id="122882" name="Picture 2"/>
          <p:cNvPicPr>
            <a:picLocks noGrp="1" noChangeAspect="1" noChangeArrowheads="1"/>
          </p:cNvPicPr>
          <p:nvPr>
            <p:ph idx="1"/>
          </p:nvPr>
        </p:nvPicPr>
        <p:blipFill>
          <a:blip r:embed="rId3"/>
          <a:srcRect/>
          <a:stretch>
            <a:fillRect/>
          </a:stretch>
        </p:blipFill>
        <p:spPr bwMode="auto">
          <a:xfrm>
            <a:off x="457200" y="990600"/>
            <a:ext cx="8229600" cy="5562600"/>
          </a:xfrm>
          <a:prstGeom prst="rect">
            <a:avLst/>
          </a:prstGeom>
          <a:noFill/>
          <a:ln w="9525">
            <a:noFill/>
            <a:miter lim="800000"/>
            <a:headEnd/>
            <a:tailEnd/>
          </a:ln>
          <a:effec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57600" y="274638"/>
            <a:ext cx="5257800" cy="411162"/>
          </a:xfrm>
        </p:spPr>
        <p:txBody>
          <a:bodyPr>
            <a:noAutofit/>
          </a:bodyPr>
          <a:lstStyle/>
          <a:p>
            <a:r>
              <a:rPr lang="en-US" sz="3600" dirty="0" smtClean="0"/>
              <a:t>World 750 </a:t>
            </a:r>
            <a:endParaRPr lang="en-US" sz="3600" dirty="0"/>
          </a:p>
        </p:txBody>
      </p:sp>
      <p:pic>
        <p:nvPicPr>
          <p:cNvPr id="4098" name="Picture 2"/>
          <p:cNvPicPr>
            <a:picLocks noGrp="1" noChangeAspect="1" noChangeArrowheads="1"/>
          </p:cNvPicPr>
          <p:nvPr>
            <p:ph idx="1"/>
          </p:nvPr>
        </p:nvPicPr>
        <p:blipFill>
          <a:blip r:embed="rId3"/>
          <a:srcRect/>
          <a:stretch>
            <a:fillRect/>
          </a:stretch>
        </p:blipFill>
        <p:spPr bwMode="auto">
          <a:xfrm>
            <a:off x="152400" y="838200"/>
            <a:ext cx="8763000" cy="5738989"/>
          </a:xfrm>
          <a:prstGeom prst="rect">
            <a:avLst/>
          </a:prstGeom>
          <a:noFill/>
          <a:ln w="9525">
            <a:noFill/>
            <a:miter lim="800000"/>
            <a:headEnd/>
            <a:tailEnd/>
          </a:ln>
          <a:effectLst/>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11162"/>
          </a:xfrm>
        </p:spPr>
        <p:txBody>
          <a:bodyPr>
            <a:normAutofit fontScale="90000"/>
          </a:bodyPr>
          <a:lstStyle/>
          <a:p>
            <a:r>
              <a:rPr lang="en-US" dirty="0" smtClean="0"/>
              <a:t>Delhi Sultanate</a:t>
            </a:r>
            <a:endParaRPr lang="en-US" dirty="0"/>
          </a:p>
        </p:txBody>
      </p:sp>
      <p:pic>
        <p:nvPicPr>
          <p:cNvPr id="1026" name="Picture 2"/>
          <p:cNvPicPr>
            <a:picLocks noGrp="1" noChangeAspect="1" noChangeArrowheads="1"/>
          </p:cNvPicPr>
          <p:nvPr>
            <p:ph idx="1"/>
          </p:nvPr>
        </p:nvPicPr>
        <p:blipFill>
          <a:blip r:embed="rId3"/>
          <a:srcRect/>
          <a:stretch>
            <a:fillRect/>
          </a:stretch>
        </p:blipFill>
        <p:spPr bwMode="auto">
          <a:xfrm>
            <a:off x="152400" y="838201"/>
            <a:ext cx="8991600" cy="5867400"/>
          </a:xfrm>
          <a:prstGeom prst="rect">
            <a:avLst/>
          </a:prstGeom>
          <a:noFill/>
          <a:ln w="28575">
            <a:solidFill>
              <a:schemeClr val="accent6">
                <a:lumMod val="75000"/>
              </a:schemeClr>
            </a:solidFill>
            <a:miter lim="800000"/>
            <a:headEnd/>
            <a:tailEnd/>
          </a:ln>
          <a:effectLst/>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39000" y="304800"/>
            <a:ext cx="1676400" cy="1143000"/>
          </a:xfrm>
          <a:ln w="28575">
            <a:solidFill>
              <a:schemeClr val="accent2">
                <a:lumMod val="75000"/>
              </a:schemeClr>
            </a:solidFill>
          </a:ln>
        </p:spPr>
        <p:txBody>
          <a:bodyPr>
            <a:normAutofit fontScale="90000"/>
          </a:bodyPr>
          <a:lstStyle/>
          <a:p>
            <a:r>
              <a:rPr lang="en-US" sz="3200" dirty="0" smtClean="0"/>
              <a:t>Delhi Sultanate</a:t>
            </a:r>
            <a:endParaRPr lang="en-US" sz="3200" dirty="0"/>
          </a:p>
        </p:txBody>
      </p:sp>
      <p:pic>
        <p:nvPicPr>
          <p:cNvPr id="2050" name="Picture 2"/>
          <p:cNvPicPr>
            <a:picLocks noGrp="1" noChangeAspect="1" noChangeArrowheads="1"/>
          </p:cNvPicPr>
          <p:nvPr>
            <p:ph idx="1"/>
          </p:nvPr>
        </p:nvPicPr>
        <p:blipFill>
          <a:blip r:embed="rId2"/>
          <a:srcRect/>
          <a:stretch>
            <a:fillRect/>
          </a:stretch>
        </p:blipFill>
        <p:spPr bwMode="auto">
          <a:xfrm>
            <a:off x="304800" y="228600"/>
            <a:ext cx="6629400" cy="6477000"/>
          </a:xfrm>
          <a:prstGeom prst="rect">
            <a:avLst/>
          </a:prstGeom>
          <a:noFill/>
          <a:ln w="9525">
            <a:noFill/>
            <a:miter lim="800000"/>
            <a:headEnd/>
            <a:tailEnd/>
          </a:ln>
          <a:effectLst/>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Mamluk</a:t>
            </a:r>
            <a:r>
              <a:rPr lang="en-US" dirty="0" smtClean="0"/>
              <a:t> Dynasty, India</a:t>
            </a:r>
            <a:endParaRPr lang="en-US" dirty="0"/>
          </a:p>
        </p:txBody>
      </p:sp>
      <p:pic>
        <p:nvPicPr>
          <p:cNvPr id="3074" name="Picture 2"/>
          <p:cNvPicPr>
            <a:picLocks noGrp="1" noChangeAspect="1" noChangeArrowheads="1"/>
          </p:cNvPicPr>
          <p:nvPr>
            <p:ph idx="1"/>
          </p:nvPr>
        </p:nvPicPr>
        <p:blipFill>
          <a:blip r:embed="rId3"/>
          <a:srcRect/>
          <a:stretch>
            <a:fillRect/>
          </a:stretch>
        </p:blipFill>
        <p:spPr bwMode="auto">
          <a:xfrm>
            <a:off x="457200" y="1600200"/>
            <a:ext cx="8305800" cy="4953000"/>
          </a:xfrm>
          <a:prstGeom prst="rect">
            <a:avLst/>
          </a:prstGeom>
          <a:noFill/>
          <a:ln w="9525">
            <a:noFill/>
            <a:miter lim="800000"/>
            <a:headEnd/>
            <a:tailEnd/>
          </a:ln>
          <a:effectLst/>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152400"/>
            <a:ext cx="609600" cy="6477000"/>
          </a:xfrm>
          <a:ln>
            <a:solidFill>
              <a:srgbClr val="00B050"/>
            </a:solidFill>
          </a:ln>
        </p:spPr>
        <p:txBody>
          <a:bodyPr>
            <a:normAutofit fontScale="90000"/>
          </a:bodyPr>
          <a:lstStyle/>
          <a:p>
            <a:r>
              <a:rPr lang="en-US" dirty="0" smtClean="0"/>
              <a:t>K</a:t>
            </a:r>
            <a:br>
              <a:rPr lang="en-US" dirty="0" smtClean="0"/>
            </a:br>
            <a:r>
              <a:rPr lang="en-US" dirty="0" err="1" smtClean="0"/>
              <a:t>hme</a:t>
            </a:r>
            <a:r>
              <a:rPr lang="en-US" dirty="0" smtClean="0"/>
              <a:t/>
            </a:r>
            <a:br>
              <a:rPr lang="en-US" dirty="0" smtClean="0"/>
            </a:br>
            <a:r>
              <a:rPr lang="en-US" dirty="0" smtClean="0"/>
              <a:t>r </a:t>
            </a:r>
            <a:br>
              <a:rPr lang="en-US" dirty="0" smtClean="0"/>
            </a:br>
            <a:r>
              <a:rPr lang="en-US" dirty="0" smtClean="0"/>
              <a:t>E</a:t>
            </a:r>
            <a:br>
              <a:rPr lang="en-US" dirty="0" smtClean="0"/>
            </a:br>
            <a:r>
              <a:rPr lang="en-US" dirty="0" smtClean="0"/>
              <a:t>m</a:t>
            </a:r>
            <a:br>
              <a:rPr lang="en-US" dirty="0" smtClean="0"/>
            </a:br>
            <a:r>
              <a:rPr lang="en-US" dirty="0" smtClean="0"/>
              <a:t>p</a:t>
            </a:r>
            <a:br>
              <a:rPr lang="en-US" dirty="0" smtClean="0"/>
            </a:br>
            <a:r>
              <a:rPr lang="en-US" dirty="0" smtClean="0"/>
              <a:t>I</a:t>
            </a:r>
            <a:br>
              <a:rPr lang="en-US" dirty="0" smtClean="0"/>
            </a:br>
            <a:r>
              <a:rPr lang="en-US" dirty="0" smtClean="0"/>
              <a:t>r</a:t>
            </a:r>
            <a:br>
              <a:rPr lang="en-US" dirty="0" smtClean="0"/>
            </a:br>
            <a:r>
              <a:rPr lang="en-US" dirty="0" smtClean="0"/>
              <a:t>e</a:t>
            </a:r>
            <a:endParaRPr lang="en-US" dirty="0"/>
          </a:p>
        </p:txBody>
      </p:sp>
      <p:pic>
        <p:nvPicPr>
          <p:cNvPr id="4098" name="Picture 2"/>
          <p:cNvPicPr>
            <a:picLocks noGrp="1" noChangeAspect="1" noChangeArrowheads="1"/>
          </p:cNvPicPr>
          <p:nvPr>
            <p:ph idx="1"/>
          </p:nvPr>
        </p:nvPicPr>
        <p:blipFill>
          <a:blip r:embed="rId3"/>
          <a:srcRect/>
          <a:stretch>
            <a:fillRect/>
          </a:stretch>
        </p:blipFill>
        <p:spPr bwMode="auto">
          <a:xfrm>
            <a:off x="2057400" y="152400"/>
            <a:ext cx="6490277" cy="6477000"/>
          </a:xfrm>
          <a:prstGeom prst="rect">
            <a:avLst/>
          </a:prstGeom>
          <a:noFill/>
          <a:ln w="9525">
            <a:noFill/>
            <a:miter lim="800000"/>
            <a:headEnd/>
            <a:tailEnd/>
          </a:ln>
          <a:effectLst/>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File:Angkor Wat.jpg">
            <a:hlinkClick r:id="rId3"/>
          </p:cNvPr>
          <p:cNvPicPr>
            <a:picLocks noChangeAspect="1" noChangeArrowheads="1"/>
          </p:cNvPicPr>
          <p:nvPr/>
        </p:nvPicPr>
        <p:blipFill>
          <a:blip r:embed="rId4"/>
          <a:srcRect/>
          <a:stretch>
            <a:fillRect/>
          </a:stretch>
        </p:blipFill>
        <p:spPr bwMode="auto">
          <a:xfrm>
            <a:off x="228600" y="152400"/>
            <a:ext cx="8610600" cy="6477000"/>
          </a:xfrm>
          <a:prstGeom prst="rect">
            <a:avLst/>
          </a:prstGeom>
          <a:noFill/>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lstStyle/>
          <a:p>
            <a:r>
              <a:rPr lang="en-US" dirty="0" err="1" smtClean="0"/>
              <a:t>Bagan</a:t>
            </a:r>
            <a:r>
              <a:rPr lang="en-US" dirty="0" smtClean="0"/>
              <a:t> (Pagan) Burma</a:t>
            </a:r>
            <a:endParaRPr lang="en-US" dirty="0"/>
          </a:p>
        </p:txBody>
      </p:sp>
      <p:pic>
        <p:nvPicPr>
          <p:cNvPr id="140290" name="Picture 2"/>
          <p:cNvPicPr>
            <a:picLocks noGrp="1" noChangeAspect="1" noChangeArrowheads="1"/>
          </p:cNvPicPr>
          <p:nvPr>
            <p:ph idx="1"/>
          </p:nvPr>
        </p:nvPicPr>
        <p:blipFill>
          <a:blip r:embed="rId3"/>
          <a:srcRect/>
          <a:stretch>
            <a:fillRect/>
          </a:stretch>
        </p:blipFill>
        <p:spPr bwMode="auto">
          <a:xfrm>
            <a:off x="304800" y="1066800"/>
            <a:ext cx="8610600" cy="5486400"/>
          </a:xfrm>
          <a:prstGeom prst="rect">
            <a:avLst/>
          </a:prstGeom>
          <a:noFill/>
          <a:ln w="9525">
            <a:noFill/>
            <a:miter lim="800000"/>
            <a:headEnd/>
            <a:tailEnd/>
          </a:ln>
          <a:effectLst/>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0" y="274638"/>
            <a:ext cx="533400" cy="6202362"/>
          </a:xfrm>
        </p:spPr>
        <p:txBody>
          <a:bodyPr>
            <a:normAutofit fontScale="90000"/>
          </a:bodyPr>
          <a:lstStyle/>
          <a:p>
            <a:r>
              <a:rPr lang="en-US" sz="3600" dirty="0" smtClean="0"/>
              <a:t>Mongo</a:t>
            </a:r>
            <a:br>
              <a:rPr lang="en-US" sz="3600" dirty="0" smtClean="0"/>
            </a:br>
            <a:r>
              <a:rPr lang="en-US" sz="3600" dirty="0" smtClean="0"/>
              <a:t>l </a:t>
            </a:r>
            <a:r>
              <a:rPr lang="en-US" sz="3600" dirty="0" err="1" smtClean="0"/>
              <a:t>Ar</a:t>
            </a:r>
            <a:r>
              <a:rPr lang="en-US" sz="3600" dirty="0" smtClean="0"/>
              <a:t/>
            </a:r>
            <a:br>
              <a:rPr lang="en-US" sz="3600" dirty="0" smtClean="0"/>
            </a:br>
            <a:r>
              <a:rPr lang="en-US" sz="3600" dirty="0" err="1" smtClean="0"/>
              <a:t>che</a:t>
            </a:r>
            <a:r>
              <a:rPr lang="en-US" sz="3600" dirty="0" smtClean="0"/>
              <a:t/>
            </a:r>
            <a:br>
              <a:rPr lang="en-US" sz="3600" dirty="0" smtClean="0"/>
            </a:br>
            <a:r>
              <a:rPr lang="en-US" sz="3600" dirty="0" smtClean="0"/>
              <a:t>r</a:t>
            </a:r>
            <a:endParaRPr lang="en-US" sz="3600" dirty="0"/>
          </a:p>
        </p:txBody>
      </p:sp>
      <p:pic>
        <p:nvPicPr>
          <p:cNvPr id="139266" name="Picture 2"/>
          <p:cNvPicPr>
            <a:picLocks noGrp="1" noChangeAspect="1" noChangeArrowheads="1"/>
          </p:cNvPicPr>
          <p:nvPr>
            <p:ph idx="1"/>
          </p:nvPr>
        </p:nvPicPr>
        <p:blipFill>
          <a:blip r:embed="rId3"/>
          <a:srcRect/>
          <a:stretch>
            <a:fillRect/>
          </a:stretch>
        </p:blipFill>
        <p:spPr bwMode="auto">
          <a:xfrm>
            <a:off x="304800" y="228600"/>
            <a:ext cx="7848600" cy="6324600"/>
          </a:xfrm>
          <a:prstGeom prst="rect">
            <a:avLst/>
          </a:prstGeom>
          <a:noFill/>
          <a:ln w="9525">
            <a:noFill/>
            <a:miter lim="800000"/>
            <a:headEnd/>
            <a:tailEnd/>
          </a:ln>
          <a:effectLst/>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9762"/>
          </a:xfrm>
        </p:spPr>
        <p:txBody>
          <a:bodyPr>
            <a:normAutofit fontScale="90000"/>
          </a:bodyPr>
          <a:lstStyle/>
          <a:p>
            <a:r>
              <a:rPr lang="en-US" dirty="0" err="1" smtClean="0"/>
              <a:t>Hagia</a:t>
            </a:r>
            <a:r>
              <a:rPr lang="en-US" dirty="0" smtClean="0"/>
              <a:t> Sophia, Byzantine Empire</a:t>
            </a:r>
            <a:endParaRPr lang="en-US" dirty="0"/>
          </a:p>
        </p:txBody>
      </p:sp>
      <p:pic>
        <p:nvPicPr>
          <p:cNvPr id="144386" name="Picture 2"/>
          <p:cNvPicPr>
            <a:picLocks noGrp="1" noChangeAspect="1" noChangeArrowheads="1"/>
          </p:cNvPicPr>
          <p:nvPr>
            <p:ph idx="1"/>
          </p:nvPr>
        </p:nvPicPr>
        <p:blipFill>
          <a:blip r:embed="rId3"/>
          <a:srcRect/>
          <a:stretch>
            <a:fillRect/>
          </a:stretch>
        </p:blipFill>
        <p:spPr bwMode="auto">
          <a:xfrm>
            <a:off x="381000" y="1066800"/>
            <a:ext cx="8534400" cy="5562599"/>
          </a:xfrm>
          <a:prstGeom prst="rect">
            <a:avLst/>
          </a:prstGeom>
          <a:noFill/>
          <a:ln w="9525">
            <a:noFill/>
            <a:miter lim="800000"/>
            <a:headEnd/>
            <a:tailEnd/>
          </a:ln>
          <a:effectLst/>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3562"/>
          </a:xfrm>
        </p:spPr>
        <p:txBody>
          <a:bodyPr>
            <a:normAutofit fontScale="90000"/>
          </a:bodyPr>
          <a:lstStyle/>
          <a:p>
            <a:r>
              <a:rPr lang="en-US" dirty="0" smtClean="0"/>
              <a:t>Justinian of Byzantine Empire</a:t>
            </a:r>
            <a:endParaRPr lang="en-US" dirty="0"/>
          </a:p>
        </p:txBody>
      </p:sp>
      <p:pic>
        <p:nvPicPr>
          <p:cNvPr id="147458" name="Picture 2"/>
          <p:cNvPicPr>
            <a:picLocks noGrp="1" noChangeAspect="1" noChangeArrowheads="1"/>
          </p:cNvPicPr>
          <p:nvPr>
            <p:ph idx="1"/>
          </p:nvPr>
        </p:nvPicPr>
        <p:blipFill>
          <a:blip r:embed="rId3"/>
          <a:srcRect/>
          <a:stretch>
            <a:fillRect/>
          </a:stretch>
        </p:blipFill>
        <p:spPr bwMode="auto">
          <a:xfrm>
            <a:off x="304800" y="990600"/>
            <a:ext cx="8534400" cy="5638800"/>
          </a:xfrm>
          <a:prstGeom prst="rect">
            <a:avLst/>
          </a:prstGeom>
          <a:noFill/>
          <a:ln w="9525">
            <a:noFill/>
            <a:miter lim="800000"/>
            <a:headEnd/>
            <a:tailEnd/>
          </a:ln>
          <a:effectLst/>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91400" y="274638"/>
            <a:ext cx="1600200" cy="4068762"/>
          </a:xfrm>
        </p:spPr>
        <p:txBody>
          <a:bodyPr>
            <a:normAutofit/>
          </a:bodyPr>
          <a:lstStyle/>
          <a:p>
            <a:r>
              <a:rPr lang="en-US" sz="3200" dirty="0" smtClean="0"/>
              <a:t>Baptism of Saint Prince Vladimir </a:t>
            </a:r>
            <a:endParaRPr lang="en-US" sz="3200" dirty="0"/>
          </a:p>
        </p:txBody>
      </p:sp>
      <p:pic>
        <p:nvPicPr>
          <p:cNvPr id="142338" name="Picture 2"/>
          <p:cNvPicPr>
            <a:picLocks noGrp="1" noChangeAspect="1" noChangeArrowheads="1"/>
          </p:cNvPicPr>
          <p:nvPr>
            <p:ph idx="1"/>
          </p:nvPr>
        </p:nvPicPr>
        <p:blipFill>
          <a:blip r:embed="rId3"/>
          <a:srcRect/>
          <a:stretch>
            <a:fillRect/>
          </a:stretch>
        </p:blipFill>
        <p:spPr bwMode="auto">
          <a:xfrm>
            <a:off x="533400" y="228600"/>
            <a:ext cx="6705600" cy="6324600"/>
          </a:xfrm>
          <a:prstGeom prst="rect">
            <a:avLst/>
          </a:prstGeom>
          <a:noFill/>
          <a:ln w="9525">
            <a:noFill/>
            <a:miter lim="800000"/>
            <a:headEnd/>
            <a:tailEnd/>
          </a:ln>
          <a:effec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fontScale="90000"/>
          </a:bodyPr>
          <a:lstStyle/>
          <a:p>
            <a:r>
              <a:rPr lang="en-US" dirty="0" smtClean="0"/>
              <a:t>Abbasid Dynasty </a:t>
            </a:r>
            <a:endParaRPr lang="en-US" dirty="0"/>
          </a:p>
        </p:txBody>
      </p:sp>
      <p:pic>
        <p:nvPicPr>
          <p:cNvPr id="6146" name="Picture 2"/>
          <p:cNvPicPr>
            <a:picLocks noGrp="1" noChangeAspect="1" noChangeArrowheads="1"/>
          </p:cNvPicPr>
          <p:nvPr>
            <p:ph idx="1"/>
          </p:nvPr>
        </p:nvPicPr>
        <p:blipFill>
          <a:blip r:embed="rId3"/>
          <a:srcRect/>
          <a:stretch>
            <a:fillRect/>
          </a:stretch>
        </p:blipFill>
        <p:spPr bwMode="auto">
          <a:xfrm>
            <a:off x="381000" y="1143000"/>
            <a:ext cx="8229600" cy="5334000"/>
          </a:xfrm>
          <a:prstGeom prst="rect">
            <a:avLst/>
          </a:prstGeom>
          <a:noFill/>
          <a:ln w="28575">
            <a:solidFill>
              <a:srgbClr val="00B050"/>
            </a:solidFill>
            <a:miter lim="800000"/>
            <a:headEnd/>
            <a:tailEnd/>
          </a:ln>
          <a:effectLst/>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1981200" cy="3611562"/>
          </a:xfrm>
        </p:spPr>
        <p:txBody>
          <a:bodyPr>
            <a:normAutofit/>
          </a:bodyPr>
          <a:lstStyle/>
          <a:p>
            <a:r>
              <a:rPr lang="en-US" sz="3600" dirty="0" smtClean="0"/>
              <a:t>Kiev, Mongol</a:t>
            </a:r>
            <a:br>
              <a:rPr lang="en-US" sz="3600" dirty="0" smtClean="0"/>
            </a:br>
            <a:r>
              <a:rPr lang="en-US" sz="3600" dirty="0" smtClean="0"/>
              <a:t>Invasion</a:t>
            </a:r>
            <a:endParaRPr lang="en-US" sz="3600" dirty="0"/>
          </a:p>
        </p:txBody>
      </p:sp>
      <p:pic>
        <p:nvPicPr>
          <p:cNvPr id="145410" name="Picture 2"/>
          <p:cNvPicPr>
            <a:picLocks noGrp="1" noChangeAspect="1" noChangeArrowheads="1"/>
          </p:cNvPicPr>
          <p:nvPr>
            <p:ph idx="1"/>
          </p:nvPr>
        </p:nvPicPr>
        <p:blipFill>
          <a:blip r:embed="rId3"/>
          <a:srcRect/>
          <a:stretch>
            <a:fillRect/>
          </a:stretch>
        </p:blipFill>
        <p:spPr bwMode="auto">
          <a:xfrm>
            <a:off x="2057400" y="228600"/>
            <a:ext cx="6781800" cy="6400800"/>
          </a:xfrm>
          <a:prstGeom prst="rect">
            <a:avLst/>
          </a:prstGeom>
          <a:noFill/>
          <a:ln w="28575">
            <a:solidFill>
              <a:schemeClr val="tx1"/>
            </a:solidFill>
            <a:miter lim="800000"/>
            <a:headEnd/>
            <a:tailEnd/>
          </a:ln>
          <a:effectLst/>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05800" y="274638"/>
            <a:ext cx="609600" cy="4449762"/>
          </a:xfrm>
        </p:spPr>
        <p:txBody>
          <a:bodyPr>
            <a:normAutofit fontScale="90000"/>
          </a:bodyPr>
          <a:lstStyle/>
          <a:p>
            <a:r>
              <a:rPr lang="en-US" sz="3600" dirty="0" smtClean="0"/>
              <a:t>E</a:t>
            </a:r>
            <a:br>
              <a:rPr lang="en-US" sz="3600" dirty="0" smtClean="0"/>
            </a:br>
            <a:r>
              <a:rPr lang="en-US" sz="3600" dirty="0" smtClean="0"/>
              <a:t>u</a:t>
            </a:r>
            <a:br>
              <a:rPr lang="en-US" sz="3600" dirty="0" smtClean="0"/>
            </a:br>
            <a:r>
              <a:rPr lang="en-US" sz="3600" dirty="0" smtClean="0"/>
              <a:t>r</a:t>
            </a:r>
            <a:br>
              <a:rPr lang="en-US" sz="3600" dirty="0" smtClean="0"/>
            </a:br>
            <a:r>
              <a:rPr lang="en-US" sz="3600" dirty="0" smtClean="0"/>
              <a:t>op</a:t>
            </a:r>
            <a:br>
              <a:rPr lang="en-US" sz="3600" dirty="0" smtClean="0"/>
            </a:br>
            <a:r>
              <a:rPr lang="en-US" sz="3600" dirty="0" smtClean="0"/>
              <a:t>e 4</a:t>
            </a:r>
            <a:br>
              <a:rPr lang="en-US" sz="3600" dirty="0" smtClean="0"/>
            </a:br>
            <a:r>
              <a:rPr lang="en-US" sz="3600" dirty="0" smtClean="0"/>
              <a:t>5</a:t>
            </a:r>
            <a:br>
              <a:rPr lang="en-US" sz="3600" dirty="0" smtClean="0"/>
            </a:br>
            <a:r>
              <a:rPr lang="en-US" sz="3600" dirty="0" smtClean="0"/>
              <a:t>0 </a:t>
            </a:r>
            <a:endParaRPr lang="en-US" sz="3600" dirty="0"/>
          </a:p>
        </p:txBody>
      </p:sp>
      <p:pic>
        <p:nvPicPr>
          <p:cNvPr id="146434" name="Picture 2"/>
          <p:cNvPicPr>
            <a:picLocks noGrp="1" noChangeAspect="1" noChangeArrowheads="1"/>
          </p:cNvPicPr>
          <p:nvPr>
            <p:ph idx="1"/>
          </p:nvPr>
        </p:nvPicPr>
        <p:blipFill>
          <a:blip r:embed="rId3"/>
          <a:srcRect/>
          <a:stretch>
            <a:fillRect/>
          </a:stretch>
        </p:blipFill>
        <p:spPr bwMode="auto">
          <a:xfrm>
            <a:off x="228600" y="228600"/>
            <a:ext cx="7924800" cy="6400800"/>
          </a:xfrm>
          <a:prstGeom prst="rect">
            <a:avLst/>
          </a:prstGeom>
          <a:noFill/>
          <a:ln w="28575">
            <a:solidFill>
              <a:schemeClr val="accent5">
                <a:lumMod val="75000"/>
              </a:schemeClr>
            </a:solidFill>
            <a:miter lim="800000"/>
            <a:headEnd/>
            <a:tailEnd/>
          </a:ln>
          <a:effectLst/>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29400" y="274638"/>
            <a:ext cx="2209800" cy="3611562"/>
          </a:xfrm>
        </p:spPr>
        <p:txBody>
          <a:bodyPr/>
          <a:lstStyle/>
          <a:p>
            <a:r>
              <a:rPr lang="en-US" dirty="0" smtClean="0"/>
              <a:t>Europe, A German Knight </a:t>
            </a:r>
            <a:endParaRPr lang="en-US" dirty="0"/>
          </a:p>
        </p:txBody>
      </p:sp>
      <p:pic>
        <p:nvPicPr>
          <p:cNvPr id="143362" name="Picture 2"/>
          <p:cNvPicPr>
            <a:picLocks noGrp="1" noChangeAspect="1" noChangeArrowheads="1"/>
          </p:cNvPicPr>
          <p:nvPr>
            <p:ph idx="1"/>
          </p:nvPr>
        </p:nvPicPr>
        <p:blipFill>
          <a:blip r:embed="rId3"/>
          <a:srcRect/>
          <a:stretch>
            <a:fillRect/>
          </a:stretch>
        </p:blipFill>
        <p:spPr bwMode="auto">
          <a:xfrm>
            <a:off x="304800" y="228600"/>
            <a:ext cx="5486400" cy="6400800"/>
          </a:xfrm>
          <a:prstGeom prst="rect">
            <a:avLst/>
          </a:prstGeom>
          <a:noFill/>
          <a:ln w="9525">
            <a:noFill/>
            <a:miter lim="800000"/>
            <a:headEnd/>
            <a:tailEnd/>
          </a:ln>
          <a:effectLst/>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87362"/>
          </a:xfrm>
        </p:spPr>
        <p:txBody>
          <a:bodyPr>
            <a:normAutofit fontScale="90000"/>
          </a:bodyPr>
          <a:lstStyle/>
          <a:p>
            <a:r>
              <a:rPr lang="en-US" dirty="0" smtClean="0"/>
              <a:t>Europe, Aachen </a:t>
            </a:r>
            <a:endParaRPr lang="en-US" dirty="0"/>
          </a:p>
        </p:txBody>
      </p:sp>
      <p:pic>
        <p:nvPicPr>
          <p:cNvPr id="148482" name="Picture 2"/>
          <p:cNvPicPr>
            <a:picLocks noGrp="1" noChangeAspect="1" noChangeArrowheads="1"/>
          </p:cNvPicPr>
          <p:nvPr>
            <p:ph idx="1"/>
          </p:nvPr>
        </p:nvPicPr>
        <p:blipFill>
          <a:blip r:embed="rId3"/>
          <a:srcRect/>
          <a:stretch>
            <a:fillRect/>
          </a:stretch>
        </p:blipFill>
        <p:spPr bwMode="auto">
          <a:xfrm>
            <a:off x="304800" y="990600"/>
            <a:ext cx="8534400" cy="5638799"/>
          </a:xfrm>
          <a:prstGeom prst="rect">
            <a:avLst/>
          </a:prstGeom>
          <a:noFill/>
          <a:ln w="9525">
            <a:noFill/>
            <a:miter lim="800000"/>
            <a:headEnd/>
            <a:tailEnd/>
          </a:ln>
          <a:effectLst/>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74638"/>
            <a:ext cx="1905000" cy="4221162"/>
          </a:xfrm>
        </p:spPr>
        <p:txBody>
          <a:bodyPr>
            <a:normAutofit/>
          </a:bodyPr>
          <a:lstStyle/>
          <a:p>
            <a:r>
              <a:rPr lang="en-US" sz="3600" dirty="0" smtClean="0"/>
              <a:t>Europe, peasant, clergy, and knights</a:t>
            </a:r>
            <a:endParaRPr lang="en-US" dirty="0"/>
          </a:p>
        </p:txBody>
      </p:sp>
      <p:pic>
        <p:nvPicPr>
          <p:cNvPr id="149506" name="Picture 2"/>
          <p:cNvPicPr>
            <a:picLocks noGrp="1" noChangeAspect="1" noChangeArrowheads="1"/>
          </p:cNvPicPr>
          <p:nvPr>
            <p:ph idx="1"/>
          </p:nvPr>
        </p:nvPicPr>
        <p:blipFill>
          <a:blip r:embed="rId3"/>
          <a:srcRect/>
          <a:stretch>
            <a:fillRect/>
          </a:stretch>
        </p:blipFill>
        <p:spPr bwMode="auto">
          <a:xfrm>
            <a:off x="2133600" y="152400"/>
            <a:ext cx="6781800" cy="6477000"/>
          </a:xfrm>
          <a:prstGeom prst="rect">
            <a:avLst/>
          </a:prstGeom>
          <a:noFill/>
          <a:ln w="9525">
            <a:noFill/>
            <a:miter lim="800000"/>
            <a:headEnd/>
            <a:tailEnd/>
          </a:ln>
          <a:effectLst/>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62800" y="274638"/>
            <a:ext cx="1828800" cy="2468562"/>
          </a:xfrm>
        </p:spPr>
        <p:txBody>
          <a:bodyPr>
            <a:normAutofit/>
          </a:bodyPr>
          <a:lstStyle/>
          <a:p>
            <a:r>
              <a:rPr lang="en-US" sz="4000" dirty="0" smtClean="0"/>
              <a:t>Europe, a Mon</a:t>
            </a:r>
            <a:r>
              <a:rPr lang="en-US" dirty="0" smtClean="0"/>
              <a:t>k</a:t>
            </a:r>
            <a:endParaRPr lang="en-US" dirty="0"/>
          </a:p>
        </p:txBody>
      </p:sp>
      <p:pic>
        <p:nvPicPr>
          <p:cNvPr id="150530" name="Picture 2"/>
          <p:cNvPicPr>
            <a:picLocks noGrp="1" noChangeAspect="1" noChangeArrowheads="1"/>
          </p:cNvPicPr>
          <p:nvPr>
            <p:ph idx="1"/>
          </p:nvPr>
        </p:nvPicPr>
        <p:blipFill>
          <a:blip r:embed="rId3"/>
          <a:srcRect/>
          <a:stretch>
            <a:fillRect/>
          </a:stretch>
        </p:blipFill>
        <p:spPr bwMode="auto">
          <a:xfrm>
            <a:off x="381000" y="304800"/>
            <a:ext cx="6477000" cy="6324600"/>
          </a:xfrm>
          <a:prstGeom prst="rect">
            <a:avLst/>
          </a:prstGeom>
          <a:noFill/>
          <a:ln w="28575">
            <a:solidFill>
              <a:schemeClr val="tx2"/>
            </a:solidFill>
            <a:miter lim="800000"/>
            <a:headEnd/>
            <a:tailEnd/>
          </a:ln>
          <a:effec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274638"/>
            <a:ext cx="3429000" cy="1143000"/>
          </a:xfrm>
        </p:spPr>
        <p:txBody>
          <a:bodyPr>
            <a:normAutofit fontScale="90000"/>
          </a:bodyPr>
          <a:lstStyle/>
          <a:p>
            <a:r>
              <a:rPr lang="en-US" dirty="0" err="1" smtClean="0"/>
              <a:t>Ibn</a:t>
            </a:r>
            <a:r>
              <a:rPr lang="en-US" dirty="0" smtClean="0"/>
              <a:t> </a:t>
            </a:r>
            <a:r>
              <a:rPr lang="en-US" dirty="0" err="1" smtClean="0"/>
              <a:t>Khaldun</a:t>
            </a:r>
            <a:r>
              <a:rPr lang="en-US" dirty="0" smtClean="0"/>
              <a:t> and Avicenna</a:t>
            </a:r>
            <a:endParaRPr lang="en-US" dirty="0"/>
          </a:p>
        </p:txBody>
      </p:sp>
      <p:pic>
        <p:nvPicPr>
          <p:cNvPr id="7170" name="Picture 2"/>
          <p:cNvPicPr>
            <a:picLocks noGrp="1" noChangeAspect="1" noChangeArrowheads="1"/>
          </p:cNvPicPr>
          <p:nvPr>
            <p:ph sz="half" idx="1"/>
          </p:nvPr>
        </p:nvPicPr>
        <p:blipFill>
          <a:blip r:embed="rId3"/>
          <a:stretch>
            <a:fillRect/>
          </a:stretch>
        </p:blipFill>
        <p:spPr bwMode="auto">
          <a:xfrm>
            <a:off x="533400" y="1600200"/>
            <a:ext cx="3657600" cy="4876800"/>
          </a:xfrm>
          <a:prstGeom prst="rect">
            <a:avLst/>
          </a:prstGeom>
          <a:noFill/>
          <a:ln w="9525">
            <a:noFill/>
            <a:miter lim="800000"/>
            <a:headEnd/>
            <a:tailEnd/>
          </a:ln>
          <a:effectLst/>
        </p:spPr>
      </p:pic>
      <p:pic>
        <p:nvPicPr>
          <p:cNvPr id="7171" name="Picture 3"/>
          <p:cNvPicPr>
            <a:picLocks noGrp="1" noChangeAspect="1" noChangeArrowheads="1"/>
          </p:cNvPicPr>
          <p:nvPr>
            <p:ph sz="half" idx="2"/>
          </p:nvPr>
        </p:nvPicPr>
        <p:blipFill>
          <a:blip r:embed="rId4"/>
          <a:srcRect/>
          <a:stretch>
            <a:fillRect/>
          </a:stretch>
        </p:blipFill>
        <p:spPr bwMode="auto">
          <a:xfrm>
            <a:off x="4800600" y="304800"/>
            <a:ext cx="3962400" cy="6172200"/>
          </a:xfrm>
          <a:prstGeom prst="rect">
            <a:avLst/>
          </a:prstGeom>
          <a:noFill/>
          <a:ln w="19050">
            <a:solidFill>
              <a:schemeClr val="tx1">
                <a:lumMod val="85000"/>
                <a:lumOff val="15000"/>
              </a:schemeClr>
            </a:solidFill>
            <a:miter lim="800000"/>
            <a:headEnd/>
            <a:tailEnd/>
          </a:ln>
          <a:effec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274638"/>
            <a:ext cx="8229600" cy="715962"/>
          </a:xfrm>
        </p:spPr>
        <p:txBody>
          <a:bodyPr>
            <a:normAutofit fontScale="90000"/>
          </a:bodyPr>
          <a:lstStyle/>
          <a:p>
            <a:r>
              <a:rPr lang="en-US" dirty="0" smtClean="0"/>
              <a:t>Art of Arabesque</a:t>
            </a:r>
            <a:endParaRPr lang="en-US" dirty="0"/>
          </a:p>
        </p:txBody>
      </p:sp>
      <p:pic>
        <p:nvPicPr>
          <p:cNvPr id="8194" name="Picture 2"/>
          <p:cNvPicPr>
            <a:picLocks noGrp="1" noChangeAspect="1" noChangeArrowheads="1"/>
          </p:cNvPicPr>
          <p:nvPr>
            <p:ph idx="1"/>
          </p:nvPr>
        </p:nvPicPr>
        <p:blipFill>
          <a:blip r:embed="rId3"/>
          <a:srcRect/>
          <a:stretch>
            <a:fillRect/>
          </a:stretch>
        </p:blipFill>
        <p:spPr bwMode="auto">
          <a:xfrm>
            <a:off x="1143000" y="1066800"/>
            <a:ext cx="6705600" cy="5562600"/>
          </a:xfrm>
          <a:prstGeom prst="rect">
            <a:avLst/>
          </a:prstGeom>
          <a:noFill/>
          <a:ln w="19050" cmpd="dbl">
            <a:solidFill>
              <a:schemeClr val="tx2">
                <a:lumMod val="75000"/>
              </a:schemeClr>
            </a:solidFill>
            <a:miter lim="800000"/>
            <a:headEnd/>
            <a:tailEnd/>
          </a:ln>
          <a:effectLst/>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516</TotalTime>
  <Words>2699</Words>
  <Application>Microsoft Office PowerPoint</Application>
  <PresentationFormat>On-screen Show (4:3)</PresentationFormat>
  <Paragraphs>237</Paragraphs>
  <Slides>75</Slides>
  <Notes>70</Notes>
  <HiddenSlides>0</HiddenSlides>
  <MMClips>0</MMClips>
  <ScaleCrop>false</ScaleCrop>
  <HeadingPairs>
    <vt:vector size="4" baseType="variant">
      <vt:variant>
        <vt:lpstr>Theme</vt:lpstr>
      </vt:variant>
      <vt:variant>
        <vt:i4>1</vt:i4>
      </vt:variant>
      <vt:variant>
        <vt:lpstr>Slide Titles</vt:lpstr>
      </vt:variant>
      <vt:variant>
        <vt:i4>75</vt:i4>
      </vt:variant>
    </vt:vector>
  </HeadingPairs>
  <TitlesOfParts>
    <vt:vector size="76" baseType="lpstr">
      <vt:lpstr>Office Theme</vt:lpstr>
      <vt:lpstr>Post-Classical  Geographical Regions</vt:lpstr>
      <vt:lpstr>Post-Classical  Civilization Themes</vt:lpstr>
      <vt:lpstr>Umayyad Dynasty</vt:lpstr>
      <vt:lpstr>Dome of the Rock</vt:lpstr>
      <vt:lpstr>Great Mosque, Damascus </vt:lpstr>
      <vt:lpstr>World 750 </vt:lpstr>
      <vt:lpstr>Abbasid Dynasty </vt:lpstr>
      <vt:lpstr>Ibn Khaldun and Avicenna</vt:lpstr>
      <vt:lpstr>Art of Arabesque</vt:lpstr>
      <vt:lpstr>One Thousand and One Arabian Nights</vt:lpstr>
      <vt:lpstr>Bantu </vt:lpstr>
      <vt:lpstr>Trade Routes of West Africa</vt:lpstr>
      <vt:lpstr>Extent of  Ancient Ghana</vt:lpstr>
      <vt:lpstr>Slide 14</vt:lpstr>
      <vt:lpstr>Almoravids</vt:lpstr>
      <vt:lpstr>Mansa Musa, Mali</vt:lpstr>
      <vt:lpstr>Songhay </vt:lpstr>
      <vt:lpstr>Tomb of Askia, Mali</vt:lpstr>
      <vt:lpstr>Great Zimbabwe</vt:lpstr>
      <vt:lpstr>Az t ec </vt:lpstr>
      <vt:lpstr>Slide 21</vt:lpstr>
      <vt:lpstr>Slide 22</vt:lpstr>
      <vt:lpstr>Human Sacrifice, Aztec </vt:lpstr>
      <vt:lpstr>Huitzilopochtli, Aztec </vt:lpstr>
      <vt:lpstr>Xiuhtecuhtli, Aztec</vt:lpstr>
      <vt:lpstr>Az t ec Ca l enda r </vt:lpstr>
      <vt:lpstr>Aztec Deities</vt:lpstr>
      <vt:lpstr>Slide 28</vt:lpstr>
      <vt:lpstr>Slide 29</vt:lpstr>
      <vt:lpstr>Slide 30</vt:lpstr>
      <vt:lpstr>Slide 31</vt:lpstr>
      <vt:lpstr>Sui Dynasty, China</vt:lpstr>
      <vt:lpstr>Sui Dynasty, China </vt:lpstr>
      <vt:lpstr>Slide 34</vt:lpstr>
      <vt:lpstr>Empress Wu Zeitan, China</vt:lpstr>
      <vt:lpstr>Tang Dynasty, Emperor Yang of Sui</vt:lpstr>
      <vt:lpstr>Tang,  Civil Servant</vt:lpstr>
      <vt:lpstr>Tang  Emperor Xuanzong</vt:lpstr>
      <vt:lpstr>T a n g D y n a s t y</vt:lpstr>
      <vt:lpstr>Slide 40</vt:lpstr>
      <vt:lpstr>Wild Goose Pagoda, Xian, Tang Dynasty</vt:lpstr>
      <vt:lpstr>Tang</vt:lpstr>
      <vt:lpstr>Tang  Dyn-asty</vt:lpstr>
      <vt:lpstr>Landscape Painting, Tang Dnyasty</vt:lpstr>
      <vt:lpstr>Tang Dynasty Wall Scroll</vt:lpstr>
      <vt:lpstr>Slide 46</vt:lpstr>
      <vt:lpstr>The Golden Age, Movable Type</vt:lpstr>
      <vt:lpstr>The Golden Age, Civil Service Exams</vt:lpstr>
      <vt:lpstr>Song Dynasty, Scholar</vt:lpstr>
      <vt:lpstr>Song Dynasty, Catapult</vt:lpstr>
      <vt:lpstr>Slide 51</vt:lpstr>
      <vt:lpstr>Yuan Dynasty, Pagoda </vt:lpstr>
      <vt:lpstr>Japan, Nara Period</vt:lpstr>
      <vt:lpstr>Heian Period, Japan</vt:lpstr>
      <vt:lpstr>Tale of the Genji, Japan</vt:lpstr>
      <vt:lpstr>Feudal Japan </vt:lpstr>
      <vt:lpstr>Japanese Samurai </vt:lpstr>
      <vt:lpstr>Japanese Samurai</vt:lpstr>
      <vt:lpstr>Shinto Shrine, Japan</vt:lpstr>
      <vt:lpstr>Delhi Sultanate</vt:lpstr>
      <vt:lpstr>Delhi Sultanate</vt:lpstr>
      <vt:lpstr>Mamluk Dynasty, India</vt:lpstr>
      <vt:lpstr>K hme r  E m p I r e</vt:lpstr>
      <vt:lpstr>Slide 64</vt:lpstr>
      <vt:lpstr>Bagan (Pagan) Burma</vt:lpstr>
      <vt:lpstr>Mongo l Ar che r</vt:lpstr>
      <vt:lpstr>Hagia Sophia, Byzantine Empire</vt:lpstr>
      <vt:lpstr>Justinian of Byzantine Empire</vt:lpstr>
      <vt:lpstr>Baptism of Saint Prince Vladimir </vt:lpstr>
      <vt:lpstr>Kiev, Mongol Invasion</vt:lpstr>
      <vt:lpstr>E u r op e 4 5 0 </vt:lpstr>
      <vt:lpstr>Europe, A German Knight </vt:lpstr>
      <vt:lpstr>Europe, Aachen </vt:lpstr>
      <vt:lpstr>Europe, peasant, clergy, and knights</vt:lpstr>
      <vt:lpstr>Europe, a Monk</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
  <cp:lastModifiedBy>Denise Ames</cp:lastModifiedBy>
  <cp:revision>94</cp:revision>
  <dcterms:created xsi:type="dcterms:W3CDTF">2006-08-16T00:00:00Z</dcterms:created>
  <dcterms:modified xsi:type="dcterms:W3CDTF">2012-05-01T15:23:18Z</dcterms:modified>
</cp:coreProperties>
</file>