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8" r:id="rId3"/>
    <p:sldId id="266" r:id="rId4"/>
    <p:sldId id="259" r:id="rId5"/>
    <p:sldId id="268" r:id="rId6"/>
    <p:sldId id="267" r:id="rId7"/>
    <p:sldId id="271" r:id="rId8"/>
    <p:sldId id="269" r:id="rId9"/>
    <p:sldId id="270" r:id="rId10"/>
    <p:sldId id="272" r:id="rId11"/>
    <p:sldId id="284" r:id="rId12"/>
    <p:sldId id="285" r:id="rId13"/>
    <p:sldId id="273" r:id="rId14"/>
    <p:sldId id="274" r:id="rId15"/>
    <p:sldId id="275" r:id="rId16"/>
    <p:sldId id="305" r:id="rId17"/>
    <p:sldId id="279" r:id="rId18"/>
    <p:sldId id="276" r:id="rId19"/>
    <p:sldId id="277" r:id="rId20"/>
    <p:sldId id="278" r:id="rId21"/>
    <p:sldId id="280" r:id="rId22"/>
    <p:sldId id="281" r:id="rId23"/>
    <p:sldId id="282" r:id="rId24"/>
    <p:sldId id="283" r:id="rId25"/>
    <p:sldId id="262" r:id="rId26"/>
    <p:sldId id="286" r:id="rId27"/>
    <p:sldId id="287" r:id="rId28"/>
    <p:sldId id="290" r:id="rId29"/>
    <p:sldId id="289" r:id="rId30"/>
    <p:sldId id="263" r:id="rId31"/>
    <p:sldId id="288" r:id="rId32"/>
    <p:sldId id="291" r:id="rId33"/>
    <p:sldId id="292" r:id="rId34"/>
    <p:sldId id="293" r:id="rId35"/>
    <p:sldId id="294" r:id="rId36"/>
    <p:sldId id="297" r:id="rId37"/>
    <p:sldId id="296" r:id="rId38"/>
    <p:sldId id="264" r:id="rId39"/>
    <p:sldId id="298" r:id="rId40"/>
    <p:sldId id="299" r:id="rId41"/>
    <p:sldId id="300" r:id="rId42"/>
    <p:sldId id="301" r:id="rId43"/>
    <p:sldId id="265" r:id="rId44"/>
    <p:sldId id="302" r:id="rId45"/>
    <p:sldId id="303" r:id="rId46"/>
    <p:sldId id="30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E7A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4FE693-8C92-48B1-8C34-1FA249C95BB9}" type="datetimeFigureOut">
              <a:rPr lang="en-US" smtClean="0"/>
              <a:pPr/>
              <a:t>4/12/2012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9BEA90-16C2-4952-9051-58155C3CFC4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n.wikipedia.org/wiki/Lacquerwar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Edicts_of_Ashoka"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en.wikipedia.org/wiki/Ashoka" TargetMode="External"/><Relationship Id="rId4" Type="http://schemas.openxmlformats.org/officeDocument/2006/relationships/hyperlink" Target="http://en.wikipedia.org/wiki/Mauryan"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Maurya</a:t>
            </a:r>
            <a:r>
              <a:rPr lang="en-US" dirty="0" smtClean="0"/>
              <a:t> Empire at its maximum extent (Dark Blue), including its vassals (Light Blue).</a:t>
            </a:r>
            <a:r>
              <a:rPr lang="en-US" b="1" dirty="0" smtClean="0"/>
              <a:t> </a:t>
            </a:r>
            <a:r>
              <a:rPr lang="en-US" b="0" dirty="0" err="1" smtClean="0"/>
              <a:t>Mauryan</a:t>
            </a:r>
            <a:r>
              <a:rPr lang="en-US" b="1" dirty="0" smtClean="0"/>
              <a:t> </a:t>
            </a:r>
            <a:r>
              <a:rPr lang="en-US" b="0" dirty="0" smtClean="0"/>
              <a:t>dynasty</a:t>
            </a:r>
            <a:r>
              <a:rPr lang="en-US" dirty="0" smtClean="0"/>
              <a:t> ruled from 321 to 185 BCE</a:t>
            </a:r>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Qin Dynasty circa. 210 BCE, ruled </a:t>
            </a:r>
            <a:r>
              <a:rPr lang="en-US" sz="1200" kern="1200" dirty="0" smtClean="0">
                <a:solidFill>
                  <a:schemeClr val="tx1"/>
                </a:solidFill>
                <a:latin typeface="+mn-lt"/>
                <a:ea typeface="+mn-ea"/>
                <a:cs typeface="+mn-cs"/>
              </a:rPr>
              <a:t>221 BCE–206 BCE</a:t>
            </a:r>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b="0" dirty="0" smtClean="0"/>
              <a:t>Terracotta</a:t>
            </a:r>
            <a:r>
              <a:rPr lang="en-US" b="1" dirty="0" smtClean="0"/>
              <a:t> </a:t>
            </a:r>
            <a:r>
              <a:rPr lang="en-US" b="0" dirty="0" smtClean="0"/>
              <a:t>Army</a:t>
            </a:r>
            <a:r>
              <a:rPr lang="en-US" dirty="0" smtClean="0"/>
              <a:t> or the "Terra Cotta Warriors and Horses", is a collection of terracotta sculptures depicting the armies of Qin Shi Huang, the first Emperor of China. It is a form of funerary art buried with the emperor in 210–209 BC and whose purpose was to protect the emperor in his afterlife, and to make sure that he had people to rule over.</a:t>
            </a:r>
          </a:p>
          <a:p>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Mausoleum of the First Qin Emperor </a:t>
            </a:r>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Photo Denise Ames</a:t>
            </a:r>
            <a:endParaRPr lang="en-US"/>
          </a:p>
        </p:txBody>
      </p:sp>
      <p:sp>
        <p:nvSpPr>
          <p:cNvPr id="4" name="Slide Number Placeholder 3"/>
          <p:cNvSpPr>
            <a:spLocks noGrp="1"/>
          </p:cNvSpPr>
          <p:nvPr>
            <p:ph type="sldNum" sz="quarter" idx="10"/>
          </p:nvPr>
        </p:nvSpPr>
        <p:spPr/>
        <p:txBody>
          <a:bodyPr/>
          <a:lstStyle/>
          <a:p>
            <a:fld id="{FA9BEA90-16C2-4952-9051-58155C3CFC4E}"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Han Dynasty in 87 BCE (brown), with </a:t>
            </a:r>
            <a:r>
              <a:rPr lang="en-US" dirty="0" err="1" smtClean="0"/>
              <a:t>commanderies</a:t>
            </a:r>
            <a:r>
              <a:rPr lang="en-US" dirty="0" smtClean="0"/>
              <a:t> (red dots) and protectorates (green dots) shown. (206 BCE – 220 CE. The Han Empire was divided into areas directly controlled by the central government, known as </a:t>
            </a:r>
            <a:r>
              <a:rPr lang="en-US" dirty="0" err="1" smtClean="0"/>
              <a:t>commanderies</a:t>
            </a:r>
            <a:r>
              <a:rPr lang="en-US" dirty="0" smtClean="0"/>
              <a:t>, and a number of semi-autonomous kingdoms.</a:t>
            </a:r>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scene of historic paragons of filial piety conversing with one another, Chinese painted artwork on a </a:t>
            </a:r>
            <a:r>
              <a:rPr lang="en-US" dirty="0" smtClean="0">
                <a:hlinkClick r:id="rId3" action="ppaction://hlinkfile" tooltip="Lacquerware"/>
              </a:rPr>
              <a:t>lacquered</a:t>
            </a:r>
            <a:r>
              <a:rPr lang="en-US" dirty="0" smtClean="0"/>
              <a:t> basketwork box, excavated from an Eastern-Han tomb of what was the Chinese </a:t>
            </a:r>
            <a:r>
              <a:rPr lang="en-US" dirty="0" err="1" smtClean="0"/>
              <a:t>Lelang</a:t>
            </a:r>
            <a:r>
              <a:rPr lang="en-US" dirty="0" smtClean="0"/>
              <a:t> </a:t>
            </a:r>
            <a:r>
              <a:rPr lang="en-US" dirty="0" err="1" smtClean="0"/>
              <a:t>Commandery</a:t>
            </a:r>
            <a:r>
              <a:rPr lang="en-US" dirty="0" smtClean="0"/>
              <a:t> in modern North Korea.</a:t>
            </a:r>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ruins of a Han-dynasty watchtower made of rammed earth at </a:t>
            </a:r>
            <a:r>
              <a:rPr lang="en-US" dirty="0" err="1" smtClean="0"/>
              <a:t>Dunhuang</a:t>
            </a:r>
            <a:r>
              <a:rPr lang="en-US" dirty="0" smtClean="0"/>
              <a:t>, Gansu province, the eastern edge of the Silk Road</a:t>
            </a:r>
          </a:p>
          <a:p>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lphaUcPeriod" startAt="12"/>
            </a:pPr>
            <a:r>
              <a:rPr lang="en-US" dirty="0" smtClean="0"/>
              <a:t>A pottery dog found in a Han tomb wearing a decorative dog collar, indicating their domestication as pets, while it is known from written sources that the emperor's imperial parks had kennels for hunting dogs.</a:t>
            </a:r>
          </a:p>
          <a:p>
            <a:pPr marL="228600" indent="-228600">
              <a:buNone/>
            </a:pPr>
            <a:r>
              <a:rPr lang="en-US" dirty="0" smtClean="0"/>
              <a:t>R.</a:t>
            </a:r>
            <a:r>
              <a:rPr lang="en-US" baseline="0" dirty="0" smtClean="0"/>
              <a:t> </a:t>
            </a:r>
            <a:r>
              <a:rPr lang="en-US" dirty="0" smtClean="0"/>
              <a:t>A Han pottery female servant in silk robes.</a:t>
            </a:r>
            <a:br>
              <a:rPr lang="en-US" dirty="0" smtClean="0"/>
            </a:br>
            <a:endParaRPr lang="en-US" dirty="0" smtClean="0"/>
          </a:p>
        </p:txBody>
      </p:sp>
      <p:sp>
        <p:nvSpPr>
          <p:cNvPr id="4" name="Slide Number Placeholder 3"/>
          <p:cNvSpPr>
            <a:spLocks noGrp="1"/>
          </p:cNvSpPr>
          <p:nvPr>
            <p:ph type="sldNum" sz="quarter" idx="10"/>
          </p:nvPr>
        </p:nvSpPr>
        <p:spPr/>
        <p:txBody>
          <a:bodyPr/>
          <a:lstStyle/>
          <a:p>
            <a:fld id="{FA9BEA90-16C2-4952-9051-58155C3CFC4E}"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Topography of Iran</a:t>
            </a:r>
          </a:p>
          <a:p>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Achaemenid</a:t>
            </a:r>
            <a:r>
              <a:rPr lang="en-US" dirty="0" smtClean="0"/>
              <a:t> Empire (Persian Empire) </a:t>
            </a:r>
            <a:r>
              <a:rPr lang="en-US" b="0" dirty="0" smtClean="0"/>
              <a:t>ca. 550 BCE–336 BCE</a:t>
            </a:r>
            <a:r>
              <a:rPr lang="en-US" b="1" dirty="0" smtClean="0"/>
              <a:t> </a:t>
            </a:r>
            <a:r>
              <a:rPr lang="en-US" dirty="0" smtClean="0"/>
              <a:t>around the time of Darius the Great and Xerxes.</a:t>
            </a:r>
          </a:p>
          <a:p>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 Original sandstone sculpted Lion Capital of </a:t>
            </a:r>
            <a:r>
              <a:rPr lang="en-US" sz="1200" kern="1200" dirty="0" err="1" smtClean="0">
                <a:solidFill>
                  <a:schemeClr val="tx1"/>
                </a:solidFill>
                <a:latin typeface="+mn-lt"/>
                <a:ea typeface="+mn-ea"/>
                <a:cs typeface="+mn-cs"/>
              </a:rPr>
              <a:t>Ashoka</a:t>
            </a:r>
            <a:r>
              <a:rPr lang="en-US" sz="1200" kern="1200" dirty="0" smtClean="0">
                <a:solidFill>
                  <a:schemeClr val="tx1"/>
                </a:solidFill>
                <a:latin typeface="+mn-lt"/>
                <a:ea typeface="+mn-ea"/>
                <a:cs typeface="+mn-cs"/>
              </a:rPr>
              <a:t> preserved at </a:t>
            </a:r>
            <a:r>
              <a:rPr lang="en-US" sz="1200" u="none" strike="noStrike" kern="1200" dirty="0" err="1" smtClean="0">
                <a:solidFill>
                  <a:schemeClr val="tx1"/>
                </a:solidFill>
                <a:latin typeface="+mn-lt"/>
                <a:ea typeface="+mn-ea"/>
                <a:cs typeface="+mn-cs"/>
              </a:rPr>
              <a:t>Sarnath</a:t>
            </a:r>
            <a:r>
              <a:rPr lang="en-US" sz="1200" u="none" strike="noStrike" kern="1200" dirty="0" smtClean="0">
                <a:solidFill>
                  <a:schemeClr val="tx1"/>
                </a:solidFill>
                <a:latin typeface="+mn-lt"/>
                <a:ea typeface="+mn-ea"/>
                <a:cs typeface="+mn-cs"/>
              </a:rPr>
              <a:t> Museum</a:t>
            </a:r>
            <a:r>
              <a:rPr lang="en-US" sz="1200" kern="1200" dirty="0" smtClean="0">
                <a:solidFill>
                  <a:schemeClr val="tx1"/>
                </a:solidFill>
                <a:latin typeface="+mn-lt"/>
                <a:ea typeface="+mn-ea"/>
                <a:cs typeface="+mn-cs"/>
              </a:rPr>
              <a:t> which was originally erected around 250 BC atop an </a:t>
            </a:r>
            <a:r>
              <a:rPr lang="en-US" sz="1200" u="none" strike="noStrike" kern="1200" dirty="0" err="1" smtClean="0">
                <a:solidFill>
                  <a:schemeClr val="tx1"/>
                </a:solidFill>
                <a:latin typeface="+mn-lt"/>
                <a:ea typeface="+mn-ea"/>
                <a:cs typeface="+mn-cs"/>
              </a:rPr>
              <a:t>Ashoka</a:t>
            </a:r>
            <a:r>
              <a:rPr lang="en-US" sz="1200" u="none" strike="noStrike" kern="1200" dirty="0" smtClean="0">
                <a:solidFill>
                  <a:schemeClr val="tx1"/>
                </a:solidFill>
                <a:latin typeface="+mn-lt"/>
                <a:ea typeface="+mn-ea"/>
                <a:cs typeface="+mn-cs"/>
              </a:rPr>
              <a:t> Pillar</a:t>
            </a:r>
            <a:r>
              <a:rPr lang="en-US" sz="1200" kern="1200" dirty="0" smtClean="0">
                <a:solidFill>
                  <a:schemeClr val="tx1"/>
                </a:solidFill>
                <a:latin typeface="+mn-lt"/>
                <a:ea typeface="+mn-ea"/>
                <a:cs typeface="+mn-cs"/>
              </a:rPr>
              <a:t> at </a:t>
            </a:r>
            <a:r>
              <a:rPr lang="en-US" sz="1200" u="none" strike="noStrike" kern="1200" dirty="0" err="1" smtClean="0">
                <a:solidFill>
                  <a:schemeClr val="tx1"/>
                </a:solidFill>
                <a:latin typeface="+mn-lt"/>
                <a:ea typeface="+mn-ea"/>
                <a:cs typeface="+mn-cs"/>
              </a:rPr>
              <a:t>Sarnath</a:t>
            </a:r>
            <a:r>
              <a:rPr lang="en-US" sz="1200" kern="1200" dirty="0" smtClean="0">
                <a:solidFill>
                  <a:schemeClr val="tx1"/>
                </a:solidFill>
                <a:latin typeface="+mn-lt"/>
                <a:ea typeface="+mn-ea"/>
                <a:cs typeface="+mn-cs"/>
              </a:rPr>
              <a:t>. The wheel "</a:t>
            </a:r>
            <a:r>
              <a:rPr lang="en-US" sz="1200" kern="1200" dirty="0" err="1" smtClean="0">
                <a:solidFill>
                  <a:schemeClr val="tx1"/>
                </a:solidFill>
                <a:latin typeface="+mn-lt"/>
                <a:ea typeface="+mn-ea"/>
                <a:cs typeface="+mn-cs"/>
              </a:rPr>
              <a:t>Ashoka</a:t>
            </a:r>
            <a:r>
              <a:rPr lang="en-US" sz="1200" kern="1200" dirty="0" smtClean="0">
                <a:solidFill>
                  <a:schemeClr val="tx1"/>
                </a:solidFill>
                <a:latin typeface="+mn-lt"/>
                <a:ea typeface="+mn-ea"/>
                <a:cs typeface="+mn-cs"/>
              </a:rPr>
              <a:t> Chakra" from its base has been placed onto the center of the National Flag of India.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 </a:t>
            </a:r>
            <a:r>
              <a:rPr lang="en-US" dirty="0" smtClean="0"/>
              <a:t>Front view of the single lion capital in </a:t>
            </a:r>
            <a:r>
              <a:rPr lang="en-US" dirty="0" err="1" smtClean="0"/>
              <a:t>Vaishali</a:t>
            </a:r>
            <a:r>
              <a:rPr lang="en-US" dirty="0" smtClean="0"/>
              <a:t>. Bihar, India. Build by Emperor Asoka in about 250 BC, and still standing.</a:t>
            </a:r>
          </a:p>
          <a:p>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 Winged sphinx from the palace of Darius the Great at Susa, Louvre.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 A depiction of Cyrus the Great.</a:t>
            </a:r>
          </a:p>
          <a:p>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Painting, Cyrus (559-530 BCE) liberated the Hebrew exiles to resettle and rebuild Jerusalem, earning him an honored place in Judaism. </a:t>
            </a:r>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Ruins of Persepolis in Iran, built by Darius I and completed by his son Xerxes I. photo Denise Ames</a:t>
            </a:r>
          </a:p>
          <a:p>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Political geography of ancient Greece in the Archaic and Classical periods</a:t>
            </a:r>
          </a:p>
          <a:p>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Map of the </a:t>
            </a:r>
            <a:r>
              <a:rPr lang="en-US" dirty="0" err="1" smtClean="0"/>
              <a:t>Delian</a:t>
            </a:r>
            <a:r>
              <a:rPr lang="en-US" dirty="0" smtClean="0"/>
              <a:t> League ("Athenian Empire") in 431 B.C.E., just prior to the Peloponnesian War.</a:t>
            </a:r>
          </a:p>
          <a:p>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Parthenon, a temple dedicated to Athena, located on the Acropolis in Athens, is one of the most representative symbols of the culture and sophistication of the ancient Greeks</a:t>
            </a:r>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Greek hoplite and Persian warrior depicted fighting, on an ancient </a:t>
            </a:r>
            <a:r>
              <a:rPr lang="en-US" dirty="0" err="1" smtClean="0"/>
              <a:t>kylix</a:t>
            </a:r>
            <a:r>
              <a:rPr lang="en-US" dirty="0" smtClean="0"/>
              <a:t>, 5th century BCE</a:t>
            </a:r>
          </a:p>
          <a:p>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Alexander fighting the Persian king Darius III. From Alexander Mosaic, Naples National Archaeological Reign 336–323 BC</a:t>
            </a:r>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Territories and expansion of the Indo-Greeks</a:t>
            </a:r>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Alexander's empire was the largest state of its time, covering approximately 5.2 million square km</a:t>
            </a:r>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View of the </a:t>
            </a:r>
            <a:r>
              <a:rPr lang="en-US" dirty="0" err="1" smtClean="0"/>
              <a:t>Ashokan</a:t>
            </a:r>
            <a:r>
              <a:rPr lang="en-US" dirty="0" smtClean="0"/>
              <a:t> Pillar at </a:t>
            </a:r>
            <a:r>
              <a:rPr lang="en-US" dirty="0" err="1" smtClean="0"/>
              <a:t>Vaishali</a:t>
            </a:r>
            <a:r>
              <a:rPr lang="en-US" dirty="0" smtClean="0"/>
              <a:t>, India. The </a:t>
            </a:r>
            <a:r>
              <a:rPr lang="en-US" b="1" dirty="0" smtClean="0"/>
              <a:t>pillars of </a:t>
            </a:r>
            <a:r>
              <a:rPr lang="en-US" b="1" dirty="0" err="1" smtClean="0"/>
              <a:t>Ashoka</a:t>
            </a:r>
            <a:r>
              <a:rPr lang="en-US" dirty="0" smtClean="0"/>
              <a:t> are a series of columns dispersed throughout the northern Indian subcontinent, erected or at least inscribed with </a:t>
            </a:r>
            <a:r>
              <a:rPr lang="en-US" dirty="0" smtClean="0">
                <a:hlinkClick r:id="rId3" action="ppaction://hlinkfile" tooltip="Edicts of Ashoka"/>
              </a:rPr>
              <a:t>edicts</a:t>
            </a:r>
            <a:r>
              <a:rPr lang="en-US" dirty="0" smtClean="0"/>
              <a:t> by the </a:t>
            </a:r>
            <a:r>
              <a:rPr lang="en-US" dirty="0" err="1" smtClean="0">
                <a:hlinkClick r:id="rId4" action="ppaction://hlinkfile" tooltip="Mauryan"/>
              </a:rPr>
              <a:t>Mauryan</a:t>
            </a:r>
            <a:r>
              <a:rPr lang="en-US" dirty="0" smtClean="0"/>
              <a:t> king </a:t>
            </a:r>
            <a:r>
              <a:rPr lang="en-US" dirty="0" err="1" smtClean="0">
                <a:hlinkClick r:id="rId5" action="ppaction://hlinkfile" tooltip="Ashoka"/>
              </a:rPr>
              <a:t>Ashoka</a:t>
            </a:r>
            <a:r>
              <a:rPr lang="en-US" dirty="0" smtClean="0"/>
              <a:t> during his reign in the 3rd century BC. Originally, there must have been many pillars but only nineteen survive with inscriptions. Many are preserved in a fragmentary state.</a:t>
            </a:r>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Roman Forum, the commercial, cultural, and political center of the city and the Republic which housed the various offices and meeting places of the government</a:t>
            </a:r>
          </a:p>
          <a:p>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Theatre of Punic Wars </a:t>
            </a:r>
            <a:r>
              <a:rPr lang="en-US" b="0" dirty="0" smtClean="0"/>
              <a:t>(264–146 BCE), 1923 map. </a:t>
            </a:r>
            <a:endParaRPr lang="en-US" b="0"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Roman Republic</a:t>
            </a:r>
            <a:r>
              <a:rPr lang="en-US" baseline="0" dirty="0" smtClean="0"/>
              <a:t> to death of Julius Caesar.</a:t>
            </a:r>
          </a:p>
          <a:p>
            <a:r>
              <a:rPr lang="en-US" baseline="0" dirty="0" smtClean="0"/>
              <a:t>Source http://www.usu.edu/markdamen/ClasDram/images/12/10map04romanrepublic.jpg  </a:t>
            </a:r>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 A statue of Augustus as a younger Octavian, dated ca. 30 BCE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 The statue known as the Augustus of Prima </a:t>
            </a:r>
            <a:r>
              <a:rPr lang="en-US" dirty="0" err="1" smtClean="0"/>
              <a:t>Porta</a:t>
            </a:r>
            <a:r>
              <a:rPr lang="en-US" dirty="0" smtClean="0"/>
              <a:t>, 1st century. 16 January 27 BC – 19 August AD 14 (40 years, 215 days)</a:t>
            </a:r>
          </a:p>
          <a:p>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Roman Empire in 210 AD during the reign of </a:t>
            </a:r>
            <a:r>
              <a:rPr lang="en-US" dirty="0" err="1" smtClean="0"/>
              <a:t>Septimius</a:t>
            </a:r>
            <a:r>
              <a:rPr lang="en-US" dirty="0" smtClean="0"/>
              <a:t> Severus</a:t>
            </a:r>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Roman Coliseum, as it stands now stands, the Coliseum is an iconic symbol of Imperial Rome. Capable of seating 50,000 spectators. Completed in 80 and used for entertainment such as gladiatorial contests. Thousands died a tortuous death, including Christians, in the coliseum. </a:t>
            </a:r>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The Christian Martyrs' Last Prayer</a:t>
            </a:r>
            <a:r>
              <a:rPr lang="en-US" dirty="0" smtClean="0"/>
              <a:t>, by Jean-</a:t>
            </a:r>
            <a:r>
              <a:rPr lang="en-US" dirty="0" err="1" smtClean="0"/>
              <a:t>Léon</a:t>
            </a:r>
            <a:r>
              <a:rPr lang="en-US" dirty="0" smtClean="0"/>
              <a:t> </a:t>
            </a:r>
            <a:r>
              <a:rPr lang="en-US" dirty="0" err="1" smtClean="0"/>
              <a:t>Gérôme</a:t>
            </a:r>
            <a:r>
              <a:rPr lang="en-US" dirty="0" smtClean="0"/>
              <a:t> (1883). Roman </a:t>
            </a:r>
            <a:r>
              <a:rPr lang="en-US" dirty="0" err="1" smtClean="0"/>
              <a:t>Colosseum</a:t>
            </a:r>
            <a:r>
              <a:rPr lang="en-US" dirty="0" smtClean="0"/>
              <a:t>.</a:t>
            </a:r>
          </a:p>
          <a:p>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Roman aqueduct bridge to </a:t>
            </a:r>
            <a:r>
              <a:rPr lang="en-US" dirty="0" err="1" smtClean="0"/>
              <a:t>Tarraco</a:t>
            </a:r>
            <a:r>
              <a:rPr lang="en-US" dirty="0" smtClean="0"/>
              <a:t> in the province of Hispania </a:t>
            </a:r>
            <a:r>
              <a:rPr lang="en-US" dirty="0" err="1" smtClean="0"/>
              <a:t>Tarraconensis</a:t>
            </a:r>
            <a:r>
              <a:rPr lang="en-US" dirty="0" smtClean="0"/>
              <a:t>, modern-day Spain</a:t>
            </a:r>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Nomadic invasions of the Roman Empire (simplified), showing the Battle of Adrianople. </a:t>
            </a:r>
          </a:p>
          <a:p>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Extension of Classic and Post-Classic Maya civilization.</a:t>
            </a:r>
          </a:p>
          <a:p>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b="0" dirty="0" smtClean="0"/>
              <a:t>Edicts of </a:t>
            </a:r>
            <a:r>
              <a:rPr lang="en-US" b="0" dirty="0" err="1" smtClean="0"/>
              <a:t>Ashoka</a:t>
            </a:r>
            <a:r>
              <a:rPr lang="en-US" b="0" dirty="0" smtClean="0"/>
              <a:t> </a:t>
            </a:r>
            <a:r>
              <a:rPr lang="en-US" dirty="0" smtClean="0"/>
              <a:t>are a collection of 33 inscriptions on the Pillars of </a:t>
            </a:r>
            <a:r>
              <a:rPr lang="en-US" dirty="0" err="1" smtClean="0"/>
              <a:t>Ashoka</a:t>
            </a:r>
            <a:r>
              <a:rPr lang="en-US" dirty="0" smtClean="0"/>
              <a:t>, as well as boulders and cave walls, made by the Emperor </a:t>
            </a:r>
            <a:r>
              <a:rPr lang="en-US" dirty="0" err="1" smtClean="0"/>
              <a:t>Ashoka</a:t>
            </a:r>
            <a:r>
              <a:rPr lang="en-US" dirty="0" smtClean="0"/>
              <a:t> of the </a:t>
            </a:r>
            <a:r>
              <a:rPr lang="en-US" dirty="0" err="1" smtClean="0"/>
              <a:t>Mauryan</a:t>
            </a:r>
            <a:r>
              <a:rPr lang="en-US" dirty="0" smtClean="0"/>
              <a:t> dynasty during his reign from 269 BCE to 231 BCE. The edicts describe in detail the first wide expansion of Buddhism through the sponsorship of one of the most powerful kings of Indian history. According to the edicts, the extent of Buddhist proselytism during this period reached as far as the Mediterranean, and many Buddhist monuments were created.</a:t>
            </a:r>
          </a:p>
          <a:p>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Mayan ruins at Palenque in central America. </a:t>
            </a:r>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43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Tikal is one of the largest archaeological sites and urban </a:t>
            </a:r>
            <a:r>
              <a:rPr lang="en-US" dirty="0" err="1" smtClean="0"/>
              <a:t>centres</a:t>
            </a:r>
            <a:r>
              <a:rPr lang="en-US" dirty="0" smtClean="0"/>
              <a:t> of the Maya civilization. It is located in the archaeological region of the Petén Basin in what is now northern Guatemala.</a:t>
            </a:r>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44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New year ritual, Dresden Codex</a:t>
            </a:r>
            <a:endParaRPr lang="en-US" dirty="0" smtClean="0"/>
          </a:p>
          <a:p>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45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Chichen</a:t>
            </a:r>
            <a:r>
              <a:rPr lang="en-US" dirty="0" smtClean="0"/>
              <a:t> Itza was a major focal point in the northern Maya lowlands from the Late Classic (c.600–900 AD) through the Terminal Classic (c.800–900) and into the early portion of the Early </a:t>
            </a:r>
            <a:r>
              <a:rPr lang="en-US" dirty="0" err="1" smtClean="0"/>
              <a:t>Postclassic</a:t>
            </a:r>
            <a:r>
              <a:rPr lang="en-US" dirty="0" smtClean="0"/>
              <a:t> period (c.900–1200). </a:t>
            </a:r>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46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Gupta</a:t>
            </a:r>
            <a:r>
              <a:rPr lang="en-US" baseline="0" dirty="0" smtClean="0"/>
              <a:t> Empire - </a:t>
            </a:r>
            <a:r>
              <a:rPr lang="en-US" dirty="0" smtClean="0"/>
              <a:t>approximately from 320 to 550 CE and covered much of the Indian Subcontinent. Founded by Maharaja Sri-Gupta, the dynasty was the model of a </a:t>
            </a:r>
            <a:r>
              <a:rPr lang="en-US" i="1" dirty="0" smtClean="0"/>
              <a:t>classical civilization.</a:t>
            </a:r>
            <a:endParaRPr lang="en-US" dirty="0" smtClean="0"/>
          </a:p>
          <a:p>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  Gold coin of Gupta era, depicting a Gupta king holding a bow.</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 A Terracotta relief panel of a meditating Buddha from the Gupta era.</a:t>
            </a:r>
          </a:p>
          <a:p>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b="0" dirty="0" smtClean="0"/>
              <a:t>Zhou</a:t>
            </a:r>
            <a:r>
              <a:rPr lang="en-US" b="1" dirty="0" smtClean="0"/>
              <a:t> </a:t>
            </a:r>
            <a:r>
              <a:rPr lang="en-US" b="0" dirty="0" smtClean="0"/>
              <a:t>Dynasty</a:t>
            </a:r>
            <a:r>
              <a:rPr lang="en-US" dirty="0" smtClean="0"/>
              <a:t> (1046–256 BCE). During the Zhou Dynasty, the use of iron was introduced to China.</a:t>
            </a:r>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Western Zhou ceremonial bronze of cooking-vessel form inscribed to record that the King of Zhou gave a fiefdom to Shi You, ordering that he inherit the title as well as the land and people living there.</a:t>
            </a:r>
          </a:p>
          <a:p>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Grand Canal of China is the world's oldest and longest canal. Construction began in 486 BCE and continued onward. The canal is 1,795 Km (1,114 miles) long with 24 locks and some 60 bridges. This is the </a:t>
            </a:r>
            <a:r>
              <a:rPr lang="en-US" sz="1200" kern="1200" dirty="0" err="1" smtClean="0">
                <a:solidFill>
                  <a:schemeClr val="tx1"/>
                </a:solidFill>
                <a:latin typeface="+mn-lt"/>
                <a:ea typeface="+mn-ea"/>
                <a:cs typeface="+mn-cs"/>
              </a:rPr>
              <a:t>Jiangnan</a:t>
            </a:r>
            <a:r>
              <a:rPr lang="en-US" sz="1200" kern="1200" dirty="0" smtClean="0">
                <a:solidFill>
                  <a:schemeClr val="tx1"/>
                </a:solidFill>
                <a:latin typeface="+mn-lt"/>
                <a:ea typeface="+mn-ea"/>
                <a:cs typeface="+mn-cs"/>
              </a:rPr>
              <a:t> section of the canal. </a:t>
            </a:r>
            <a:endParaRPr lang="en-US" dirty="0"/>
          </a:p>
        </p:txBody>
      </p:sp>
      <p:sp>
        <p:nvSpPr>
          <p:cNvPr id="4" name="Slide Number Placeholder 3"/>
          <p:cNvSpPr>
            <a:spLocks noGrp="1"/>
          </p:cNvSpPr>
          <p:nvPr>
            <p:ph type="sldNum" sz="quarter" idx="10"/>
          </p:nvPr>
        </p:nvSpPr>
        <p:spPr/>
        <p:txBody>
          <a:bodyPr/>
          <a:lstStyle/>
          <a:p>
            <a:fld id="{FA9BEA90-16C2-4952-9051-58155C3CFC4E}"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2209799"/>
          </a:xfrm>
        </p:spPr>
        <p:txBody>
          <a:bodyPr>
            <a:normAutofit fontScale="90000"/>
          </a:bodyPr>
          <a:lstStyle/>
          <a:p>
            <a:r>
              <a:rPr lang="en-US" dirty="0" smtClean="0"/>
              <a:t>Chapter 6:  The Urban Wave</a:t>
            </a:r>
            <a:br>
              <a:rPr lang="en-US" dirty="0" smtClean="0"/>
            </a:br>
            <a:r>
              <a:rPr lang="en-US" sz="7300" dirty="0" smtClean="0"/>
              <a:t>Classical Civilizations</a:t>
            </a:r>
            <a:endParaRPr lang="en-US" sz="7300" dirty="0"/>
          </a:p>
        </p:txBody>
      </p:sp>
      <p:sp>
        <p:nvSpPr>
          <p:cNvPr id="3" name="Subtitle 2"/>
          <p:cNvSpPr>
            <a:spLocks noGrp="1"/>
          </p:cNvSpPr>
          <p:nvPr>
            <p:ph type="subTitle" idx="1"/>
          </p:nvPr>
        </p:nvSpPr>
        <p:spPr>
          <a:xfrm>
            <a:off x="2209800" y="2667000"/>
            <a:ext cx="4724400" cy="3810000"/>
          </a:xfrm>
          <a:solidFill>
            <a:schemeClr val="bg1">
              <a:lumMod val="85000"/>
            </a:schemeClr>
          </a:solidFill>
          <a:ln w="28575">
            <a:solidFill>
              <a:schemeClr val="tx1"/>
            </a:solidFill>
          </a:ln>
        </p:spPr>
        <p:txBody>
          <a:bodyPr>
            <a:normAutofit fontScale="92500" lnSpcReduction="10000"/>
          </a:bodyPr>
          <a:lstStyle/>
          <a:p>
            <a:r>
              <a:rPr lang="en-US" sz="3900" dirty="0" smtClean="0">
                <a:solidFill>
                  <a:schemeClr val="tx1"/>
                </a:solidFill>
              </a:rPr>
              <a:t>Six Classical Regions</a:t>
            </a:r>
          </a:p>
          <a:p>
            <a:pPr marL="514350" indent="-514350">
              <a:buAutoNum type="arabicPeriod"/>
            </a:pPr>
            <a:r>
              <a:rPr lang="en-US" sz="3500" dirty="0" smtClean="0">
                <a:solidFill>
                  <a:schemeClr val="tx1"/>
                </a:solidFill>
              </a:rPr>
              <a:t>India</a:t>
            </a:r>
          </a:p>
          <a:p>
            <a:pPr marL="514350" indent="-514350">
              <a:buAutoNum type="arabicPeriod"/>
            </a:pPr>
            <a:r>
              <a:rPr lang="en-US" sz="3500" dirty="0" smtClean="0">
                <a:solidFill>
                  <a:schemeClr val="tx1"/>
                </a:solidFill>
              </a:rPr>
              <a:t>China</a:t>
            </a:r>
          </a:p>
          <a:p>
            <a:pPr marL="514350" indent="-514350">
              <a:buAutoNum type="arabicPeriod"/>
            </a:pPr>
            <a:r>
              <a:rPr lang="en-US" sz="3500" dirty="0" smtClean="0">
                <a:solidFill>
                  <a:schemeClr val="tx1"/>
                </a:solidFill>
              </a:rPr>
              <a:t>Persia</a:t>
            </a:r>
          </a:p>
          <a:p>
            <a:pPr marL="514350" indent="-514350">
              <a:buAutoNum type="arabicPeriod"/>
            </a:pPr>
            <a:r>
              <a:rPr lang="en-US" sz="3500" dirty="0" smtClean="0">
                <a:solidFill>
                  <a:schemeClr val="tx1"/>
                </a:solidFill>
              </a:rPr>
              <a:t>Greece</a:t>
            </a:r>
          </a:p>
          <a:p>
            <a:pPr marL="514350" indent="-514350">
              <a:buAutoNum type="arabicPeriod"/>
            </a:pPr>
            <a:r>
              <a:rPr lang="en-US" sz="3500" dirty="0" smtClean="0">
                <a:solidFill>
                  <a:schemeClr val="tx1"/>
                </a:solidFill>
              </a:rPr>
              <a:t>Rome</a:t>
            </a:r>
          </a:p>
          <a:p>
            <a:pPr marL="514350" indent="-514350">
              <a:buAutoNum type="arabicPeriod"/>
            </a:pPr>
            <a:r>
              <a:rPr lang="en-US" sz="3500" dirty="0" smtClean="0">
                <a:solidFill>
                  <a:schemeClr val="tx1"/>
                </a:solidFill>
              </a:rPr>
              <a:t>Maya</a:t>
            </a:r>
          </a:p>
          <a:p>
            <a:pPr marL="514350" indent="-514350">
              <a:buAutoNum type="arabicPeriod"/>
            </a:pPr>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Zhou Dynasty, China</a:t>
            </a:r>
            <a:endParaRPr lang="en-US" dirty="0"/>
          </a:p>
        </p:txBody>
      </p:sp>
      <p:pic>
        <p:nvPicPr>
          <p:cNvPr id="15362" name="Picture 2"/>
          <p:cNvPicPr>
            <a:picLocks noGrp="1" noChangeAspect="1" noChangeArrowheads="1"/>
          </p:cNvPicPr>
          <p:nvPr>
            <p:ph idx="1"/>
          </p:nvPr>
        </p:nvPicPr>
        <p:blipFill>
          <a:blip r:embed="rId3"/>
          <a:srcRect/>
          <a:stretch>
            <a:fillRect/>
          </a:stretch>
        </p:blipFill>
        <p:spPr bwMode="auto">
          <a:xfrm>
            <a:off x="1371600" y="1295400"/>
            <a:ext cx="6248400" cy="5410200"/>
          </a:xfrm>
          <a:prstGeom prst="rect">
            <a:avLst/>
          </a:prstGeom>
          <a:noFill/>
          <a:ln w="28575">
            <a:solidFill>
              <a:schemeClr val="accent2">
                <a:lumMod val="50000"/>
              </a:schemeClr>
            </a:solid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The Grand Canal, China</a:t>
            </a:r>
            <a:endParaRPr lang="en-US" dirty="0"/>
          </a:p>
        </p:txBody>
      </p:sp>
      <p:pic>
        <p:nvPicPr>
          <p:cNvPr id="27650" name="Picture 2"/>
          <p:cNvPicPr>
            <a:picLocks noGrp="1" noChangeAspect="1" noChangeArrowheads="1"/>
          </p:cNvPicPr>
          <p:nvPr>
            <p:ph idx="1"/>
          </p:nvPr>
        </p:nvPicPr>
        <p:blipFill>
          <a:blip r:embed="rId3"/>
          <a:srcRect/>
          <a:stretch>
            <a:fillRect/>
          </a:stretch>
        </p:blipFill>
        <p:spPr bwMode="auto">
          <a:xfrm>
            <a:off x="762000" y="1066800"/>
            <a:ext cx="7620000" cy="55626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srcRect/>
          <a:stretch>
            <a:fillRect/>
          </a:stretch>
        </p:blipFill>
        <p:spPr bwMode="auto">
          <a:xfrm>
            <a:off x="304800" y="152400"/>
            <a:ext cx="8458200" cy="6477000"/>
          </a:xfrm>
          <a:prstGeom prst="rect">
            <a:avLst/>
          </a:prstGeom>
          <a:noFill/>
          <a:ln w="28575">
            <a:solidFill>
              <a:srgbClr val="C00000"/>
            </a:solid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Qin Dynasty, Terra Cotta Warriors</a:t>
            </a:r>
            <a:endParaRPr lang="en-US" dirty="0"/>
          </a:p>
        </p:txBody>
      </p:sp>
      <p:pic>
        <p:nvPicPr>
          <p:cNvPr id="17410" name="Picture 2"/>
          <p:cNvPicPr>
            <a:picLocks noGrp="1" noChangeAspect="1" noChangeArrowheads="1"/>
          </p:cNvPicPr>
          <p:nvPr>
            <p:ph idx="1"/>
          </p:nvPr>
        </p:nvPicPr>
        <p:blipFill>
          <a:blip r:embed="rId3"/>
          <a:srcRect/>
          <a:stretch>
            <a:fillRect/>
          </a:stretch>
        </p:blipFill>
        <p:spPr bwMode="auto">
          <a:xfrm>
            <a:off x="381000" y="1295400"/>
            <a:ext cx="8381999" cy="52578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Terra Cotta Army</a:t>
            </a:r>
            <a:endParaRPr lang="en-US" dirty="0"/>
          </a:p>
        </p:txBody>
      </p:sp>
      <p:pic>
        <p:nvPicPr>
          <p:cNvPr id="18434" name="Picture 2"/>
          <p:cNvPicPr>
            <a:picLocks noGrp="1" noChangeAspect="1" noChangeArrowheads="1"/>
          </p:cNvPicPr>
          <p:nvPr>
            <p:ph idx="1"/>
          </p:nvPr>
        </p:nvPicPr>
        <p:blipFill>
          <a:blip r:embed="rId3"/>
          <a:srcRect/>
          <a:stretch>
            <a:fillRect/>
          </a:stretch>
        </p:blipFill>
        <p:spPr bwMode="auto">
          <a:xfrm>
            <a:off x="228600" y="990600"/>
            <a:ext cx="8686800" cy="56388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Terra Cotta Warriors</a:t>
            </a:r>
            <a:endParaRPr lang="en-US" dirty="0"/>
          </a:p>
        </p:txBody>
      </p:sp>
      <p:pic>
        <p:nvPicPr>
          <p:cNvPr id="1026" name="Picture 2"/>
          <p:cNvPicPr>
            <a:picLocks noGrp="1" noChangeAspect="1" noChangeArrowheads="1"/>
          </p:cNvPicPr>
          <p:nvPr>
            <p:ph idx="1"/>
          </p:nvPr>
        </p:nvPicPr>
        <p:blipFill>
          <a:blip r:embed="rId3"/>
          <a:srcRect/>
          <a:stretch>
            <a:fillRect/>
          </a:stretch>
        </p:blipFill>
        <p:spPr bwMode="auto">
          <a:xfrm>
            <a:off x="457200" y="1066800"/>
            <a:ext cx="8305800" cy="54864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srcRect/>
          <a:stretch>
            <a:fillRect/>
          </a:stretch>
        </p:blipFill>
        <p:spPr bwMode="auto">
          <a:xfrm>
            <a:off x="228600" y="152400"/>
            <a:ext cx="8610600" cy="64008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Filial Piety</a:t>
            </a:r>
            <a:endParaRPr lang="en-US" dirty="0"/>
          </a:p>
        </p:txBody>
      </p:sp>
      <p:pic>
        <p:nvPicPr>
          <p:cNvPr id="19458" name="Picture 2"/>
          <p:cNvPicPr>
            <a:picLocks noGrp="1" noChangeAspect="1" noChangeArrowheads="1"/>
          </p:cNvPicPr>
          <p:nvPr>
            <p:ph idx="1"/>
          </p:nvPr>
        </p:nvPicPr>
        <p:blipFill>
          <a:blip r:embed="rId3"/>
          <a:srcRect/>
          <a:stretch>
            <a:fillRect/>
          </a:stretch>
        </p:blipFill>
        <p:spPr bwMode="auto">
          <a:xfrm>
            <a:off x="304800" y="1143000"/>
            <a:ext cx="8458200" cy="5486400"/>
          </a:xfrm>
          <a:prstGeom prst="rect">
            <a:avLst/>
          </a:prstGeom>
          <a:noFill/>
          <a:ln w="28575">
            <a:solidFill>
              <a:schemeClr val="tx1">
                <a:lumMod val="75000"/>
                <a:lumOff val="25000"/>
              </a:schemeClr>
            </a:solid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Watchtower along the Silk Road</a:t>
            </a:r>
            <a:endParaRPr lang="en-US" dirty="0"/>
          </a:p>
        </p:txBody>
      </p:sp>
      <p:pic>
        <p:nvPicPr>
          <p:cNvPr id="20482" name="Picture 2"/>
          <p:cNvPicPr>
            <a:picLocks noGrp="1" noChangeAspect="1" noChangeArrowheads="1"/>
          </p:cNvPicPr>
          <p:nvPr>
            <p:ph idx="1"/>
          </p:nvPr>
        </p:nvPicPr>
        <p:blipFill>
          <a:blip r:embed="rId3"/>
          <a:srcRect/>
          <a:stretch>
            <a:fillRect/>
          </a:stretch>
        </p:blipFill>
        <p:spPr bwMode="auto">
          <a:xfrm>
            <a:off x="304800" y="1143000"/>
            <a:ext cx="8382000" cy="54102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sz="5400" dirty="0" smtClean="0"/>
              <a:t>Five Themes in </a:t>
            </a:r>
            <a:br>
              <a:rPr lang="en-US" sz="5400" dirty="0" smtClean="0"/>
            </a:br>
            <a:r>
              <a:rPr lang="en-US" sz="5400" dirty="0" smtClean="0"/>
              <a:t>Classical Civilization</a:t>
            </a:r>
            <a:endParaRPr lang="en-US" sz="5400" dirty="0"/>
          </a:p>
        </p:txBody>
      </p:sp>
      <p:sp>
        <p:nvSpPr>
          <p:cNvPr id="3" name="Content Placeholder 2"/>
          <p:cNvSpPr>
            <a:spLocks noGrp="1"/>
          </p:cNvSpPr>
          <p:nvPr>
            <p:ph idx="1"/>
          </p:nvPr>
        </p:nvSpPr>
        <p:spPr>
          <a:xfrm>
            <a:off x="990600" y="2057400"/>
            <a:ext cx="7162800" cy="4068763"/>
          </a:xfrm>
          <a:solidFill>
            <a:schemeClr val="bg1">
              <a:lumMod val="85000"/>
            </a:schemeClr>
          </a:solidFill>
          <a:ln w="19050">
            <a:solidFill>
              <a:schemeClr val="tx1"/>
            </a:solidFill>
          </a:ln>
        </p:spPr>
        <p:txBody>
          <a:bodyPr>
            <a:normAutofit/>
          </a:bodyPr>
          <a:lstStyle/>
          <a:p>
            <a:pPr marL="514350" indent="-514350" algn="ctr">
              <a:buAutoNum type="arabicPeriod"/>
            </a:pPr>
            <a:r>
              <a:rPr lang="en-US" sz="4000" dirty="0" smtClean="0"/>
              <a:t>Formation of Large Cities</a:t>
            </a:r>
          </a:p>
          <a:p>
            <a:pPr marL="514350" indent="-514350" algn="ctr">
              <a:buAutoNum type="arabicPeriod"/>
            </a:pPr>
            <a:r>
              <a:rPr lang="en-US" sz="4000" dirty="0" smtClean="0"/>
              <a:t>Human Migrations</a:t>
            </a:r>
          </a:p>
          <a:p>
            <a:pPr marL="514350" indent="-514350" algn="ctr">
              <a:buAutoNum type="arabicPeriod"/>
            </a:pPr>
            <a:r>
              <a:rPr lang="en-US" sz="4000" dirty="0" smtClean="0"/>
              <a:t>Technological Innovations</a:t>
            </a:r>
          </a:p>
          <a:p>
            <a:pPr marL="514350" indent="-514350" algn="ctr">
              <a:buAutoNum type="arabicPeriod"/>
            </a:pPr>
            <a:r>
              <a:rPr lang="en-US" sz="4000" dirty="0" smtClean="0"/>
              <a:t>Long-distance Trade Expands</a:t>
            </a:r>
          </a:p>
          <a:p>
            <a:pPr marL="514350" indent="-514350" algn="ctr">
              <a:buAutoNum type="arabicPeriod"/>
            </a:pPr>
            <a:r>
              <a:rPr lang="en-US" sz="4000" dirty="0" smtClean="0"/>
              <a:t>The Axial Age Expands</a:t>
            </a:r>
            <a:endParaRPr lang="en-US"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Pottery, Han Dynasty</a:t>
            </a:r>
            <a:endParaRPr lang="en-US" dirty="0"/>
          </a:p>
        </p:txBody>
      </p:sp>
      <p:pic>
        <p:nvPicPr>
          <p:cNvPr id="21506" name="Picture 2"/>
          <p:cNvPicPr>
            <a:picLocks noGrp="1" noChangeAspect="1" noChangeArrowheads="1"/>
          </p:cNvPicPr>
          <p:nvPr>
            <p:ph sz="half" idx="1"/>
          </p:nvPr>
        </p:nvPicPr>
        <p:blipFill>
          <a:blip r:embed="rId3"/>
          <a:stretch>
            <a:fillRect/>
          </a:stretch>
        </p:blipFill>
        <p:spPr bwMode="auto">
          <a:xfrm>
            <a:off x="685801" y="1295400"/>
            <a:ext cx="3299354" cy="5334000"/>
          </a:xfrm>
          <a:prstGeom prst="rect">
            <a:avLst/>
          </a:prstGeom>
          <a:noFill/>
          <a:ln w="9525">
            <a:noFill/>
            <a:miter lim="800000"/>
            <a:headEnd/>
            <a:tailEnd/>
          </a:ln>
          <a:effectLst/>
        </p:spPr>
      </p:pic>
      <p:pic>
        <p:nvPicPr>
          <p:cNvPr id="21507" name="Picture 3"/>
          <p:cNvPicPr>
            <a:picLocks noGrp="1" noChangeAspect="1" noChangeArrowheads="1"/>
          </p:cNvPicPr>
          <p:nvPr>
            <p:ph sz="half" idx="2"/>
          </p:nvPr>
        </p:nvPicPr>
        <p:blipFill>
          <a:blip r:embed="rId4"/>
          <a:srcRect/>
          <a:stretch>
            <a:fillRect/>
          </a:stretch>
        </p:blipFill>
        <p:spPr bwMode="auto">
          <a:xfrm>
            <a:off x="5029200" y="1295400"/>
            <a:ext cx="3429000" cy="53340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15000" y="381000"/>
            <a:ext cx="2819400" cy="1143000"/>
          </a:xfrm>
        </p:spPr>
        <p:txBody>
          <a:bodyPr/>
          <a:lstStyle/>
          <a:p>
            <a:endParaRPr lang="en-US"/>
          </a:p>
        </p:txBody>
      </p:sp>
      <p:pic>
        <p:nvPicPr>
          <p:cNvPr id="23554" name="Picture 2"/>
          <p:cNvPicPr>
            <a:picLocks noGrp="1" noChangeAspect="1" noChangeArrowheads="1"/>
          </p:cNvPicPr>
          <p:nvPr>
            <p:ph idx="1"/>
          </p:nvPr>
        </p:nvPicPr>
        <p:blipFill>
          <a:blip r:embed="rId3"/>
          <a:srcRect/>
          <a:stretch>
            <a:fillRect/>
          </a:stretch>
        </p:blipFill>
        <p:spPr bwMode="auto">
          <a:xfrm>
            <a:off x="228600" y="228600"/>
            <a:ext cx="8610600" cy="64770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srcRect/>
          <a:stretch>
            <a:fillRect/>
          </a:stretch>
        </p:blipFill>
        <p:spPr bwMode="auto">
          <a:xfrm>
            <a:off x="381000" y="152400"/>
            <a:ext cx="8458200" cy="64770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274638"/>
            <a:ext cx="3657600" cy="1143000"/>
          </a:xfrm>
        </p:spPr>
        <p:txBody>
          <a:bodyPr>
            <a:normAutofit/>
          </a:bodyPr>
          <a:lstStyle/>
          <a:p>
            <a:r>
              <a:rPr lang="en-US" dirty="0" smtClean="0"/>
              <a:t>Persian Kings</a:t>
            </a:r>
            <a:endParaRPr lang="en-US" dirty="0"/>
          </a:p>
        </p:txBody>
      </p:sp>
      <p:pic>
        <p:nvPicPr>
          <p:cNvPr id="25602" name="Picture 2"/>
          <p:cNvPicPr>
            <a:picLocks noGrp="1" noChangeAspect="1" noChangeArrowheads="1"/>
          </p:cNvPicPr>
          <p:nvPr>
            <p:ph sz="half" idx="1"/>
          </p:nvPr>
        </p:nvPicPr>
        <p:blipFill>
          <a:blip r:embed="rId3"/>
          <a:stretch>
            <a:fillRect/>
          </a:stretch>
        </p:blipFill>
        <p:spPr bwMode="auto">
          <a:xfrm>
            <a:off x="533400" y="381000"/>
            <a:ext cx="3845284" cy="6248400"/>
          </a:xfrm>
          <a:prstGeom prst="rect">
            <a:avLst/>
          </a:prstGeom>
          <a:noFill/>
          <a:ln w="9525">
            <a:noFill/>
            <a:miter lim="800000"/>
            <a:headEnd/>
            <a:tailEnd/>
          </a:ln>
          <a:effectLst/>
        </p:spPr>
      </p:pic>
      <p:pic>
        <p:nvPicPr>
          <p:cNvPr id="25603" name="Picture 3"/>
          <p:cNvPicPr>
            <a:picLocks noGrp="1" noChangeAspect="1" noChangeArrowheads="1"/>
          </p:cNvPicPr>
          <p:nvPr>
            <p:ph sz="half" idx="2"/>
          </p:nvPr>
        </p:nvPicPr>
        <p:blipFill>
          <a:blip r:embed="rId4"/>
          <a:srcRect/>
          <a:stretch>
            <a:fillRect/>
          </a:stretch>
        </p:blipFill>
        <p:spPr bwMode="auto">
          <a:xfrm>
            <a:off x="5029200" y="1600200"/>
            <a:ext cx="3492053" cy="50292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0" y="838200"/>
            <a:ext cx="1295400" cy="1524000"/>
          </a:xfrm>
        </p:spPr>
        <p:txBody>
          <a:bodyPr>
            <a:normAutofit fontScale="90000"/>
          </a:bodyPr>
          <a:lstStyle/>
          <a:p>
            <a:r>
              <a:rPr lang="en-US" sz="3600" dirty="0" smtClean="0"/>
              <a:t>Cyrus, Persia</a:t>
            </a:r>
            <a:endParaRPr lang="en-US" sz="3600" dirty="0"/>
          </a:p>
        </p:txBody>
      </p:sp>
      <p:pic>
        <p:nvPicPr>
          <p:cNvPr id="26626" name="Picture 2"/>
          <p:cNvPicPr>
            <a:picLocks noGrp="1" noChangeAspect="1" noChangeArrowheads="1"/>
          </p:cNvPicPr>
          <p:nvPr>
            <p:ph idx="1"/>
          </p:nvPr>
        </p:nvPicPr>
        <p:blipFill>
          <a:blip r:embed="rId3"/>
          <a:srcRect/>
          <a:stretch>
            <a:fillRect/>
          </a:stretch>
        </p:blipFill>
        <p:spPr bwMode="auto">
          <a:xfrm>
            <a:off x="228600" y="228600"/>
            <a:ext cx="7391400" cy="64770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Persepolis, Persia</a:t>
            </a:r>
            <a:endParaRPr lang="en-US" dirty="0"/>
          </a:p>
        </p:txBody>
      </p:sp>
      <p:pic>
        <p:nvPicPr>
          <p:cNvPr id="4098" name="Picture 2"/>
          <p:cNvPicPr>
            <a:picLocks noGrp="1" noChangeAspect="1" noChangeArrowheads="1"/>
          </p:cNvPicPr>
          <p:nvPr>
            <p:ph idx="1"/>
          </p:nvPr>
        </p:nvPicPr>
        <p:blipFill>
          <a:blip r:embed="rId3"/>
          <a:srcRect/>
          <a:stretch>
            <a:fillRect/>
          </a:stretch>
        </p:blipFill>
        <p:spPr bwMode="auto">
          <a:xfrm>
            <a:off x="228600" y="1066800"/>
            <a:ext cx="8686800" cy="5638799"/>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a:stretch>
            <a:fillRect/>
          </a:stretch>
        </p:blipFill>
        <p:spPr bwMode="auto">
          <a:xfrm>
            <a:off x="381000" y="228600"/>
            <a:ext cx="8382000" cy="64008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152400" y="152400"/>
            <a:ext cx="8763000" cy="64770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4294967295"/>
          </p:nvPr>
        </p:nvPicPr>
        <p:blipFill>
          <a:blip r:embed="rId3"/>
          <a:srcRect/>
          <a:stretch>
            <a:fillRect/>
          </a:stretch>
        </p:blipFill>
        <p:spPr bwMode="auto">
          <a:xfrm>
            <a:off x="304800" y="228600"/>
            <a:ext cx="8610600" cy="64008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Ancient Greece</a:t>
            </a:r>
            <a:endParaRPr lang="en-US" dirty="0"/>
          </a:p>
        </p:txBody>
      </p:sp>
      <p:pic>
        <p:nvPicPr>
          <p:cNvPr id="5122" name="Picture 2"/>
          <p:cNvPicPr>
            <a:picLocks noGrp="1" noChangeAspect="1" noChangeArrowheads="1"/>
          </p:cNvPicPr>
          <p:nvPr>
            <p:ph idx="1"/>
          </p:nvPr>
        </p:nvPicPr>
        <p:blipFill>
          <a:blip r:embed="rId3"/>
          <a:srcRect/>
          <a:stretch>
            <a:fillRect/>
          </a:stretch>
        </p:blipFill>
        <p:spPr bwMode="auto">
          <a:xfrm>
            <a:off x="1524000" y="1066800"/>
            <a:ext cx="6095999" cy="5562600"/>
          </a:xfrm>
          <a:prstGeom prst="rect">
            <a:avLst/>
          </a:prstGeom>
          <a:noFill/>
          <a:ln w="28575">
            <a:solidFill>
              <a:schemeClr val="accent6">
                <a:lumMod val="40000"/>
                <a:lumOff val="60000"/>
              </a:schemeClr>
            </a:solid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3"/>
          <a:srcRect/>
          <a:stretch>
            <a:fillRect/>
          </a:stretch>
        </p:blipFill>
        <p:spPr bwMode="auto">
          <a:xfrm>
            <a:off x="381000" y="304800"/>
            <a:ext cx="8305800" cy="63246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a:srcRect/>
          <a:stretch>
            <a:fillRect/>
          </a:stretch>
        </p:blipFill>
        <p:spPr bwMode="auto">
          <a:xfrm>
            <a:off x="152400" y="152400"/>
            <a:ext cx="8890000" cy="6400800"/>
          </a:xfrm>
          <a:prstGeom prst="rect">
            <a:avLst/>
          </a:prstGeom>
          <a:noFill/>
          <a:ln w="9525">
            <a:noFill/>
            <a:miter lim="800000"/>
            <a:headEnd/>
            <a:tailEnd/>
          </a:ln>
          <a:effectLst/>
        </p:spPr>
      </p:pic>
      <p:sp>
        <p:nvSpPr>
          <p:cNvPr id="5" name="Rectangle 4"/>
          <p:cNvSpPr/>
          <p:nvPr/>
        </p:nvSpPr>
        <p:spPr>
          <a:xfrm>
            <a:off x="7315200" y="6096000"/>
            <a:ext cx="1600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Alexander of Macedonia</a:t>
            </a:r>
            <a:endParaRPr lang="en-US" dirty="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1447800" y="228600"/>
            <a:ext cx="6248400" cy="6400800"/>
          </a:xfrm>
          <a:prstGeom prst="rect">
            <a:avLst/>
          </a:prstGeom>
          <a:noFill/>
          <a:ln w="28575" cmpd="dbl">
            <a:solidFill>
              <a:srgbClr val="FFFF00"/>
            </a:solidFill>
            <a:miter lim="800000"/>
            <a:headEnd/>
            <a:tailEnd/>
          </a:ln>
          <a:effectLst>
            <a:glow rad="63500">
              <a:schemeClr val="accent1">
                <a:satMod val="175000"/>
                <a:alpha val="40000"/>
              </a:schemeClr>
            </a:glo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228600" y="152400"/>
            <a:ext cx="8610600" cy="64770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Roman Republic, The Forum</a:t>
            </a:r>
            <a:endParaRPr lang="en-US" dirty="0"/>
          </a:p>
        </p:txBody>
      </p:sp>
      <p:pic>
        <p:nvPicPr>
          <p:cNvPr id="9218" name="Picture 2"/>
          <p:cNvPicPr>
            <a:picLocks noGrp="1" noChangeAspect="1" noChangeArrowheads="1"/>
          </p:cNvPicPr>
          <p:nvPr>
            <p:ph idx="1"/>
          </p:nvPr>
        </p:nvPicPr>
        <p:blipFill>
          <a:blip r:embed="rId3"/>
          <a:srcRect/>
          <a:stretch>
            <a:fillRect/>
          </a:stretch>
        </p:blipFill>
        <p:spPr bwMode="auto">
          <a:xfrm>
            <a:off x="228600" y="1143000"/>
            <a:ext cx="8686800" cy="54864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Roman Republic Prior to Punic Wars</a:t>
            </a:r>
            <a:endParaRPr lang="en-US" dirty="0"/>
          </a:p>
        </p:txBody>
      </p:sp>
      <p:pic>
        <p:nvPicPr>
          <p:cNvPr id="10242" name="Picture 2"/>
          <p:cNvPicPr>
            <a:picLocks noGrp="1" noChangeAspect="1" noChangeArrowheads="1"/>
          </p:cNvPicPr>
          <p:nvPr>
            <p:ph idx="1"/>
          </p:nvPr>
        </p:nvPicPr>
        <p:blipFill>
          <a:blip r:embed="rId3"/>
          <a:srcRect/>
          <a:stretch>
            <a:fillRect/>
          </a:stretch>
        </p:blipFill>
        <p:spPr bwMode="auto">
          <a:xfrm>
            <a:off x="228600" y="914400"/>
            <a:ext cx="8686800" cy="57150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4294967295"/>
          </p:nvPr>
        </p:nvPicPr>
        <p:blipFill>
          <a:blip r:embed="rId3"/>
          <a:srcRect/>
          <a:stretch>
            <a:fillRect/>
          </a:stretch>
        </p:blipFill>
        <p:spPr bwMode="auto">
          <a:xfrm>
            <a:off x="228600" y="152400"/>
            <a:ext cx="8686800" cy="6477000"/>
          </a:xfrm>
          <a:prstGeom prst="rect">
            <a:avLst/>
          </a:prstGeom>
          <a:noFill/>
          <a:ln w="38100">
            <a:solidFill>
              <a:srgbClr val="FFC000"/>
            </a:solid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274638"/>
            <a:ext cx="3962400" cy="868362"/>
          </a:xfrm>
        </p:spPr>
        <p:txBody>
          <a:bodyPr/>
          <a:lstStyle/>
          <a:p>
            <a:r>
              <a:rPr lang="en-US" dirty="0" smtClean="0"/>
              <a:t>Augustus Caesar</a:t>
            </a:r>
            <a:endParaRPr lang="en-US" dirty="0"/>
          </a:p>
        </p:txBody>
      </p:sp>
      <p:pic>
        <p:nvPicPr>
          <p:cNvPr id="14338" name="Picture 2"/>
          <p:cNvPicPr>
            <a:picLocks noGrp="1" noChangeAspect="1" noChangeArrowheads="1"/>
          </p:cNvPicPr>
          <p:nvPr>
            <p:ph sz="half" idx="1"/>
          </p:nvPr>
        </p:nvPicPr>
        <p:blipFill>
          <a:blip r:embed="rId3"/>
          <a:srcRect/>
          <a:stretch>
            <a:fillRect/>
          </a:stretch>
        </p:blipFill>
        <p:spPr bwMode="auto">
          <a:xfrm>
            <a:off x="228600" y="323850"/>
            <a:ext cx="4267200" cy="6229350"/>
          </a:xfrm>
          <a:prstGeom prst="rect">
            <a:avLst/>
          </a:prstGeom>
          <a:noFill/>
          <a:ln w="9525">
            <a:noFill/>
            <a:miter lim="800000"/>
            <a:headEnd/>
            <a:tailEnd/>
          </a:ln>
          <a:effectLst/>
        </p:spPr>
      </p:pic>
      <p:pic>
        <p:nvPicPr>
          <p:cNvPr id="14339" name="Picture 3"/>
          <p:cNvPicPr>
            <a:picLocks noGrp="1" noChangeAspect="1" noChangeArrowheads="1"/>
          </p:cNvPicPr>
          <p:nvPr>
            <p:ph sz="half" idx="2"/>
          </p:nvPr>
        </p:nvPicPr>
        <p:blipFill>
          <a:blip r:embed="rId4"/>
          <a:srcRect/>
          <a:stretch>
            <a:fillRect/>
          </a:stretch>
        </p:blipFill>
        <p:spPr bwMode="auto">
          <a:xfrm>
            <a:off x="5105400" y="1600200"/>
            <a:ext cx="3585356" cy="48006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srcRect/>
          <a:stretch>
            <a:fillRect/>
          </a:stretch>
        </p:blipFill>
        <p:spPr bwMode="auto">
          <a:xfrm>
            <a:off x="228600" y="152400"/>
            <a:ext cx="8686800" cy="6400800"/>
          </a:xfrm>
          <a:prstGeom prst="rect">
            <a:avLst/>
          </a:prstGeom>
          <a:noFill/>
          <a:ln w="38100">
            <a:solidFill>
              <a:schemeClr val="accent4">
                <a:lumMod val="75000"/>
              </a:schemeClr>
            </a:solid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Roman Coliseum</a:t>
            </a:r>
            <a:endParaRPr lang="en-US" dirty="0"/>
          </a:p>
        </p:txBody>
      </p:sp>
      <p:pic>
        <p:nvPicPr>
          <p:cNvPr id="6146" name="Picture 2"/>
          <p:cNvPicPr>
            <a:picLocks noGrp="1" noChangeAspect="1" noChangeArrowheads="1"/>
          </p:cNvPicPr>
          <p:nvPr>
            <p:ph idx="1"/>
          </p:nvPr>
        </p:nvPicPr>
        <p:blipFill>
          <a:blip r:embed="rId3"/>
          <a:srcRect/>
          <a:stretch>
            <a:fillRect/>
          </a:stretch>
        </p:blipFill>
        <p:spPr bwMode="auto">
          <a:xfrm>
            <a:off x="228600" y="1295400"/>
            <a:ext cx="8686800" cy="5333999"/>
          </a:xfrm>
          <a:prstGeom prst="rect">
            <a:avLst/>
          </a:prstGeom>
          <a:noFill/>
          <a:ln w="28575">
            <a:solidFill>
              <a:schemeClr val="accent2">
                <a:lumMod val="50000"/>
              </a:schemeClr>
            </a:solid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Christian Martyrs </a:t>
            </a:r>
            <a:endParaRPr lang="en-US" dirty="0"/>
          </a:p>
        </p:txBody>
      </p:sp>
      <p:pic>
        <p:nvPicPr>
          <p:cNvPr id="15362" name="Picture 2"/>
          <p:cNvPicPr>
            <a:picLocks noGrp="1" noChangeAspect="1" noChangeArrowheads="1"/>
          </p:cNvPicPr>
          <p:nvPr>
            <p:ph idx="1"/>
          </p:nvPr>
        </p:nvPicPr>
        <p:blipFill>
          <a:blip r:embed="rId3"/>
          <a:srcRect/>
          <a:stretch>
            <a:fillRect/>
          </a:stretch>
        </p:blipFill>
        <p:spPr bwMode="auto">
          <a:xfrm>
            <a:off x="381000" y="1143000"/>
            <a:ext cx="8458200" cy="54864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Asoka, </a:t>
            </a:r>
            <a:r>
              <a:rPr lang="en-US" dirty="0" err="1" smtClean="0"/>
              <a:t>Maurya</a:t>
            </a:r>
            <a:r>
              <a:rPr lang="en-US" dirty="0" smtClean="0"/>
              <a:t> Empire, India</a:t>
            </a:r>
            <a:endParaRPr lang="en-US" dirty="0"/>
          </a:p>
        </p:txBody>
      </p:sp>
      <p:pic>
        <p:nvPicPr>
          <p:cNvPr id="1026" name="Picture 2"/>
          <p:cNvPicPr>
            <a:picLocks noGrp="1" noChangeAspect="1" noChangeArrowheads="1"/>
          </p:cNvPicPr>
          <p:nvPr>
            <p:ph sz="half" idx="1"/>
          </p:nvPr>
        </p:nvPicPr>
        <p:blipFill>
          <a:blip r:embed="rId3"/>
          <a:stretch>
            <a:fillRect/>
          </a:stretch>
        </p:blipFill>
        <p:spPr bwMode="auto">
          <a:xfrm>
            <a:off x="228600" y="1371600"/>
            <a:ext cx="4038600" cy="5181600"/>
          </a:xfrm>
          <a:prstGeom prst="rect">
            <a:avLst/>
          </a:prstGeom>
          <a:noFill/>
          <a:ln w="19050">
            <a:solidFill>
              <a:schemeClr val="tx1"/>
            </a:solidFill>
            <a:miter lim="800000"/>
            <a:headEnd/>
            <a:tailEnd/>
          </a:ln>
          <a:effectLst/>
        </p:spPr>
      </p:pic>
      <p:pic>
        <p:nvPicPr>
          <p:cNvPr id="1027" name="Picture 3"/>
          <p:cNvPicPr>
            <a:picLocks noGrp="1" noChangeAspect="1" noChangeArrowheads="1"/>
          </p:cNvPicPr>
          <p:nvPr>
            <p:ph sz="half" idx="2"/>
          </p:nvPr>
        </p:nvPicPr>
        <p:blipFill>
          <a:blip r:embed="rId4"/>
          <a:srcRect/>
          <a:stretch>
            <a:fillRect/>
          </a:stretch>
        </p:blipFill>
        <p:spPr bwMode="auto">
          <a:xfrm>
            <a:off x="4876800" y="1371600"/>
            <a:ext cx="3810000" cy="5181600"/>
          </a:xfrm>
          <a:prstGeom prst="rect">
            <a:avLst/>
          </a:prstGeom>
          <a:noFill/>
          <a:ln w="19050">
            <a:solidFill>
              <a:schemeClr val="bg2">
                <a:lumMod val="50000"/>
              </a:schemeClr>
            </a:solid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Roman Aqueducts </a:t>
            </a:r>
            <a:endParaRPr lang="en-US" dirty="0"/>
          </a:p>
        </p:txBody>
      </p:sp>
      <p:pic>
        <p:nvPicPr>
          <p:cNvPr id="16386" name="Picture 2"/>
          <p:cNvPicPr>
            <a:picLocks noGrp="1" noChangeAspect="1" noChangeArrowheads="1"/>
          </p:cNvPicPr>
          <p:nvPr>
            <p:ph idx="1"/>
          </p:nvPr>
        </p:nvPicPr>
        <p:blipFill>
          <a:blip r:embed="rId3"/>
          <a:srcRect/>
          <a:stretch>
            <a:fillRect/>
          </a:stretch>
        </p:blipFill>
        <p:spPr bwMode="auto">
          <a:xfrm>
            <a:off x="304800" y="1066800"/>
            <a:ext cx="8458199" cy="55626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srcRect/>
          <a:stretch>
            <a:fillRect/>
          </a:stretch>
        </p:blipFill>
        <p:spPr bwMode="auto">
          <a:xfrm>
            <a:off x="152400" y="152400"/>
            <a:ext cx="8763000" cy="6477000"/>
          </a:xfrm>
          <a:prstGeom prst="rect">
            <a:avLst/>
          </a:prstGeom>
          <a:noFill/>
          <a:ln w="28575">
            <a:solidFill>
              <a:schemeClr val="tx2">
                <a:lumMod val="60000"/>
                <a:lumOff val="40000"/>
              </a:schemeClr>
            </a:solid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srcRect/>
          <a:stretch>
            <a:fillRect/>
          </a:stretch>
        </p:blipFill>
        <p:spPr bwMode="auto">
          <a:xfrm>
            <a:off x="304800" y="304800"/>
            <a:ext cx="8534400" cy="6248400"/>
          </a:xfrm>
          <a:prstGeom prst="rect">
            <a:avLst/>
          </a:prstGeom>
          <a:noFill/>
          <a:ln w="28575">
            <a:solidFill>
              <a:schemeClr val="accent3">
                <a:lumMod val="75000"/>
              </a:schemeClr>
            </a:solid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Maya, Palenque</a:t>
            </a:r>
            <a:endParaRPr lang="en-US" dirty="0"/>
          </a:p>
        </p:txBody>
      </p:sp>
      <p:pic>
        <p:nvPicPr>
          <p:cNvPr id="19458" name="Picture 2"/>
          <p:cNvPicPr>
            <a:picLocks noGrp="1" noChangeAspect="1" noChangeArrowheads="1"/>
          </p:cNvPicPr>
          <p:nvPr>
            <p:ph idx="1"/>
          </p:nvPr>
        </p:nvPicPr>
        <p:blipFill>
          <a:blip r:embed="rId3"/>
          <a:srcRect/>
          <a:stretch>
            <a:fillRect/>
          </a:stretch>
        </p:blipFill>
        <p:spPr bwMode="auto">
          <a:xfrm>
            <a:off x="457200" y="1143000"/>
            <a:ext cx="8229600" cy="5486399"/>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Maya, Tikal</a:t>
            </a:r>
            <a:endParaRPr lang="en-US" dirty="0"/>
          </a:p>
        </p:txBody>
      </p:sp>
      <p:pic>
        <p:nvPicPr>
          <p:cNvPr id="20482" name="Picture 2"/>
          <p:cNvPicPr>
            <a:picLocks noGrp="1" noChangeAspect="1" noChangeArrowheads="1"/>
          </p:cNvPicPr>
          <p:nvPr>
            <p:ph idx="1"/>
          </p:nvPr>
        </p:nvPicPr>
        <p:blipFill>
          <a:blip r:embed="rId3"/>
          <a:srcRect/>
          <a:stretch>
            <a:fillRect/>
          </a:stretch>
        </p:blipFill>
        <p:spPr bwMode="auto">
          <a:xfrm>
            <a:off x="381000" y="1066800"/>
            <a:ext cx="8382000" cy="548640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Maya, New Year’s Ritual</a:t>
            </a:r>
            <a:endParaRPr lang="en-US" dirty="0"/>
          </a:p>
        </p:txBody>
      </p:sp>
      <p:pic>
        <p:nvPicPr>
          <p:cNvPr id="21506" name="Picture 2"/>
          <p:cNvPicPr>
            <a:picLocks noGrp="1" noChangeAspect="1" noChangeArrowheads="1"/>
          </p:cNvPicPr>
          <p:nvPr>
            <p:ph idx="1"/>
          </p:nvPr>
        </p:nvPicPr>
        <p:blipFill>
          <a:blip r:embed="rId3"/>
          <a:srcRect/>
          <a:stretch>
            <a:fillRect/>
          </a:stretch>
        </p:blipFill>
        <p:spPr bwMode="auto">
          <a:xfrm>
            <a:off x="228600" y="1219200"/>
            <a:ext cx="8686800" cy="5410200"/>
          </a:xfrm>
          <a:prstGeom prst="rect">
            <a:avLst/>
          </a:prstGeom>
          <a:noFill/>
          <a:ln w="28575">
            <a:solidFill>
              <a:schemeClr val="bg2">
                <a:lumMod val="10000"/>
              </a:schemeClr>
            </a:solid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Maya, </a:t>
            </a:r>
            <a:r>
              <a:rPr lang="en-US" dirty="0" err="1" smtClean="0"/>
              <a:t>Chichen</a:t>
            </a:r>
            <a:r>
              <a:rPr lang="en-US" dirty="0" smtClean="0"/>
              <a:t> Itza</a:t>
            </a:r>
            <a:endParaRPr lang="en-US" dirty="0"/>
          </a:p>
        </p:txBody>
      </p:sp>
      <p:pic>
        <p:nvPicPr>
          <p:cNvPr id="22530" name="Picture 2"/>
          <p:cNvPicPr>
            <a:picLocks noGrp="1" noChangeAspect="1" noChangeArrowheads="1"/>
          </p:cNvPicPr>
          <p:nvPr>
            <p:ph idx="1"/>
          </p:nvPr>
        </p:nvPicPr>
        <p:blipFill>
          <a:blip r:embed="rId3"/>
          <a:srcRect/>
          <a:stretch>
            <a:fillRect/>
          </a:stretch>
        </p:blipFill>
        <p:spPr bwMode="auto">
          <a:xfrm>
            <a:off x="381000" y="1219200"/>
            <a:ext cx="8305800" cy="54102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020762"/>
          </a:xfrm>
        </p:spPr>
        <p:txBody>
          <a:bodyPr/>
          <a:lstStyle/>
          <a:p>
            <a:r>
              <a:rPr lang="en-US" dirty="0" smtClean="0"/>
              <a:t>A Pillar of Asoka, India</a:t>
            </a:r>
            <a:endParaRPr lang="en-US" dirty="0"/>
          </a:p>
        </p:txBody>
      </p:sp>
      <p:pic>
        <p:nvPicPr>
          <p:cNvPr id="11266" name="Picture 2"/>
          <p:cNvPicPr>
            <a:picLocks noGrp="1" noChangeAspect="1" noChangeArrowheads="1"/>
          </p:cNvPicPr>
          <p:nvPr>
            <p:ph idx="1"/>
          </p:nvPr>
        </p:nvPicPr>
        <p:blipFill>
          <a:blip r:embed="rId3"/>
          <a:srcRect/>
          <a:stretch>
            <a:fillRect/>
          </a:stretch>
        </p:blipFill>
        <p:spPr bwMode="auto">
          <a:xfrm>
            <a:off x="457200" y="1600200"/>
            <a:ext cx="8153399" cy="50292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srcRect/>
          <a:stretch>
            <a:fillRect/>
          </a:stretch>
        </p:blipFill>
        <p:spPr bwMode="auto">
          <a:xfrm>
            <a:off x="1524000" y="228600"/>
            <a:ext cx="5867400" cy="6400800"/>
          </a:xfrm>
          <a:prstGeom prst="rect">
            <a:avLst/>
          </a:prstGeom>
          <a:noFill/>
          <a:ln w="28575">
            <a:solidFill>
              <a:srgbClr val="92D050"/>
            </a:solid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a:srcRect/>
          <a:stretch>
            <a:fillRect/>
          </a:stretch>
        </p:blipFill>
        <p:spPr bwMode="auto">
          <a:xfrm>
            <a:off x="228600" y="152400"/>
            <a:ext cx="5562600" cy="6477000"/>
          </a:xfrm>
          <a:prstGeom prst="rect">
            <a:avLst/>
          </a:prstGeom>
          <a:noFill/>
          <a:ln w="9525">
            <a:noFill/>
            <a:miter lim="800000"/>
            <a:headEnd/>
            <a:tailEnd/>
          </a:ln>
          <a:effectLst/>
        </p:spPr>
      </p:pic>
      <p:sp>
        <p:nvSpPr>
          <p:cNvPr id="4" name="Rounded Rectangle 3"/>
          <p:cNvSpPr/>
          <p:nvPr/>
        </p:nvSpPr>
        <p:spPr>
          <a:xfrm>
            <a:off x="6172200" y="838200"/>
            <a:ext cx="2362200" cy="762000"/>
          </a:xfrm>
          <a:prstGeom prst="roundRect">
            <a:avLst/>
          </a:prstGeom>
          <a:solidFill>
            <a:srgbClr val="8BE7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Gupta Empire</a:t>
            </a:r>
            <a:endParaRPr lang="en-US" sz="2800" b="1"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3886200" cy="1143000"/>
          </a:xfrm>
        </p:spPr>
        <p:txBody>
          <a:bodyPr>
            <a:normAutofit fontScale="90000"/>
          </a:bodyPr>
          <a:lstStyle/>
          <a:p>
            <a:r>
              <a:rPr lang="en-US" dirty="0" smtClean="0"/>
              <a:t>Gupta Empire, India</a:t>
            </a:r>
            <a:endParaRPr lang="en-US" dirty="0"/>
          </a:p>
        </p:txBody>
      </p:sp>
      <p:pic>
        <p:nvPicPr>
          <p:cNvPr id="12290" name="Picture 2"/>
          <p:cNvPicPr>
            <a:picLocks noGrp="1" noChangeAspect="1" noChangeArrowheads="1"/>
          </p:cNvPicPr>
          <p:nvPr>
            <p:ph sz="half" idx="1"/>
          </p:nvPr>
        </p:nvPicPr>
        <p:blipFill>
          <a:blip r:embed="rId3"/>
          <a:stretch>
            <a:fillRect/>
          </a:stretch>
        </p:blipFill>
        <p:spPr bwMode="auto">
          <a:xfrm>
            <a:off x="457200" y="1795639"/>
            <a:ext cx="4038600" cy="4833761"/>
          </a:xfrm>
          <a:prstGeom prst="rect">
            <a:avLst/>
          </a:prstGeom>
          <a:noFill/>
          <a:ln w="9525">
            <a:noFill/>
            <a:miter lim="800000"/>
            <a:headEnd/>
            <a:tailEnd/>
          </a:ln>
          <a:effectLst/>
        </p:spPr>
      </p:pic>
      <p:pic>
        <p:nvPicPr>
          <p:cNvPr id="12291" name="Picture 3"/>
          <p:cNvPicPr>
            <a:picLocks noGrp="1" noChangeAspect="1" noChangeArrowheads="1"/>
          </p:cNvPicPr>
          <p:nvPr>
            <p:ph sz="half" idx="2"/>
          </p:nvPr>
        </p:nvPicPr>
        <p:blipFill>
          <a:blip r:embed="rId4"/>
          <a:srcRect/>
          <a:stretch>
            <a:fillRect/>
          </a:stretch>
        </p:blipFill>
        <p:spPr bwMode="auto">
          <a:xfrm>
            <a:off x="4876800" y="304800"/>
            <a:ext cx="4038600" cy="61722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44562"/>
          </a:xfrm>
        </p:spPr>
        <p:txBody>
          <a:bodyPr/>
          <a:lstStyle/>
          <a:p>
            <a:r>
              <a:rPr lang="en-US" dirty="0" smtClean="0"/>
              <a:t>Zhou Dynasty, Classical Era, China</a:t>
            </a:r>
            <a:endParaRPr lang="en-US" dirty="0"/>
          </a:p>
        </p:txBody>
      </p:sp>
      <p:pic>
        <p:nvPicPr>
          <p:cNvPr id="14338" name="Picture 2"/>
          <p:cNvPicPr>
            <a:picLocks noGrp="1" noChangeAspect="1" noChangeArrowheads="1"/>
          </p:cNvPicPr>
          <p:nvPr>
            <p:ph idx="1"/>
          </p:nvPr>
        </p:nvPicPr>
        <p:blipFill>
          <a:blip r:embed="rId3"/>
          <a:srcRect/>
          <a:stretch>
            <a:fillRect/>
          </a:stretch>
        </p:blipFill>
        <p:spPr bwMode="auto">
          <a:xfrm>
            <a:off x="381000" y="1295400"/>
            <a:ext cx="8382000" cy="5257800"/>
          </a:xfrm>
          <a:prstGeom prst="rect">
            <a:avLst/>
          </a:prstGeom>
          <a:noFill/>
          <a:ln w="19050">
            <a:solidFill>
              <a:schemeClr val="tx2">
                <a:lumMod val="60000"/>
                <a:lumOff val="40000"/>
              </a:schemeClr>
            </a:solid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625</TotalTime>
  <Words>1384</Words>
  <Application>Microsoft Office PowerPoint</Application>
  <PresentationFormat>On-screen Show (4:3)</PresentationFormat>
  <Paragraphs>134</Paragraphs>
  <Slides>46</Slides>
  <Notes>43</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Chapter 6:  The Urban Wave Classical Civilizations</vt:lpstr>
      <vt:lpstr>Five Themes in  Classical Civilization</vt:lpstr>
      <vt:lpstr>Slide 3</vt:lpstr>
      <vt:lpstr>Asoka, Maurya Empire, India</vt:lpstr>
      <vt:lpstr>A Pillar of Asoka, India</vt:lpstr>
      <vt:lpstr>Slide 6</vt:lpstr>
      <vt:lpstr>Slide 7</vt:lpstr>
      <vt:lpstr>Gupta Empire, India</vt:lpstr>
      <vt:lpstr>Zhou Dynasty, Classical Era, China</vt:lpstr>
      <vt:lpstr>Zhou Dynasty, China</vt:lpstr>
      <vt:lpstr>Slide 11</vt:lpstr>
      <vt:lpstr>The Grand Canal, China</vt:lpstr>
      <vt:lpstr>Slide 13</vt:lpstr>
      <vt:lpstr>Qin Dynasty, Terra Cotta Warriors</vt:lpstr>
      <vt:lpstr>Terra Cotta Army</vt:lpstr>
      <vt:lpstr>Terra Cotta Warriors</vt:lpstr>
      <vt:lpstr>Slide 17</vt:lpstr>
      <vt:lpstr>Filial Piety</vt:lpstr>
      <vt:lpstr>Watchtower along the Silk Road</vt:lpstr>
      <vt:lpstr>Pottery, Han Dynasty</vt:lpstr>
      <vt:lpstr>Slide 21</vt:lpstr>
      <vt:lpstr>Slide 22</vt:lpstr>
      <vt:lpstr>Persian Kings</vt:lpstr>
      <vt:lpstr>Cyrus, Persia</vt:lpstr>
      <vt:lpstr>Persepolis, Persia</vt:lpstr>
      <vt:lpstr>Slide 26</vt:lpstr>
      <vt:lpstr>Slide 27</vt:lpstr>
      <vt:lpstr>Slide 28</vt:lpstr>
      <vt:lpstr>Ancient Greece</vt:lpstr>
      <vt:lpstr>Slide 30</vt:lpstr>
      <vt:lpstr>Slide 31</vt:lpstr>
      <vt:lpstr>Slide 32</vt:lpstr>
      <vt:lpstr>Roman Republic, The Forum</vt:lpstr>
      <vt:lpstr>Roman Republic Prior to Punic Wars</vt:lpstr>
      <vt:lpstr>Slide 35</vt:lpstr>
      <vt:lpstr>Augustus Caesar</vt:lpstr>
      <vt:lpstr>Slide 37</vt:lpstr>
      <vt:lpstr>Roman Coliseum</vt:lpstr>
      <vt:lpstr>Christian Martyrs </vt:lpstr>
      <vt:lpstr>Roman Aqueducts </vt:lpstr>
      <vt:lpstr>Slide 41</vt:lpstr>
      <vt:lpstr>Slide 42</vt:lpstr>
      <vt:lpstr>Maya, Palenque</vt:lpstr>
      <vt:lpstr>Maya, Tikal</vt:lpstr>
      <vt:lpstr>Maya, New Year’s Ritual</vt:lpstr>
      <vt:lpstr>Maya, Chichen Itza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Denise Ames</cp:lastModifiedBy>
  <cp:revision>81</cp:revision>
  <dcterms:created xsi:type="dcterms:W3CDTF">2006-08-16T00:00:00Z</dcterms:created>
  <dcterms:modified xsi:type="dcterms:W3CDTF">2012-04-12T14:42:08Z</dcterms:modified>
</cp:coreProperties>
</file>