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60" r:id="rId4"/>
    <p:sldId id="262" r:id="rId5"/>
    <p:sldId id="259" r:id="rId6"/>
    <p:sldId id="264" r:id="rId7"/>
    <p:sldId id="265" r:id="rId8"/>
    <p:sldId id="263" r:id="rId9"/>
    <p:sldId id="266" r:id="rId10"/>
    <p:sldId id="267" r:id="rId11"/>
    <p:sldId id="271" r:id="rId12"/>
    <p:sldId id="268" r:id="rId13"/>
    <p:sldId id="269" r:id="rId14"/>
    <p:sldId id="272" r:id="rId15"/>
    <p:sldId id="274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44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00C1-709B-405E-A709-40F3DEB6F68C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2DBE-6039-4766-B97A-8640FEADD3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racle_bon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Oracle_bone_script" TargetMode="External"/><Relationship Id="rId5" Type="http://schemas.openxmlformats.org/officeDocument/2006/relationships/hyperlink" Target="http://en.wikipedia.org/wiki/Shang_dynasty" TargetMode="External"/><Relationship Id="rId4" Type="http://schemas.openxmlformats.org/officeDocument/2006/relationships/hyperlink" Target="http://en.wikipedia.org/wiki/Yinxu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st_Asi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Tin" TargetMode="External"/><Relationship Id="rId5" Type="http://schemas.openxmlformats.org/officeDocument/2006/relationships/hyperlink" Target="http://en.wikipedia.org/wiki/Copper" TargetMode="External"/><Relationship Id="rId4" Type="http://schemas.openxmlformats.org/officeDocument/2006/relationships/hyperlink" Target="http://en.wikipedia.org/wiki/Arseni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kkadian_Empir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araoh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Map showing the extent of Mesopotamia.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Location of Harappa and other cities in the Indus Valley and extent of Indus Valley Civilization (green).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Excavated ruins of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Mohenjo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Indus Valley civilization 2600 BCE, in present day Pakistan.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L. Replica of 'Dancing Girl' of </a:t>
            </a:r>
            <a:r>
              <a:rPr lang="en-US" dirty="0" err="1" smtClean="0"/>
              <a:t>Mohenjo-daro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dirty="0" smtClean="0"/>
              <a:t>4,500 years old.</a:t>
            </a:r>
          </a:p>
          <a:p>
            <a:r>
              <a:rPr lang="en-US" dirty="0" smtClean="0"/>
              <a:t>R. Indus Priest/King Statue found </a:t>
            </a:r>
            <a:r>
              <a:rPr lang="en-US" dirty="0" err="1" smtClean="0"/>
              <a:t>Mohenjo</a:t>
            </a:r>
            <a:r>
              <a:rPr lang="en-US" dirty="0" smtClean="0"/>
              <a:t> </a:t>
            </a:r>
            <a:r>
              <a:rPr lang="en-US" dirty="0" err="1" smtClean="0"/>
              <a:t>Daro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Harappa Pakistan Indus Valley Civilization . A large well and bathing platforms from Harappa occupation around 2200–1900 BCE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dynasty in China to be described in ancient historical chronicles. </a:t>
            </a:r>
            <a:r>
              <a:rPr lang="en-US" b="0" dirty="0" smtClean="0"/>
              <a:t>ca. 2070 BC–ca. 1600 BC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Remnants of advanced, stratified societies dating back to the Shang period have been found in the Yellow River Valley. Shang Dynasty1600–1046 BCE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oracle bone during the Shang Dynasty. A diviner asks the Shang king if there would be misfortune over the next ten days; the king replied that he had consulted the ancestor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Xiaojia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worship ceremony.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 Commons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 </a:t>
            </a:r>
            <a:r>
              <a:rPr lang="en-US" dirty="0" smtClean="0"/>
              <a:t>Pit of </a:t>
            </a:r>
            <a:r>
              <a:rPr lang="en-US" dirty="0" smtClean="0">
                <a:hlinkClick r:id="rId3"/>
              </a:rPr>
              <a:t>oracle bones</a:t>
            </a:r>
            <a:r>
              <a:rPr lang="en-US" dirty="0" smtClean="0"/>
              <a:t> (</a:t>
            </a:r>
            <a:r>
              <a:rPr lang="en-US" dirty="0" err="1" smtClean="0"/>
              <a:t>甲骨</a:t>
            </a:r>
            <a:r>
              <a:rPr lang="en-US" dirty="0" smtClean="0"/>
              <a:t>) at Anyang </a:t>
            </a:r>
            <a:r>
              <a:rPr lang="en-US" dirty="0" err="1" smtClean="0">
                <a:hlinkClick r:id="rId4"/>
              </a:rPr>
              <a:t>Yinxu</a:t>
            </a:r>
            <a:r>
              <a:rPr lang="en-US" dirty="0" smtClean="0"/>
              <a:t>. The oracle bones are pieces of bone or turtle plastron bearing the answers to divination during the late </a:t>
            </a:r>
            <a:r>
              <a:rPr lang="en-US" dirty="0" smtClean="0">
                <a:hlinkClick r:id="rId5"/>
              </a:rPr>
              <a:t>Shang</a:t>
            </a:r>
            <a:r>
              <a:rPr lang="en-US" dirty="0" smtClean="0"/>
              <a:t> Dynasty (1766-1050 BC). They were heated and cracked, then typically inscribed using a bronze pin in what is known as the </a:t>
            </a:r>
            <a:r>
              <a:rPr lang="en-US" dirty="0" smtClean="0">
                <a:hlinkClick r:id="rId6"/>
              </a:rPr>
              <a:t>Oracle Bone Script</a:t>
            </a:r>
            <a:r>
              <a:rPr lang="en-US" dirty="0" smtClean="0"/>
              <a:t> (</a:t>
            </a:r>
            <a:r>
              <a:rPr lang="en-US" dirty="0" err="1" smtClean="0"/>
              <a:t>甲骨文</a:t>
            </a:r>
            <a:r>
              <a:rPr lang="en-US" dirty="0" smtClean="0"/>
              <a:t>), the earliest known significant corpus of ancient Chinese writing. The bones contain important historical information such as the complete royal genealogy of the Shang Dynasty. </a:t>
            </a:r>
            <a:r>
              <a:rPr lang="en-US" dirty="0" err="1" smtClean="0"/>
              <a:t>Yinxu</a:t>
            </a:r>
            <a:r>
              <a:rPr lang="en-US" dirty="0" smtClean="0"/>
              <a:t> is the ruins of the last capital of Shang Dynasty . The capital served 255 years for 12 kings in 8 generations.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Olmec</a:t>
            </a:r>
            <a:r>
              <a:rPr lang="en-US" dirty="0" smtClean="0"/>
              <a:t> heartland where the </a:t>
            </a:r>
            <a:r>
              <a:rPr lang="en-US" dirty="0" err="1" smtClean="0"/>
              <a:t>Olmec</a:t>
            </a:r>
            <a:r>
              <a:rPr lang="en-US" dirty="0" smtClean="0"/>
              <a:t> reigned from 1400 - 400 BCE.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major Formative Period (Pre-Classic Era) sites in present-day Mexico which show </a:t>
            </a:r>
            <a:r>
              <a:rPr lang="en-US" dirty="0" err="1" smtClean="0"/>
              <a:t>Olmec</a:t>
            </a:r>
            <a:r>
              <a:rPr lang="en-US" dirty="0" smtClean="0"/>
              <a:t> influences in the archaeological record.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Olmec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head in stone, over 9 feet tall, Mesoamerica.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 </a:t>
            </a:r>
            <a:r>
              <a:rPr lang="en-US" dirty="0" smtClean="0"/>
              <a:t>"The Wrestler", an </a:t>
            </a:r>
            <a:r>
              <a:rPr lang="en-US" dirty="0" err="1" smtClean="0"/>
              <a:t>Olmec</a:t>
            </a:r>
            <a:r>
              <a:rPr lang="en-US" dirty="0" smtClean="0"/>
              <a:t> era statuette, 1200 – 800 BCE.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Mining areas of the ancient </a:t>
            </a:r>
            <a:r>
              <a:rPr lang="en-US" dirty="0" smtClean="0">
                <a:hlinkClick r:id="rId3" action="ppaction://hlinkfile" tooltip="West Asia"/>
              </a:rPr>
              <a:t>West Asia</a:t>
            </a:r>
            <a:r>
              <a:rPr lang="en-US" dirty="0" smtClean="0"/>
              <a:t>. Boxes colors: </a:t>
            </a:r>
            <a:r>
              <a:rPr lang="en-US" dirty="0" smtClean="0">
                <a:hlinkClick r:id="rId4" action="ppaction://hlinkfile" tooltip="Arsenic"/>
              </a:rPr>
              <a:t>arsenic</a:t>
            </a:r>
            <a:r>
              <a:rPr lang="en-US" dirty="0" smtClean="0"/>
              <a:t> is in brown, </a:t>
            </a:r>
            <a:r>
              <a:rPr lang="en-US" dirty="0" smtClean="0">
                <a:hlinkClick r:id="rId5" action="ppaction://hlinkfile" tooltip="Copper"/>
              </a:rPr>
              <a:t>copper</a:t>
            </a:r>
            <a:r>
              <a:rPr lang="en-US" dirty="0" smtClean="0"/>
              <a:t> in red, </a:t>
            </a:r>
            <a:r>
              <a:rPr lang="en-US" dirty="0" smtClean="0">
                <a:hlinkClick r:id="rId6" action="ppaction://hlinkfile" tooltip="Tin"/>
              </a:rPr>
              <a:t>tin</a:t>
            </a:r>
            <a:r>
              <a:rPr lang="en-US" dirty="0" smtClean="0"/>
              <a:t> in grey, iron in reddish brown, gold in yellow, silver in white and lead in black. Yellow area stands for arsenic bronze, while grey area stands for tin bronze.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Sumer was a civilization and historical region in southern Mesopotamia.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reconstructed facade of the 4100 year old Great Ziggurat of Ur, near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Nasiriyah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Iraq .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Bust of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Akkadian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ruler, probably Sargon, Nineveh, ca 2200 BCE.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 of the </a:t>
            </a:r>
            <a:r>
              <a:rPr lang="en-US" dirty="0" err="1" smtClean="0">
                <a:hlinkClick r:id="rId3" action="ppaction://hlinkfile" tooltip="Akkadian Empire"/>
              </a:rPr>
              <a:t>Akkadian</a:t>
            </a:r>
            <a:r>
              <a:rPr lang="en-US" dirty="0" smtClean="0">
                <a:hlinkClick r:id="rId3" action="ppaction://hlinkfile" tooltip="Akkadian Empire"/>
              </a:rPr>
              <a:t> Empire</a:t>
            </a:r>
            <a:r>
              <a:rPr lang="en-US" dirty="0" smtClean="0"/>
              <a:t> (brown) and the directions in which military campaigns were conducted (yellow arrows)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of Egypt's territorial control during the New Kingdom, the maximum territorial extent of Ancient Egypt (15th century BCE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L. Statue of the Egyptian female pharaoh Hatshepsut (1508–1458 BC)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 </a:t>
            </a:r>
            <a:r>
              <a:rPr lang="en-US" dirty="0" err="1" smtClean="0"/>
              <a:t>Khafre</a:t>
            </a:r>
            <a:r>
              <a:rPr lang="en-US" dirty="0" smtClean="0"/>
              <a:t> Enthroned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Great </a:t>
            </a:r>
            <a:r>
              <a:rPr lang="en-US" dirty="0" err="1" smtClean="0"/>
              <a:t>Sphinix</a:t>
            </a:r>
            <a:r>
              <a:rPr lang="en-US" dirty="0" smtClean="0"/>
              <a:t> It is the largest monolith statue in the world, standing 73.5 </a:t>
            </a:r>
            <a:r>
              <a:rPr lang="en-US" dirty="0" err="1" smtClean="0"/>
              <a:t>metres</a:t>
            </a:r>
            <a:r>
              <a:rPr lang="en-US" dirty="0" smtClean="0"/>
              <a:t> (241 ft) long, 6 </a:t>
            </a:r>
            <a:r>
              <a:rPr lang="en-US" dirty="0" err="1" smtClean="0"/>
              <a:t>metres</a:t>
            </a:r>
            <a:r>
              <a:rPr lang="en-US" dirty="0" smtClean="0"/>
              <a:t> (20 ft) wide, and 20.22 m (66.34 ft) high.</a:t>
            </a:r>
            <a:r>
              <a:rPr lang="en-US" baseline="30000" dirty="0" smtClean="0"/>
              <a:t> </a:t>
            </a:r>
            <a:r>
              <a:rPr lang="en-US" dirty="0" smtClean="0"/>
              <a:t>It is the oldest known monumental sculpture, and is commonly believed to have been built by ancient Egyptians of the Old Kingdom during the reign of the </a:t>
            </a:r>
            <a:r>
              <a:rPr lang="en-US" dirty="0" smtClean="0">
                <a:hlinkClick r:id="rId3" action="ppaction://hlinkfile" tooltip="Pharaoh"/>
              </a:rPr>
              <a:t>pharaoh</a:t>
            </a:r>
            <a:r>
              <a:rPr lang="en-US" dirty="0" smtClean="0"/>
              <a:t> </a:t>
            </a:r>
            <a:r>
              <a:rPr lang="en-US" dirty="0" err="1" smtClean="0"/>
              <a:t>Khafra</a:t>
            </a:r>
            <a:r>
              <a:rPr lang="en-US" dirty="0" smtClean="0"/>
              <a:t> (c. 2558–2532 BC).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C2DBE-6039-4766-B97A-8640FEADD3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Ancient Civilizations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553200" cy="4419600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Mesopotamia</a:t>
            </a:r>
          </a:p>
          <a:p>
            <a:pPr algn="ctr"/>
            <a:r>
              <a:rPr lang="en-US" sz="4800" dirty="0" smtClean="0"/>
              <a:t>Egypt</a:t>
            </a:r>
          </a:p>
          <a:p>
            <a:pPr algn="ctr"/>
            <a:r>
              <a:rPr lang="en-US" sz="4800" dirty="0" smtClean="0"/>
              <a:t>India</a:t>
            </a:r>
          </a:p>
          <a:p>
            <a:pPr algn="ctr"/>
            <a:r>
              <a:rPr lang="en-US" sz="4800" dirty="0" smtClean="0"/>
              <a:t>China</a:t>
            </a:r>
          </a:p>
          <a:p>
            <a:pPr algn="ctr"/>
            <a:r>
              <a:rPr lang="en-US" sz="4800" dirty="0" err="1" smtClean="0"/>
              <a:t>Olmec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Ancient Egypt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"/>
            <a:ext cx="6324600" cy="62484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43800" y="381000"/>
            <a:ext cx="12954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Ancient India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Ancient India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81533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Ancient India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3048000" cy="51054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04800"/>
            <a:ext cx="43433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Ancient India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Ancient China: Xia Dynasty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696200" cy="5334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Ancient China: Shang Dynasty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72400" cy="5334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4800"/>
            <a:ext cx="3657600" cy="1143000"/>
          </a:xfrm>
        </p:spPr>
        <p:txBody>
          <a:bodyPr/>
          <a:lstStyle/>
          <a:p>
            <a:r>
              <a:rPr lang="en-US" dirty="0" smtClean="0"/>
              <a:t>Ancient China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0" y="274638"/>
            <a:ext cx="609600" cy="3840162"/>
          </a:xfr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Olmec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7696200" cy="640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924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106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err="1" smtClean="0"/>
              <a:t>Olmec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524000"/>
            <a:ext cx="3581400" cy="50292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"/>
            <a:ext cx="396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Mesopotamia: Metal Production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05800" cy="533400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533400"/>
            <a:ext cx="17526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Cities of ancient Sumer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6705600" cy="62484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28194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Sargon, </a:t>
            </a:r>
            <a:r>
              <a:rPr lang="en-US" dirty="0" err="1" smtClean="0"/>
              <a:t>Akkadian</a:t>
            </a:r>
            <a:r>
              <a:rPr lang="en-US" dirty="0" smtClean="0"/>
              <a:t> ruler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4267200" cy="59436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Akkadian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458200" cy="5486400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0" y="1295400"/>
            <a:ext cx="1066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Egypt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/>
              <a:t>Ancient Egyp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1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1000"/>
            <a:ext cx="4038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590</Words>
  <Application>Microsoft Office PowerPoint</Application>
  <PresentationFormat>On-screen Show (4:3)</PresentationFormat>
  <Paragraphs>66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Ancient Civilizations</vt:lpstr>
      <vt:lpstr>Mesopotamia</vt:lpstr>
      <vt:lpstr>Mesopotamia: Metal Production</vt:lpstr>
      <vt:lpstr>Cities of ancient Sumer</vt:lpstr>
      <vt:lpstr>Mesopotamia</vt:lpstr>
      <vt:lpstr>Sargon, Akkadian ruler</vt:lpstr>
      <vt:lpstr>Akkadian Empire</vt:lpstr>
      <vt:lpstr>Slide 8</vt:lpstr>
      <vt:lpstr>Ancient Egypt</vt:lpstr>
      <vt:lpstr>Ancient Egypt</vt:lpstr>
      <vt:lpstr>Slide 11</vt:lpstr>
      <vt:lpstr>Ancient India</vt:lpstr>
      <vt:lpstr>Ancient India</vt:lpstr>
      <vt:lpstr>Ancient India</vt:lpstr>
      <vt:lpstr>Ancient China: Xia Dynasty</vt:lpstr>
      <vt:lpstr>Ancient China: Shang Dynasty</vt:lpstr>
      <vt:lpstr>Ancient China</vt:lpstr>
      <vt:lpstr>Olmec</vt:lpstr>
      <vt:lpstr>Slide 19</vt:lpstr>
      <vt:lpstr>Olmec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Denise Ames</cp:lastModifiedBy>
  <cp:revision>27</cp:revision>
  <dcterms:created xsi:type="dcterms:W3CDTF">2006-08-16T00:00:00Z</dcterms:created>
  <dcterms:modified xsi:type="dcterms:W3CDTF">2012-04-04T17:55:31Z</dcterms:modified>
</cp:coreProperties>
</file>