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2" r:id="rId4"/>
    <p:sldId id="259" r:id="rId5"/>
    <p:sldId id="261" r:id="rId6"/>
    <p:sldId id="260" r:id="rId7"/>
    <p:sldId id="268" r:id="rId8"/>
    <p:sldId id="263" r:id="rId9"/>
    <p:sldId id="264" r:id="rId10"/>
    <p:sldId id="265" r:id="rId11"/>
    <p:sldId id="266" r:id="rId12"/>
    <p:sldId id="267" r:id="rId13"/>
    <p:sldId id="258" r:id="rId14"/>
    <p:sldId id="270" r:id="rId15"/>
    <p:sldId id="269" r:id="rId16"/>
    <p:sldId id="271" r:id="rId17"/>
    <p:sldId id="272" r:id="rId18"/>
    <p:sldId id="273" r:id="rId19"/>
    <p:sldId id="274" r:id="rId20"/>
    <p:sldId id="275" r:id="rId21"/>
    <p:sldId id="276" r:id="rId22"/>
    <p:sldId id="277" r:id="rId23"/>
    <p:sldId id="281" r:id="rId24"/>
    <p:sldId id="282" r:id="rId25"/>
    <p:sldId id="283" r:id="rId26"/>
    <p:sldId id="284" r:id="rId27"/>
    <p:sldId id="285" r:id="rId28"/>
    <p:sldId id="286" r:id="rId29"/>
    <p:sldId id="287" r:id="rId30"/>
    <p:sldId id="288" r:id="rId31"/>
    <p:sldId id="291" r:id="rId32"/>
    <p:sldId id="293" r:id="rId33"/>
    <p:sldId id="289" r:id="rId34"/>
    <p:sldId id="299" r:id="rId35"/>
    <p:sldId id="290" r:id="rId36"/>
    <p:sldId id="294" r:id="rId37"/>
    <p:sldId id="292" r:id="rId38"/>
    <p:sldId id="295" r:id="rId39"/>
    <p:sldId id="296" r:id="rId40"/>
    <p:sldId id="297" r:id="rId41"/>
    <p:sldId id="298" r:id="rId42"/>
    <p:sldId id="300" r:id="rId43"/>
    <p:sldId id="301" r:id="rId44"/>
    <p:sldId id="302" r:id="rId45"/>
    <p:sldId id="303" r:id="rId46"/>
    <p:sldId id="305" r:id="rId47"/>
    <p:sldId id="304" r:id="rId48"/>
    <p:sldId id="306" r:id="rId49"/>
    <p:sldId id="307" r:id="rId50"/>
    <p:sldId id="308" r:id="rId51"/>
    <p:sldId id="309" r:id="rId52"/>
    <p:sldId id="310" r:id="rId53"/>
    <p:sldId id="311" r:id="rId54"/>
    <p:sldId id="31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12124-77C7-4037-A2D3-6828816D8351}" type="datetimeFigureOut">
              <a:rPr lang="en-US" smtClean="0"/>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D4B2A-95B1-4D5F-8C6F-11DA685E8B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Silan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Standing_Buddha_(Tokyo_National_Museum)"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en.wikipedia.org/wiki/Gandhara" TargetMode="External"/><Relationship Id="rId4" Type="http://schemas.openxmlformats.org/officeDocument/2006/relationships/hyperlink" Target="http://en.wikipedia.org/wiki/Gautama_Buddha"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E._T._C._Wern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universal</a:t>
            </a:r>
            <a:r>
              <a:rPr lang="en-US" baseline="0" dirty="0" smtClean="0"/>
              <a:t> religions will be presented in geographic and chronological order.</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Moses pleading with the Children of Israel, lithography from a Bible card published in 1907. was, according to the Hebrew Bible and Qur'an, a religious leader, lawgiver and prophet, to whom the authorship of the Torah is traditionally attributed</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Reading of the Torah, the Jewish holy book. </a:t>
            </a:r>
            <a:r>
              <a:rPr lang="en-US" dirty="0" err="1" smtClean="0"/>
              <a:t>Aish</a:t>
            </a:r>
            <a:r>
              <a:rPr lang="en-US" dirty="0" smtClean="0"/>
              <a:t> Synagogue, Tel Aviv, Israel</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Raphael's School of Athens, depicting an array of ancient Greek philosophers engaged in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Ancient Greek philosophy </a:t>
            </a:r>
            <a:r>
              <a:rPr lang="en-US" dirty="0" smtClean="0"/>
              <a:t>arose in the 6th century BCE and continued through the Hellenistic period, at which point Ancient Greece was incorporated in the Roman Empire. It dealt with a wide variety of subjects, including political philosophy, ethics, metaphysics, ontology, logic, biology, rhetoric, and aesthetics.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Jaspers argued that the axial age gave birth to philosophy as a discipline.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Plato (left) and Aristotle (right), a detail of </a:t>
            </a:r>
            <a:r>
              <a:rPr lang="en-US" i="1" dirty="0" smtClean="0"/>
              <a:t>The School of Athens</a:t>
            </a:r>
            <a:r>
              <a:rPr lang="en-US" dirty="0" smtClean="0"/>
              <a:t>, a fresco by Raphael. Aristotle gestures to the earth, representing his belief in knowledge through empirical observation and experience, while holding a copy of his </a:t>
            </a:r>
            <a:r>
              <a:rPr lang="en-US" i="1" dirty="0" err="1" smtClean="0"/>
              <a:t>Nicomachean</a:t>
            </a:r>
            <a:r>
              <a:rPr lang="en-US" i="1" dirty="0" smtClean="0"/>
              <a:t> Ethics</a:t>
            </a:r>
            <a:r>
              <a:rPr lang="en-US" dirty="0" smtClean="0"/>
              <a:t> in his hand. Plato holds his </a:t>
            </a:r>
            <a:r>
              <a:rPr lang="en-US" i="1" dirty="0" err="1" smtClean="0"/>
              <a:t>Timaeus</a:t>
            </a:r>
            <a:r>
              <a:rPr lang="en-US" dirty="0" smtClean="0"/>
              <a:t> and gestures to the heavens, representing his belief in The Forms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Socrates, credited as one of the founders of Western philosophy/</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Plato's Symposium (Anselm Feuerbach, 1873)</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 Plato: copy of portrait bust by </a:t>
            </a:r>
            <a:r>
              <a:rPr lang="en-US" dirty="0" err="1" smtClean="0">
                <a:hlinkClick r:id="rId3" action="ppaction://hlinkfile" tooltip="Silanion"/>
              </a:rPr>
              <a:t>Silanion</a:t>
            </a:r>
            <a:endParaRPr lang="en-US" dirty="0" smtClean="0"/>
          </a:p>
          <a:p>
            <a:r>
              <a:rPr lang="en-US" dirty="0" smtClean="0"/>
              <a:t>L. Socrates</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Islamic portrayal of Aristotle</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Statue of Aristotle (1915) by </a:t>
            </a:r>
            <a:r>
              <a:rPr lang="en-US" dirty="0" err="1" smtClean="0"/>
              <a:t>Cipri</a:t>
            </a:r>
            <a:r>
              <a:rPr lang="en-US" dirty="0" smtClean="0"/>
              <a:t> Adolf </a:t>
            </a:r>
            <a:r>
              <a:rPr lang="en-US" dirty="0" err="1" smtClean="0"/>
              <a:t>Bermann</a:t>
            </a:r>
            <a:r>
              <a:rPr lang="en-US" dirty="0" smtClean="0"/>
              <a:t> at the University of Freiburg </a:t>
            </a:r>
            <a:r>
              <a:rPr lang="en-US" dirty="0" err="1" smtClean="0"/>
              <a:t>i</a:t>
            </a:r>
            <a:r>
              <a:rPr lang="en-US" dirty="0" smtClean="0"/>
              <a:t> </a:t>
            </a:r>
            <a:r>
              <a:rPr lang="en-US" dirty="0" err="1" smtClean="0"/>
              <a:t>Breisgau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Aristotle: copy of portrait bust by </a:t>
            </a:r>
            <a:r>
              <a:rPr lang="en-US" smtClean="0"/>
              <a:t>Lysippos</a:t>
            </a: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 of northern India showing kingdoms in which the oldest Upanishads – the </a:t>
            </a:r>
            <a:r>
              <a:rPr lang="en-US" dirty="0" err="1" smtClean="0"/>
              <a:t>Brihadaranyaka</a:t>
            </a:r>
            <a:r>
              <a:rPr lang="en-US" dirty="0" smtClean="0"/>
              <a:t> and </a:t>
            </a:r>
            <a:r>
              <a:rPr lang="en-US" dirty="0" err="1" smtClean="0"/>
              <a:t>Chandogya</a:t>
            </a:r>
            <a:r>
              <a:rPr lang="en-US" dirty="0" smtClean="0"/>
              <a:t> were composed. River Indus is shown by its Sanskrit name </a:t>
            </a:r>
            <a:r>
              <a:rPr lang="en-US" i="1" dirty="0" err="1" smtClean="0"/>
              <a:t>Sindhu</a:t>
            </a: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Adi</a:t>
            </a:r>
            <a:r>
              <a:rPr lang="en-US" dirty="0" smtClean="0"/>
              <a:t> </a:t>
            </a:r>
            <a:r>
              <a:rPr lang="en-US" dirty="0" err="1" smtClean="0"/>
              <a:t>Shankara</a:t>
            </a:r>
            <a:r>
              <a:rPr lang="en-US" dirty="0" smtClean="0"/>
              <a:t> </a:t>
            </a:r>
            <a:r>
              <a:rPr lang="en-US" dirty="0" err="1" smtClean="0"/>
              <a:t>Bhagavadpada</a:t>
            </a:r>
            <a:r>
              <a:rPr lang="en-US" dirty="0" smtClean="0"/>
              <a:t>, expounder of </a:t>
            </a:r>
            <a:r>
              <a:rPr lang="en-US" dirty="0" err="1" smtClean="0"/>
              <a:t>Advaita</a:t>
            </a:r>
            <a:r>
              <a:rPr lang="en-US" dirty="0" smtClean="0"/>
              <a:t> Vedanta and commentator (</a:t>
            </a:r>
            <a:r>
              <a:rPr lang="en-US" i="1" dirty="0" err="1" smtClean="0"/>
              <a:t>bhashya</a:t>
            </a:r>
            <a:r>
              <a:rPr lang="en-US" dirty="0" smtClean="0"/>
              <a:t>) on the Upanishads</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Zoroastrian symbol of world peace, Iran.</a:t>
            </a:r>
            <a:r>
              <a:rPr lang="en-US" sz="1200" kern="1200" baseline="0" dirty="0" smtClean="0">
                <a:solidFill>
                  <a:schemeClr val="tx1"/>
                </a:solidFill>
                <a:latin typeface="+mn-lt"/>
                <a:ea typeface="+mn-ea"/>
                <a:cs typeface="+mn-cs"/>
              </a:rPr>
              <a:t>  Photo Denise Ames</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Swaminarayan</a:t>
            </a:r>
            <a:r>
              <a:rPr lang="en-US" dirty="0" smtClean="0"/>
              <a:t> </a:t>
            </a:r>
            <a:r>
              <a:rPr lang="en-US" dirty="0" err="1" smtClean="0"/>
              <a:t>Akshardham</a:t>
            </a:r>
            <a:r>
              <a:rPr lang="en-US" dirty="0" smtClean="0"/>
              <a:t> Temple in Delhi, India according the Guinness World Records is the </a:t>
            </a:r>
            <a:r>
              <a:rPr lang="en-US" i="1" dirty="0" smtClean="0"/>
              <a:t>World’s Largest Comprehensive Hindu Temple</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Krishna displays his </a:t>
            </a:r>
            <a:r>
              <a:rPr lang="en-US" dirty="0" err="1" smtClean="0"/>
              <a:t>Vishvarupa</a:t>
            </a:r>
            <a:r>
              <a:rPr lang="en-US" dirty="0" smtClean="0"/>
              <a:t> (Universal Form) to </a:t>
            </a:r>
            <a:r>
              <a:rPr lang="en-US" dirty="0" err="1" smtClean="0"/>
              <a:t>Arjuna</a:t>
            </a:r>
            <a:r>
              <a:rPr lang="en-US" dirty="0" smtClean="0"/>
              <a:t> on the battlefield of </a:t>
            </a:r>
            <a:r>
              <a:rPr lang="en-US" dirty="0" err="1" smtClean="0"/>
              <a:t>Kurukshetra</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Indra</a:t>
            </a:r>
            <a:r>
              <a:rPr lang="en-US" sz="1200" kern="1200" dirty="0" smtClean="0">
                <a:solidFill>
                  <a:schemeClr val="tx1"/>
                </a:solidFill>
                <a:latin typeface="+mn-lt"/>
                <a:ea typeface="+mn-ea"/>
                <a:cs typeface="+mn-cs"/>
              </a:rPr>
              <a:t>, king of gods, in Hinduism; also god of thunder, war, and weather.  Wikimedia Commons, </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lphaUcPeriod" startAt="12"/>
              <a:tabLst/>
              <a:defRPr/>
            </a:pPr>
            <a:r>
              <a:rPr lang="en-US" dirty="0" smtClean="0"/>
              <a:t>Vishnu (left half—blue) and Shiva (right half—white)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0" dirty="0" smtClean="0"/>
              <a:t> </a:t>
            </a:r>
            <a:r>
              <a:rPr lang="en-US" dirty="0" smtClean="0"/>
              <a:t>Shiva with </a:t>
            </a:r>
            <a:r>
              <a:rPr lang="en-US" dirty="0" err="1" smtClean="0"/>
              <a:t>Parvati</a:t>
            </a:r>
            <a:r>
              <a:rPr lang="en-US" dirty="0" smtClean="0"/>
              <a:t>. Shiva is depicted three-eyed, the Ganges flowing through his matted hair (which are yellowish-white or like molten gold), wearing ornaments of serpents and a skull bracelet, and covered in ashes, and </a:t>
            </a:r>
            <a:r>
              <a:rPr lang="en-US" dirty="0" err="1" smtClean="0"/>
              <a:t>Trisula</a:t>
            </a:r>
            <a:r>
              <a:rPr lang="en-US" dirty="0" smtClean="0"/>
              <a:t> and </a:t>
            </a:r>
            <a:r>
              <a:rPr lang="en-US" dirty="0" err="1" smtClean="0"/>
              <a:t>Damaru</a:t>
            </a:r>
            <a:r>
              <a:rPr lang="en-US" dirty="0" smtClean="0"/>
              <a:t> are seen in the background</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a:t>
            </a:r>
            <a:r>
              <a:rPr lang="en-US" dirty="0" smtClean="0">
                <a:hlinkClick r:id="rId3" action="ppaction://hlinkfile" tooltip="Standing Buddha (Tokyo National Museum)"/>
              </a:rPr>
              <a:t>Standing Buddha</a:t>
            </a:r>
            <a:r>
              <a:rPr lang="en-US" dirty="0" smtClean="0"/>
              <a:t>. One of the earliest known representations of the </a:t>
            </a:r>
            <a:r>
              <a:rPr lang="en-US" dirty="0" smtClean="0">
                <a:hlinkClick r:id="rId4" action="ppaction://hlinkfile" tooltip="Gautama Buddha"/>
              </a:rPr>
              <a:t>Buddha</a:t>
            </a:r>
            <a:r>
              <a:rPr lang="en-US" dirty="0" smtClean="0"/>
              <a:t>, 1st-2nd century CE, </a:t>
            </a:r>
            <a:r>
              <a:rPr lang="en-US" dirty="0" err="1" smtClean="0">
                <a:hlinkClick r:id="rId5" action="ppaction://hlinkfile" tooltip="Gandhara"/>
              </a:rPr>
              <a:t>Gandhara</a:t>
            </a:r>
            <a:r>
              <a:rPr lang="en-US" dirty="0" smtClean="0"/>
              <a:t> (modern Afghanistan).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t>
            </a:r>
            <a:r>
              <a:rPr lang="en-US" sz="1200" kern="1200" dirty="0" smtClean="0">
                <a:solidFill>
                  <a:schemeClr val="tx1"/>
                </a:solidFill>
                <a:latin typeface="+mn-lt"/>
                <a:ea typeface="+mn-ea"/>
                <a:cs typeface="+mn-cs"/>
              </a:rPr>
              <a:t>A statue of the Buddha from </a:t>
            </a:r>
            <a:r>
              <a:rPr lang="en-US" sz="1200" kern="1200" dirty="0" err="1" smtClean="0">
                <a:solidFill>
                  <a:schemeClr val="tx1"/>
                </a:solidFill>
                <a:latin typeface="+mn-lt"/>
                <a:ea typeface="+mn-ea"/>
                <a:cs typeface="+mn-cs"/>
              </a:rPr>
              <a:t>Sarnath</a:t>
            </a:r>
            <a:r>
              <a:rPr lang="en-US" sz="1200" kern="1200" dirty="0" smtClean="0">
                <a:solidFill>
                  <a:schemeClr val="tx1"/>
                </a:solidFill>
                <a:latin typeface="+mn-lt"/>
                <a:ea typeface="+mn-ea"/>
                <a:cs typeface="+mn-cs"/>
              </a:rPr>
              <a:t>,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CE.  Wikimedia Commons </a:t>
            </a: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Dhamek</a:t>
            </a:r>
            <a:r>
              <a:rPr lang="en-US" dirty="0" smtClean="0"/>
              <a:t> </a:t>
            </a:r>
            <a:r>
              <a:rPr lang="en-US" dirty="0" err="1" smtClean="0"/>
              <a:t>Stupa</a:t>
            </a:r>
            <a:r>
              <a:rPr lang="en-US" dirty="0" smtClean="0"/>
              <a:t> in </a:t>
            </a:r>
            <a:r>
              <a:rPr lang="en-US" dirty="0" err="1" smtClean="0"/>
              <a:t>Sarnath</a:t>
            </a:r>
            <a:r>
              <a:rPr lang="en-US" dirty="0" smtClean="0"/>
              <a:t>, Uttar Pradesh, India, built by King </a:t>
            </a:r>
            <a:r>
              <a:rPr lang="en-US" dirty="0" err="1" smtClean="0"/>
              <a:t>Ashoka</a:t>
            </a:r>
            <a:r>
              <a:rPr lang="en-US" dirty="0" smtClean="0"/>
              <a:t>, where Buddha gave his first sermon</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Traditional Tibetan Buddhist </a:t>
            </a:r>
            <a:r>
              <a:rPr lang="en-US" dirty="0" err="1" smtClean="0"/>
              <a:t>Thangka</a:t>
            </a:r>
            <a:r>
              <a:rPr lang="en-US" dirty="0" smtClean="0"/>
              <a:t> depicting the Wheel of Life with its six realms.</a:t>
            </a:r>
            <a:r>
              <a:rPr lang="en-US" baseline="0" dirty="0" smtClean="0"/>
              <a:t> </a:t>
            </a:r>
            <a:r>
              <a:rPr lang="en-US" dirty="0" smtClean="0"/>
              <a:t>The </a:t>
            </a:r>
            <a:r>
              <a:rPr lang="en-US" dirty="0" err="1" smtClean="0"/>
              <a:t>Bhavacakra</a:t>
            </a:r>
            <a:r>
              <a:rPr lang="en-US" dirty="0" smtClean="0"/>
              <a:t> (Sanskrit; </a:t>
            </a:r>
            <a:r>
              <a:rPr lang="en-US" dirty="0" err="1" smtClean="0"/>
              <a:t>Devanagari</a:t>
            </a:r>
            <a:r>
              <a:rPr lang="en-US" dirty="0" smtClean="0"/>
              <a:t>: </a:t>
            </a:r>
            <a:r>
              <a:rPr lang="en-US" dirty="0" err="1" smtClean="0"/>
              <a:t>भवचक्र</a:t>
            </a:r>
            <a:r>
              <a:rPr lang="en-US" dirty="0" smtClean="0"/>
              <a:t>; </a:t>
            </a:r>
            <a:r>
              <a:rPr lang="en-US" dirty="0" err="1" smtClean="0"/>
              <a:t>Pali</a:t>
            </a:r>
            <a:r>
              <a:rPr lang="en-US" dirty="0" smtClean="0"/>
              <a:t>: </a:t>
            </a:r>
            <a:r>
              <a:rPr lang="en-US" dirty="0" err="1" smtClean="0"/>
              <a:t>bhavacakka</a:t>
            </a:r>
            <a:r>
              <a:rPr lang="en-US" dirty="0" smtClean="0"/>
              <a:t>) or Wheel of Becoming is a symbolic representation of continuous existence </a:t>
            </a:r>
            <a:r>
              <a:rPr lang="en-US" dirty="0" err="1" smtClean="0"/>
              <a:t>proces</a:t>
            </a:r>
            <a:r>
              <a:rPr lang="en-US" dirty="0" smtClean="0"/>
              <a:t> in the form of a circle, used primarily in Tibetan Buddhism.  Wikimedia Commons</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The </a:t>
            </a:r>
            <a:r>
              <a:rPr lang="en-US" i="1" dirty="0" err="1" smtClean="0"/>
              <a:t>Dharmachakra</a:t>
            </a:r>
            <a:r>
              <a:rPr lang="en-US" dirty="0" smtClean="0"/>
              <a:t> represents the Noble Eightfold Path.</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Painting depicting Om </a:t>
            </a:r>
            <a:r>
              <a:rPr lang="en-US" dirty="0" err="1" smtClean="0"/>
              <a:t>Hrim</a:t>
            </a:r>
            <a:r>
              <a:rPr lang="en-US" dirty="0" smtClean="0"/>
              <a:t> </a:t>
            </a:r>
            <a:r>
              <a:rPr lang="en-US" dirty="0" err="1" smtClean="0"/>
              <a:t>Siddhi</a:t>
            </a:r>
            <a:r>
              <a:rPr lang="en-US" dirty="0" smtClean="0"/>
              <a:t> Chakra </a:t>
            </a:r>
            <a:r>
              <a:rPr lang="en-US" dirty="0" err="1" smtClean="0"/>
              <a:t>Mandala</a:t>
            </a:r>
            <a:r>
              <a:rPr lang="en-US" dirty="0" smtClean="0"/>
              <a:t> 18th Century. Om </a:t>
            </a:r>
            <a:r>
              <a:rPr lang="en-US" dirty="0" err="1" smtClean="0"/>
              <a:t>Hrim</a:t>
            </a:r>
            <a:r>
              <a:rPr lang="en-US" dirty="0" smtClean="0"/>
              <a:t> </a:t>
            </a:r>
            <a:r>
              <a:rPr lang="en-US" dirty="0" err="1" smtClean="0"/>
              <a:t>Siddhi</a:t>
            </a:r>
            <a:r>
              <a:rPr lang="en-US" dirty="0" smtClean="0"/>
              <a:t> Chakra used by </a:t>
            </a:r>
            <a:r>
              <a:rPr lang="en-US" dirty="0" err="1" smtClean="0"/>
              <a:t>Jains</a:t>
            </a:r>
            <a:r>
              <a:rPr lang="en-US" dirty="0" smtClean="0"/>
              <a:t> in </a:t>
            </a:r>
            <a:r>
              <a:rPr lang="en-US" dirty="0" err="1" smtClean="0"/>
              <a:t>dravya</a:t>
            </a:r>
            <a:r>
              <a:rPr lang="en-US" dirty="0" smtClean="0"/>
              <a:t> </a:t>
            </a:r>
            <a:r>
              <a:rPr lang="en-US" dirty="0" err="1" smtClean="0"/>
              <a:t>puja</a:t>
            </a:r>
            <a:endParaRPr lang="en-US" smtClean="0"/>
          </a:p>
          <a:p>
            <a:endParaRPr lang="en-US"/>
          </a:p>
        </p:txBody>
      </p:sp>
      <p:sp>
        <p:nvSpPr>
          <p:cNvPr id="4" name="Slide Number Placeholder 3"/>
          <p:cNvSpPr>
            <a:spLocks noGrp="1"/>
          </p:cNvSpPr>
          <p:nvPr>
            <p:ph type="sldNum" sz="quarter" idx="10"/>
          </p:nvPr>
        </p:nvSpPr>
        <p:spPr/>
        <p:txBody>
          <a:bodyPr/>
          <a:lstStyle/>
          <a:p>
            <a:fld id="{52AD4B2A-95B1-4D5F-8C6F-11DA685E8B0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Miniature painting of </a:t>
            </a:r>
            <a:r>
              <a:rPr lang="en-US" dirty="0" err="1" smtClean="0"/>
              <a:t>Mahāvīra</a:t>
            </a:r>
            <a:endParaRPr lang="en-US" dirty="0" smtClean="0"/>
          </a:p>
          <a:p>
            <a:pPr rtl="0"/>
            <a:r>
              <a:rPr lang="en-US" dirty="0" smtClean="0"/>
              <a:t>R.  Idol of Lord </a:t>
            </a:r>
            <a:r>
              <a:rPr lang="en-US" dirty="0" err="1" smtClean="0"/>
              <a:t>Mahavir</a:t>
            </a:r>
            <a:r>
              <a:rPr lang="en-US" dirty="0" smtClean="0"/>
              <a:t>. </a:t>
            </a:r>
            <a:r>
              <a:rPr lang="en-US" dirty="0" err="1" smtClean="0"/>
              <a:t>Mahavira</a:t>
            </a:r>
            <a:r>
              <a:rPr lang="en-US" dirty="0" smtClean="0"/>
              <a:t> is the name most commonly used to refer to the Indian sage </a:t>
            </a:r>
            <a:r>
              <a:rPr lang="en-US" b="0" dirty="0" err="1" smtClean="0"/>
              <a:t>Vardhamāna</a:t>
            </a:r>
            <a:r>
              <a:rPr lang="en-US" dirty="0" smtClean="0"/>
              <a:t>; traditionally 599–527 BCE</a:t>
            </a:r>
            <a:r>
              <a:rPr lang="en-US" baseline="30000" dirty="0" smtClean="0"/>
              <a:t>[</a:t>
            </a:r>
            <a:r>
              <a:rPr lang="en-US" baseline="0" dirty="0" smtClean="0"/>
              <a:t> </a:t>
            </a:r>
            <a:r>
              <a:rPr lang="en-US" dirty="0" smtClean="0"/>
              <a:t> who established what are today considered to be the central tenets of Jainism.</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Farvahar</a:t>
            </a:r>
            <a:r>
              <a:rPr lang="en-US" dirty="0" smtClean="0"/>
              <a:t>. Persepolis, Iran, fire</a:t>
            </a:r>
            <a:r>
              <a:rPr lang="en-US" baseline="0" dirty="0" smtClean="0"/>
              <a:t> altar.</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Five </a:t>
            </a:r>
            <a:r>
              <a:rPr lang="en-US" dirty="0" err="1" smtClean="0"/>
              <a:t>Mahavratas</a:t>
            </a:r>
            <a:r>
              <a:rPr lang="en-US" dirty="0" smtClean="0"/>
              <a:t> of Jain ascetics</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Jain temples of Mount </a:t>
            </a:r>
            <a:r>
              <a:rPr lang="en-US" dirty="0" err="1" smtClean="0"/>
              <a:t>Satrunjaya</a:t>
            </a:r>
            <a:r>
              <a:rPr lang="en-US" dirty="0" smtClean="0"/>
              <a:t>, at </a:t>
            </a:r>
            <a:r>
              <a:rPr lang="en-US" dirty="0" err="1" smtClean="0"/>
              <a:t>Palitana</a:t>
            </a:r>
            <a:r>
              <a:rPr lang="en-US" dirty="0" smtClean="0"/>
              <a:t>, India.</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Song Dynasty painting in the </a:t>
            </a:r>
            <a:r>
              <a:rPr lang="en-US" dirty="0" err="1" smtClean="0"/>
              <a:t>Litang</a:t>
            </a:r>
            <a:r>
              <a:rPr lang="en-US" dirty="0" smtClean="0"/>
              <a:t> style illustrating the theme "Confucianism, Taoism and Buddhism are one". Depicts Taoist Lu </a:t>
            </a:r>
            <a:r>
              <a:rPr lang="en-US" dirty="0" err="1" smtClean="0"/>
              <a:t>Xiujing</a:t>
            </a:r>
            <a:r>
              <a:rPr lang="en-US" dirty="0" smtClean="0"/>
              <a:t> (left), official Tao </a:t>
            </a:r>
            <a:r>
              <a:rPr lang="en-US" dirty="0" err="1" smtClean="0"/>
              <a:t>Yuanming</a:t>
            </a:r>
            <a:r>
              <a:rPr lang="en-US" dirty="0" smtClean="0"/>
              <a:t> (right) and Buddhist monk </a:t>
            </a:r>
            <a:r>
              <a:rPr lang="en-US" dirty="0" err="1" smtClean="0"/>
              <a:t>Huiyuan</a:t>
            </a:r>
            <a:r>
              <a:rPr lang="en-US" dirty="0" smtClean="0"/>
              <a:t> (center, founder of Pure Land) by the </a:t>
            </a:r>
            <a:r>
              <a:rPr lang="en-US" i="1" dirty="0" smtClean="0"/>
              <a:t>Tiger stream</a:t>
            </a:r>
            <a:r>
              <a:rPr lang="en-US" dirty="0" smtClean="0"/>
              <a:t>. The stream borders a zone infested by tigers that they just crossed without fear, engrossed as they were in their discussion. Realizing what they just did, they laugh together, hence the name of the </a:t>
            </a:r>
            <a:r>
              <a:rPr lang="en-US" dirty="0" err="1" smtClean="0"/>
              <a:t>picture,</a:t>
            </a:r>
            <a:r>
              <a:rPr lang="en-US" i="1" dirty="0" err="1" smtClean="0"/>
              <a:t>Three</a:t>
            </a:r>
            <a:r>
              <a:rPr lang="en-US" i="1" dirty="0" smtClean="0"/>
              <a:t> laughing men by the Tiger stream</a:t>
            </a:r>
            <a:r>
              <a:rPr lang="en-US" dirty="0" smtClean="0"/>
              <a:t>.</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A portrait of Confucius by the Tang Dynasty artist Wu </a:t>
            </a:r>
            <a:r>
              <a:rPr lang="en-US" dirty="0" err="1" smtClean="0"/>
              <a:t>Daozi</a:t>
            </a:r>
            <a:r>
              <a:rPr lang="en-US" dirty="0" smtClean="0"/>
              <a:t> (680–740).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The Analects of Confucius. Founded 2 century BCE - early 3 century CE</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Confucius</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Dacheng</a:t>
            </a:r>
            <a:r>
              <a:rPr lang="en-US" dirty="0" smtClean="0"/>
              <a:t> Hall, the main hall of the Temple of Confucius in </a:t>
            </a:r>
            <a:r>
              <a:rPr lang="en-US" dirty="0" err="1" smtClean="0"/>
              <a:t>Qufu</a:t>
            </a:r>
            <a:r>
              <a:rPr lang="en-US" dirty="0" smtClean="0"/>
              <a:t>, China</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0" dirty="0" smtClean="0"/>
              <a:t>Yin and Yang Symbol </a:t>
            </a:r>
            <a:r>
              <a:rPr lang="en-US" dirty="0" smtClean="0"/>
              <a:t>with white representing </a:t>
            </a:r>
            <a:r>
              <a:rPr lang="en-US" i="1" dirty="0" smtClean="0"/>
              <a:t>Yang</a:t>
            </a:r>
            <a:r>
              <a:rPr lang="en-US" dirty="0" smtClean="0"/>
              <a:t> and black representing </a:t>
            </a:r>
            <a:r>
              <a:rPr lang="en-US" i="1" dirty="0" smtClean="0"/>
              <a:t>Yin</a:t>
            </a:r>
            <a:r>
              <a:rPr lang="en-US" dirty="0" smtClean="0"/>
              <a:t>. The symbol is a visual depiction of the intertwined duality of all things in nature, a common theme in Daoism. It is </a:t>
            </a:r>
            <a:r>
              <a:rPr lang="en-US" b="1" dirty="0" smtClean="0"/>
              <a:t>believed</a:t>
            </a:r>
            <a:r>
              <a:rPr lang="en-US" dirty="0" smtClean="0"/>
              <a:t> to be derived from the 14</a:t>
            </a:r>
            <a:r>
              <a:rPr lang="en-US" baseline="30000" dirty="0" smtClean="0"/>
              <a:t>th</a:t>
            </a:r>
            <a:r>
              <a:rPr lang="en-US" dirty="0" smtClean="0"/>
              <a:t> century </a:t>
            </a:r>
            <a:r>
              <a:rPr lang="en-US" b="0" dirty="0" err="1" smtClean="0"/>
              <a:t>Tiandi</a:t>
            </a:r>
            <a:r>
              <a:rPr lang="en-US" b="1" dirty="0" smtClean="0"/>
              <a:t> </a:t>
            </a:r>
            <a:r>
              <a:rPr lang="en-US" b="0" dirty="0" err="1" smtClean="0"/>
              <a:t>Zhiran</a:t>
            </a:r>
            <a:r>
              <a:rPr lang="en-US" b="1" dirty="0" smtClean="0"/>
              <a:t> </a:t>
            </a:r>
            <a:r>
              <a:rPr lang="en-US" b="0" dirty="0" err="1" smtClean="0"/>
              <a:t>Hetu</a:t>
            </a:r>
            <a:r>
              <a:rPr lang="en-US" dirty="0" smtClean="0"/>
              <a:t> (Heaven and Earth’s Natural Diagram of the River), </a:t>
            </a:r>
            <a:r>
              <a:rPr lang="en-US" b="1" dirty="0" err="1" smtClean="0"/>
              <a:t>Hetu</a:t>
            </a:r>
            <a:r>
              <a:rPr lang="en-US" dirty="0" smtClean="0"/>
              <a:t> (Diagram of River), </a:t>
            </a:r>
            <a:r>
              <a:rPr lang="en-US" b="0" dirty="0" err="1" smtClean="0"/>
              <a:t>Luoshu</a:t>
            </a:r>
            <a:r>
              <a:rPr lang="en-US" dirty="0" smtClean="0"/>
              <a:t> (Chart of </a:t>
            </a:r>
            <a:r>
              <a:rPr lang="en-US" dirty="0" err="1" smtClean="0"/>
              <a:t>Luo</a:t>
            </a:r>
            <a:r>
              <a:rPr lang="en-US" dirty="0" smtClean="0"/>
              <a:t>), </a:t>
            </a:r>
            <a:r>
              <a:rPr lang="en-US" b="0" dirty="0" err="1" smtClean="0"/>
              <a:t>Xiantian</a:t>
            </a:r>
            <a:r>
              <a:rPr lang="en-US" b="1" dirty="0" smtClean="0"/>
              <a:t> </a:t>
            </a:r>
            <a:r>
              <a:rPr lang="en-US" b="0" dirty="0" err="1" smtClean="0"/>
              <a:t>tu</a:t>
            </a:r>
            <a:r>
              <a:rPr lang="en-US" dirty="0" smtClean="0"/>
              <a:t> (Diagram of Preceding Heaven) and </a:t>
            </a:r>
            <a:r>
              <a:rPr lang="en-US" b="0" dirty="0" err="1" smtClean="0"/>
              <a:t>Taijitu</a:t>
            </a:r>
            <a:r>
              <a:rPr lang="en-US" dirty="0" smtClean="0"/>
              <a:t> (</a:t>
            </a:r>
            <a:r>
              <a:rPr lang="en-US" dirty="0" err="1" smtClean="0"/>
              <a:t>太極圖</a:t>
            </a:r>
            <a:r>
              <a:rPr lang="en-US" dirty="0" smtClean="0"/>
              <a:t>) (Diagram of the Ultimate Power).</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Lao</a:t>
            </a:r>
            <a:r>
              <a:rPr lang="en-US" baseline="0" dirty="0" smtClean="0"/>
              <a:t> Tzu</a:t>
            </a:r>
            <a:r>
              <a:rPr lang="en-US" dirty="0" smtClean="0"/>
              <a:t>, depicted as a Daoist god. According to Chinese traditions, he lived in the 6th century BCE.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0" dirty="0" smtClean="0"/>
              <a:t> </a:t>
            </a:r>
            <a:r>
              <a:rPr lang="en-US" dirty="0" smtClean="0"/>
              <a:t>Depiction of </a:t>
            </a:r>
            <a:r>
              <a:rPr lang="en-US" dirty="0" err="1" smtClean="0"/>
              <a:t>Laozi</a:t>
            </a:r>
            <a:r>
              <a:rPr lang="en-US" dirty="0" smtClean="0"/>
              <a:t> in </a:t>
            </a:r>
            <a:r>
              <a:rPr lang="en-US" dirty="0" smtClean="0">
                <a:hlinkClick r:id="rId3" action="ppaction://hlinkfile" tooltip="E. T. C. Werner"/>
              </a:rPr>
              <a:t>Edward Theodore Chalmers </a:t>
            </a:r>
            <a:r>
              <a:rPr lang="en-US" dirty="0" err="1" smtClean="0">
                <a:hlinkClick r:id="rId3" action="ppaction://hlinkfile" tooltip="E. T. C. Werner"/>
              </a:rPr>
              <a:t>Wernr</a:t>
            </a:r>
            <a:r>
              <a:rPr lang="en-US" dirty="0" err="1" smtClean="0"/>
              <a:t>'s</a:t>
            </a:r>
            <a:r>
              <a:rPr lang="en-US" dirty="0" smtClean="0"/>
              <a:t> </a:t>
            </a:r>
            <a:r>
              <a:rPr lang="en-US" i="1" dirty="0" smtClean="0"/>
              <a:t>Myths and Legends of China</a:t>
            </a: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According to legends, Lao</a:t>
            </a:r>
            <a:r>
              <a:rPr lang="en-US" baseline="0" dirty="0" smtClean="0"/>
              <a:t> Tzu</a:t>
            </a:r>
            <a:r>
              <a:rPr lang="en-US" dirty="0" smtClean="0"/>
              <a:t> leaves China on his water buffalo.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Lao Tzu meets Yin Xi, the Guardian of the Gate of Tibet.</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Taoist Priest in Macau, February 2006.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Temple incense censer in Taichung, Taiwan with </a:t>
            </a:r>
            <a:r>
              <a:rPr lang="en-US" sz="1200" kern="1200" dirty="0" smtClean="0">
                <a:solidFill>
                  <a:schemeClr val="tx1"/>
                </a:solidFill>
                <a:latin typeface="+mn-lt"/>
                <a:ea typeface="+mn-ea"/>
                <a:cs typeface="+mn-cs"/>
              </a:rPr>
              <a:t>Fu Dog</a:t>
            </a:r>
            <a:r>
              <a:rPr lang="en-US" dirty="0" smtClean="0"/>
              <a:t> behind.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Faravahar</a:t>
            </a:r>
            <a:r>
              <a:rPr lang="en-US" dirty="0" smtClean="0"/>
              <a:t> (or </a:t>
            </a:r>
            <a:r>
              <a:rPr lang="en-US" dirty="0" err="1" smtClean="0"/>
              <a:t>Ferohar</a:t>
            </a:r>
            <a:r>
              <a:rPr lang="en-US" dirty="0" smtClean="0"/>
              <a:t>), one of the primary symbols of Zoroastrianism, believed to be the depiction of a </a:t>
            </a:r>
            <a:r>
              <a:rPr lang="en-US" i="1" dirty="0" err="1" smtClean="0"/>
              <a:t>Fravashi</a:t>
            </a:r>
            <a:r>
              <a:rPr lang="en-US" dirty="0" smtClean="0"/>
              <a:t> guardian spirit. Photo, </a:t>
            </a:r>
            <a:r>
              <a:rPr lang="en-US" sz="1200" kern="1200" dirty="0" smtClean="0">
                <a:solidFill>
                  <a:schemeClr val="tx1"/>
                </a:solidFill>
                <a:latin typeface="+mn-lt"/>
                <a:ea typeface="+mn-ea"/>
                <a:cs typeface="+mn-cs"/>
              </a:rPr>
              <a:t>Zoroastrianism bird man adorning a temple in Yazd, Iran.  Denise Ames photo</a:t>
            </a: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startAt="12"/>
            </a:pPr>
            <a:r>
              <a:rPr lang="en-US" sz="1200" kern="1200" dirty="0" smtClean="0">
                <a:solidFill>
                  <a:schemeClr val="tx1"/>
                </a:solidFill>
                <a:latin typeface="+mn-lt"/>
                <a:ea typeface="+mn-ea"/>
                <a:cs typeface="+mn-cs"/>
              </a:rPr>
              <a:t>6th-century mosaic of Jesus at </a:t>
            </a:r>
            <a:r>
              <a:rPr lang="en-US" sz="1200" u="none" strike="noStrike" kern="1200" dirty="0" smtClean="0">
                <a:solidFill>
                  <a:schemeClr val="tx1"/>
                </a:solidFill>
                <a:latin typeface="+mn-lt"/>
                <a:ea typeface="+mn-ea"/>
                <a:cs typeface="+mn-cs"/>
              </a:rPr>
              <a:t>Basilica of </a:t>
            </a:r>
            <a:r>
              <a:rPr lang="en-US" sz="1200" u="none" strike="noStrike" kern="1200" dirty="0" err="1" smtClean="0">
                <a:solidFill>
                  <a:schemeClr val="tx1"/>
                </a:solidFill>
                <a:latin typeface="+mn-lt"/>
                <a:ea typeface="+mn-ea"/>
                <a:cs typeface="+mn-cs"/>
              </a:rPr>
              <a:t>Sant'Apollinare</a:t>
            </a:r>
            <a:r>
              <a:rPr lang="en-US" sz="1200" u="none" strike="noStrike"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rPr>
              <a:t>Nuovo</a:t>
            </a:r>
            <a:r>
              <a:rPr lang="en-US" sz="1200" kern="1200" dirty="0" smtClean="0">
                <a:solidFill>
                  <a:schemeClr val="tx1"/>
                </a:solidFill>
                <a:latin typeface="+mn-lt"/>
                <a:ea typeface="+mn-ea"/>
                <a:cs typeface="+mn-cs"/>
              </a:rPr>
              <a:t> in </a:t>
            </a:r>
            <a:r>
              <a:rPr lang="en-US" sz="1200" u="none" strike="noStrike" kern="1200" dirty="0" smtClean="0">
                <a:solidFill>
                  <a:schemeClr val="tx1"/>
                </a:solidFill>
                <a:latin typeface="+mn-lt"/>
                <a:ea typeface="+mn-ea"/>
                <a:cs typeface="+mn-cs"/>
              </a:rPr>
              <a:t>Ravenna</a:t>
            </a:r>
            <a:r>
              <a:rPr lang="en-US" sz="1200" kern="1200" dirty="0" smtClean="0">
                <a:solidFill>
                  <a:schemeClr val="tx1"/>
                </a:solidFill>
                <a:latin typeface="+mn-lt"/>
                <a:ea typeface="+mn-ea"/>
                <a:cs typeface="+mn-cs"/>
              </a:rPr>
              <a:t>. Though depictions of Jesus are culturally important, no undisputed record of what Jesus looked like is known to exist. Wikimedia Commons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0" dirty="0" smtClean="0">
                <a:solidFill>
                  <a:schemeClr val="tx1"/>
                </a:solidFill>
                <a:latin typeface="+mn-lt"/>
                <a:ea typeface="+mn-ea"/>
                <a:cs typeface="+mn-cs"/>
              </a:rPr>
              <a:t> </a:t>
            </a:r>
            <a:r>
              <a:rPr lang="en-US" dirty="0" smtClean="0"/>
              <a:t>11th century Icon of Jesus from Greece.</a:t>
            </a:r>
          </a:p>
          <a:p>
            <a:pPr marL="228600" indent="-228600">
              <a:buNone/>
            </a:pP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The Sermon On the Mount by Carl Heinrich Bloch, Danish painter, d. 1890</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Icon depicting Emperor Constantine (right) and the Fathers of the First Council of Nicaea (325) as holding the </a:t>
            </a:r>
            <a:r>
              <a:rPr lang="en-US" dirty="0" err="1" smtClean="0"/>
              <a:t>Niceno</a:t>
            </a:r>
            <a:r>
              <a:rPr lang="en-US" dirty="0" smtClean="0"/>
              <a:t>–Constantinopolitan Creed of 381.</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lphaUcPeriod" startAt="12"/>
              <a:tabLst/>
              <a:defRPr/>
            </a:pPr>
            <a:r>
              <a:rPr lang="en-US" dirty="0" smtClean="0"/>
              <a:t>A depiction of Jesus as a child with his mother, Mary, the </a:t>
            </a:r>
            <a:r>
              <a:rPr lang="en-US" dirty="0" err="1" smtClean="0"/>
              <a:t>Theotokos</a:t>
            </a:r>
            <a:r>
              <a:rPr lang="en-US" dirty="0" smtClean="0"/>
              <a:t> of Vladimir. 12th century, Russia.</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R. </a:t>
            </a:r>
            <a:r>
              <a:rPr lang="en-US" i="1" dirty="0" smtClean="0"/>
              <a:t>Crucifixion</a:t>
            </a:r>
            <a:r>
              <a:rPr lang="en-US" dirty="0" smtClean="0"/>
              <a:t>, representing the death of Jesus on the Cross, painting by D. Velázquez, 17th c.</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Resurrection of Christ by Noel </a:t>
            </a:r>
            <a:r>
              <a:rPr lang="en-US" dirty="0" err="1" smtClean="0"/>
              <a:t>Coypel</a:t>
            </a:r>
            <a:r>
              <a:rPr lang="en-US" dirty="0" smtClean="0"/>
              <a:t>, 1700, using a hovering depiction</a:t>
            </a:r>
            <a:r>
              <a:rPr lang="en-US" baseline="0" dirty="0" smtClean="0"/>
              <a:t> </a:t>
            </a:r>
            <a:r>
              <a:rPr lang="en-US" dirty="0" smtClean="0"/>
              <a:t>of Jesus.</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Chapel of Saint Ananias, Damascus, Syria, an early example of a Christian house of worship; built in the 1st century CE</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startAt="18"/>
            </a:pPr>
            <a:r>
              <a:rPr lang="en-US" dirty="0" smtClean="0"/>
              <a:t>Opening of Luther's 95 Theses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L. </a:t>
            </a:r>
            <a:r>
              <a:rPr lang="en-US" sz="1200" kern="1200" dirty="0" smtClean="0">
                <a:solidFill>
                  <a:schemeClr val="tx1"/>
                </a:solidFill>
                <a:latin typeface="+mn-lt"/>
                <a:ea typeface="+mn-ea"/>
                <a:cs typeface="+mn-cs"/>
              </a:rPr>
              <a:t>European Christian scribe, Bibles were hand-written in this way. Wikimedia Commons</a:t>
            </a:r>
          </a:p>
          <a:p>
            <a:pPr marL="228600" indent="-228600">
              <a:buNone/>
            </a:pP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Samples of Catholic religious objects—The Holy Bible, a Crucifix, and a Rosary.</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a:t>
            </a:r>
            <a:r>
              <a:rPr lang="en-US" sz="1200" i="1" kern="1200" dirty="0" smtClean="0">
                <a:solidFill>
                  <a:schemeClr val="tx1"/>
                </a:solidFill>
                <a:latin typeface="+mn-lt"/>
                <a:ea typeface="+mn-ea"/>
                <a:cs typeface="+mn-cs"/>
              </a:rPr>
              <a:t>Prophet Muhammad at the </a:t>
            </a:r>
            <a:r>
              <a:rPr lang="en-US" sz="1200" i="1" kern="1200" dirty="0" err="1" smtClean="0">
                <a:solidFill>
                  <a:schemeClr val="tx1"/>
                </a:solidFill>
                <a:latin typeface="+mn-lt"/>
                <a:ea typeface="+mn-ea"/>
                <a:cs typeface="+mn-cs"/>
              </a:rPr>
              <a:t>Ka'ba</a:t>
            </a:r>
            <a:r>
              <a:rPr lang="en-US" sz="1200" i="1" kern="1200" dirty="0" smtClean="0">
                <a:solidFill>
                  <a:schemeClr val="tx1"/>
                </a:solidFill>
                <a:latin typeface="+mn-lt"/>
                <a:ea typeface="+mn-ea"/>
                <a:cs typeface="+mn-cs"/>
              </a:rPr>
              <a:t>, The Life of the Prophet</a:t>
            </a:r>
            <a:r>
              <a:rPr lang="en-US" sz="1200"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rPr>
              <a:t>Topkapi</a:t>
            </a:r>
            <a:r>
              <a:rPr lang="en-US" sz="1200" u="none" strike="noStrike" kern="1200" dirty="0" smtClean="0">
                <a:solidFill>
                  <a:schemeClr val="tx1"/>
                </a:solidFill>
                <a:latin typeface="+mn-lt"/>
                <a:ea typeface="+mn-ea"/>
                <a:cs typeface="+mn-cs"/>
              </a:rPr>
              <a:t> Palace Museum</a:t>
            </a:r>
            <a:r>
              <a:rPr lang="en-US" sz="1200"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rPr>
              <a:t>Istanbul</a:t>
            </a:r>
            <a:r>
              <a:rPr lang="en-US" sz="1200" kern="1200" dirty="0" smtClean="0">
                <a:solidFill>
                  <a:schemeClr val="tx1"/>
                </a:solidFill>
                <a:latin typeface="+mn-lt"/>
                <a:ea typeface="+mn-ea"/>
                <a:cs typeface="+mn-cs"/>
              </a:rPr>
              <a:t>. Illustration by </a:t>
            </a:r>
            <a:r>
              <a:rPr lang="en-US" sz="1200" kern="1200" dirty="0" err="1" smtClean="0">
                <a:solidFill>
                  <a:schemeClr val="tx1"/>
                </a:solidFill>
                <a:latin typeface="+mn-lt"/>
                <a:ea typeface="+mn-ea"/>
                <a:cs typeface="+mn-cs"/>
              </a:rPr>
              <a:t>Nakkaş</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Osman</a:t>
            </a:r>
            <a:r>
              <a:rPr lang="en-US" sz="1200" kern="1200" dirty="0" smtClean="0">
                <a:solidFill>
                  <a:schemeClr val="tx1"/>
                </a:solidFill>
                <a:latin typeface="+mn-lt"/>
                <a:ea typeface="+mn-ea"/>
                <a:cs typeface="+mn-cs"/>
              </a:rPr>
              <a:t> c. 1595. Notice, according to tradition, the face of Muhammad is not shown.. Wikimedia Commons</a:t>
            </a:r>
          </a:p>
          <a:p>
            <a:r>
              <a:rPr lang="en-US" sz="1200" kern="1200" dirty="0" smtClean="0">
                <a:solidFill>
                  <a:schemeClr val="tx1"/>
                </a:solidFill>
                <a:latin typeface="+mn-lt"/>
                <a:ea typeface="+mn-ea"/>
                <a:cs typeface="+mn-cs"/>
              </a:rPr>
              <a:t>R. </a:t>
            </a:r>
            <a:r>
              <a:rPr lang="en-US" dirty="0" smtClean="0"/>
              <a:t>The first </a:t>
            </a:r>
            <a:r>
              <a:rPr lang="en-US" dirty="0" err="1" smtClean="0"/>
              <a:t>sura</a:t>
            </a:r>
            <a:r>
              <a:rPr lang="en-US" dirty="0" smtClean="0"/>
              <a:t> in a </a:t>
            </a:r>
            <a:r>
              <a:rPr lang="en-US" dirty="0" err="1" smtClean="0"/>
              <a:t>Qur'anic</a:t>
            </a:r>
            <a:r>
              <a:rPr lang="en-US" dirty="0" smtClean="0"/>
              <a:t> manuscript by </a:t>
            </a:r>
            <a:r>
              <a:rPr lang="en-US" dirty="0" err="1" smtClean="0"/>
              <a:t>Hattat</a:t>
            </a:r>
            <a:r>
              <a:rPr lang="en-US" dirty="0" smtClean="0"/>
              <a:t> Aziz </a:t>
            </a:r>
            <a:r>
              <a:rPr lang="en-US" dirty="0" err="1" smtClean="0"/>
              <a:t>Efend</a:t>
            </a:r>
            <a:r>
              <a:rPr lang="en-US" dirty="0" smtClean="0"/>
              <a:t>.</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Kaaba</a:t>
            </a:r>
            <a:r>
              <a:rPr lang="en-US" dirty="0" smtClean="0"/>
              <a:t> at the heart of Mecca. As the night goes on pilgrims visiting the Holy House.</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Zoroastrian </a:t>
            </a:r>
            <a:r>
              <a:rPr lang="en-US" dirty="0" err="1" smtClean="0"/>
              <a:t>Atash</a:t>
            </a:r>
            <a:r>
              <a:rPr lang="en-US" dirty="0" smtClean="0"/>
              <a:t> </a:t>
            </a:r>
            <a:r>
              <a:rPr lang="en-US" dirty="0" err="1" smtClean="0"/>
              <a:t>Behram</a:t>
            </a:r>
            <a:r>
              <a:rPr lang="en-US" dirty="0" smtClean="0"/>
              <a:t> of Yazd, Iran</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Faithful praying towards </a:t>
            </a:r>
            <a:r>
              <a:rPr lang="en-US" dirty="0" err="1" smtClean="0"/>
              <a:t>Makkah</a:t>
            </a:r>
            <a:r>
              <a:rPr lang="en-US" dirty="0" smtClean="0"/>
              <a:t>; Umayyad Mosque, Damascus.</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Sultan Ahmed Mosque in Istanbul, Turkey.</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folio from an early Quran, written in </a:t>
            </a:r>
            <a:r>
              <a:rPr lang="en-US" dirty="0" err="1" smtClean="0"/>
              <a:t>Kufic</a:t>
            </a:r>
            <a:r>
              <a:rPr lang="en-US" dirty="0" smtClean="0"/>
              <a:t> script (Abbasid period, 8th–9th century).</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Islamic prophet Muhammad solves a dispute over lifting the black stone into position at al-</a:t>
            </a:r>
            <a:r>
              <a:rPr lang="en-US" dirty="0" err="1" smtClean="0"/>
              <a:t>Kaaba</a:t>
            </a:r>
            <a:r>
              <a:rPr lang="en-US" dirty="0" smtClean="0"/>
              <a:t>. "The illustrations to the World history of Rashid al-Din / David Talbot Rice ; edited by Basil Gray. Edinburgh : Edinburgh University Press, c1976." - In the center, Prophet Muhammad, with two long hair plaits, places the stone on a carpet held at the four corners by representatives of the four tribes, so that all have the honor of lifting it. The carpet is a </a:t>
            </a:r>
            <a:r>
              <a:rPr lang="en-US" dirty="0" err="1" smtClean="0"/>
              <a:t>kelim</a:t>
            </a:r>
            <a:r>
              <a:rPr lang="en-US" dirty="0" smtClean="0"/>
              <a:t> from Central Asia. Behind, two other men lift the black curtain which conceals the doors of the sanctuary. This work may be assigned to the Master of the Scenes from the Life of the Prophet.</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Mohammed receiving his first revelation from the angel Gabriel. Miniature illustration on vellum from the book Jami' al-</a:t>
            </a:r>
            <a:r>
              <a:rPr lang="en-US" dirty="0" err="1" smtClean="0"/>
              <a:t>Tawarikh</a:t>
            </a:r>
            <a:r>
              <a:rPr lang="en-US" dirty="0" smtClean="0"/>
              <a:t> (literally "Compendium of Chronicles" but often referred to as The Universal History or History of the World), by Rashid al-Din, published in Tabriz, Persia, 1307 A.D. </a:t>
            </a:r>
            <a:r>
              <a:rPr lang="en-US" smtClean="0"/>
              <a:t>Now in the collection of the Edinburgh University Library, Scotland.</a:t>
            </a:r>
            <a:endParaRPr lang="en-US"/>
          </a:p>
        </p:txBody>
      </p:sp>
      <p:sp>
        <p:nvSpPr>
          <p:cNvPr id="4" name="Slide Number Placeholder 3"/>
          <p:cNvSpPr>
            <a:spLocks noGrp="1"/>
          </p:cNvSpPr>
          <p:nvPr>
            <p:ph type="sldNum" sz="quarter" idx="10"/>
          </p:nvPr>
        </p:nvSpPr>
        <p:spPr/>
        <p:txBody>
          <a:bodyPr/>
          <a:lstStyle/>
          <a:p>
            <a:fld id="{52AD4B2A-95B1-4D5F-8C6F-11DA685E8B0D}"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i="1" dirty="0" err="1" smtClean="0"/>
              <a:t>Parsi</a:t>
            </a:r>
            <a:r>
              <a:rPr lang="en-US" i="1" baseline="0" dirty="0" smtClean="0"/>
              <a:t> </a:t>
            </a:r>
            <a:r>
              <a:rPr lang="en-US" dirty="0" smtClean="0"/>
              <a:t>Wedding, 1905</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Abraham's Journey from Ur to Canaan </a:t>
            </a:r>
            <a:r>
              <a:rPr lang="en-US" dirty="0" smtClean="0"/>
              <a:t>(</a:t>
            </a:r>
            <a:r>
              <a:rPr lang="en-US" dirty="0" err="1" smtClean="0"/>
              <a:t>József</a:t>
            </a:r>
            <a:r>
              <a:rPr lang="en-US" dirty="0" smtClean="0"/>
              <a:t> </a:t>
            </a:r>
            <a:r>
              <a:rPr lang="en-US" dirty="0" err="1" smtClean="0"/>
              <a:t>Molnár</a:t>
            </a:r>
            <a:r>
              <a:rPr lang="en-US" dirty="0" smtClean="0"/>
              <a:t>, 1850) Patriarch of 3 religions: Judaism,</a:t>
            </a:r>
            <a:r>
              <a:rPr lang="en-US" baseline="0" dirty="0" smtClean="0"/>
              <a:t> Christianity, and Islam. </a:t>
            </a:r>
            <a:r>
              <a:rPr lang="en-US" dirty="0" smtClean="0"/>
              <a:t>According to the Bible, God instructs Abraham to travel from his home in Mesopotamia (modern Iraq) to the land of Canaan. There God makes a covenant with Abraham.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Abraham, considered the father figure of Christians, Jews, and Muslims—monotheistic religions. An angel prevents Abraham’s sacrifice of Isaac (title) painting by Rembrandt,  Wikimedia Commons, higher resolution </a:t>
            </a:r>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King Solomon dedicates the Temple at Jerusalem, painting by James Jacques Joseph </a:t>
            </a:r>
            <a:r>
              <a:rPr lang="en-US" dirty="0" err="1" smtClean="0"/>
              <a:t>Tissot</a:t>
            </a:r>
            <a:r>
              <a:rPr lang="en-US" dirty="0" smtClean="0"/>
              <a:t> (French, 1836–1902) or followers. According to the biblical sources, the temple was constructed under king Solomon during Israel's period of united monarchy. This puts the date of its construction in the mid-10th century BCE.</a:t>
            </a:r>
          </a:p>
          <a:p>
            <a:endParaRPr lang="en-US" dirty="0"/>
          </a:p>
        </p:txBody>
      </p:sp>
      <p:sp>
        <p:nvSpPr>
          <p:cNvPr id="4" name="Slide Number Placeholder 3"/>
          <p:cNvSpPr>
            <a:spLocks noGrp="1"/>
          </p:cNvSpPr>
          <p:nvPr>
            <p:ph type="sldNum" sz="quarter" idx="10"/>
          </p:nvPr>
        </p:nvSpPr>
        <p:spPr/>
        <p:txBody>
          <a:bodyPr/>
          <a:lstStyle/>
          <a:p>
            <a:fld id="{52AD4B2A-95B1-4D5F-8C6F-11DA685E8B0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a:solidFill>
            <a:schemeClr val="bg1">
              <a:lumMod val="85000"/>
            </a:schemeClr>
          </a:solidFill>
          <a:ln w="28575">
            <a:solidFill>
              <a:schemeClr val="tx1"/>
            </a:solidFill>
          </a:ln>
        </p:spPr>
        <p:txBody>
          <a:bodyPr>
            <a:normAutofit fontScale="90000"/>
          </a:bodyPr>
          <a:lstStyle/>
          <a:p>
            <a:r>
              <a:rPr lang="en-US" sz="7200" dirty="0" smtClean="0"/>
              <a:t>Universal Religions and Worldviews </a:t>
            </a:r>
            <a:br>
              <a:rPr lang="en-US" sz="7200" dirty="0" smtClean="0"/>
            </a:br>
            <a:r>
              <a:rPr lang="en-US" sz="7200" dirty="0" smtClean="0"/>
              <a:t>of the Urban Wave</a:t>
            </a:r>
            <a:endParaRPr lang="en-US" sz="7200" dirty="0"/>
          </a:p>
        </p:txBody>
      </p:sp>
      <p:sp>
        <p:nvSpPr>
          <p:cNvPr id="3" name="Subtitle 2"/>
          <p:cNvSpPr>
            <a:spLocks noGrp="1"/>
          </p:cNvSpPr>
          <p:nvPr>
            <p:ph type="subTitle" idx="1"/>
          </p:nvPr>
        </p:nvSpPr>
        <p:spPr>
          <a:xfrm>
            <a:off x="1371600" y="4191000"/>
            <a:ext cx="6400800" cy="1066800"/>
          </a:xfrm>
          <a:solidFill>
            <a:schemeClr val="bg1">
              <a:lumMod val="85000"/>
            </a:schemeClr>
          </a:solidFill>
          <a:ln w="28575">
            <a:solidFill>
              <a:schemeClr val="tx1"/>
            </a:solidFill>
          </a:ln>
        </p:spPr>
        <p:txBody>
          <a:bodyPr>
            <a:normAutofit lnSpcReduction="10000"/>
          </a:bodyPr>
          <a:lstStyle/>
          <a:p>
            <a:r>
              <a:rPr lang="en-US" sz="6600" dirty="0" smtClean="0">
                <a:solidFill>
                  <a:schemeClr val="tx1"/>
                </a:solidFill>
              </a:rPr>
              <a:t>The Axial Age</a:t>
            </a:r>
            <a:endParaRPr lang="en-US" sz="6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5400" dirty="0" smtClean="0"/>
              <a:t>Judaism</a:t>
            </a:r>
            <a:endParaRPr lang="en-US" sz="5400" dirty="0"/>
          </a:p>
        </p:txBody>
      </p:sp>
      <p:pic>
        <p:nvPicPr>
          <p:cNvPr id="9218" name="Picture 2"/>
          <p:cNvPicPr>
            <a:picLocks noGrp="1" noChangeAspect="1" noChangeArrowheads="1"/>
          </p:cNvPicPr>
          <p:nvPr>
            <p:ph idx="1"/>
          </p:nvPr>
        </p:nvPicPr>
        <p:blipFill>
          <a:blip r:embed="rId3"/>
          <a:srcRect/>
          <a:stretch>
            <a:fillRect/>
          </a:stretch>
        </p:blipFill>
        <p:spPr bwMode="auto">
          <a:xfrm>
            <a:off x="1676400" y="1295400"/>
            <a:ext cx="5715000" cy="5257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5400" dirty="0" smtClean="0"/>
              <a:t>Judaism</a:t>
            </a:r>
            <a:endParaRPr lang="en-US" sz="5400" dirty="0"/>
          </a:p>
        </p:txBody>
      </p:sp>
      <p:pic>
        <p:nvPicPr>
          <p:cNvPr id="10242" name="Picture 2"/>
          <p:cNvPicPr>
            <a:picLocks noGrp="1" noChangeAspect="1" noChangeArrowheads="1"/>
          </p:cNvPicPr>
          <p:nvPr>
            <p:ph idx="1"/>
          </p:nvPr>
        </p:nvPicPr>
        <p:blipFill>
          <a:blip r:embed="rId3"/>
          <a:srcRect/>
          <a:stretch>
            <a:fillRect/>
          </a:stretch>
        </p:blipFill>
        <p:spPr bwMode="auto">
          <a:xfrm>
            <a:off x="609600" y="1524000"/>
            <a:ext cx="7772400" cy="4953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5400" dirty="0" smtClean="0"/>
              <a:t>Greek Philosophy</a:t>
            </a:r>
            <a:endParaRPr lang="en-US" sz="5400" dirty="0"/>
          </a:p>
        </p:txBody>
      </p:sp>
      <p:pic>
        <p:nvPicPr>
          <p:cNvPr id="12290" name="Picture 2"/>
          <p:cNvPicPr>
            <a:picLocks noGrp="1" noChangeAspect="1" noChangeArrowheads="1"/>
          </p:cNvPicPr>
          <p:nvPr>
            <p:ph idx="1"/>
          </p:nvPr>
        </p:nvPicPr>
        <p:blipFill>
          <a:blip r:embed="rId3"/>
          <a:srcRect/>
          <a:stretch>
            <a:fillRect/>
          </a:stretch>
        </p:blipFill>
        <p:spPr bwMode="auto">
          <a:xfrm>
            <a:off x="381000" y="1295400"/>
            <a:ext cx="8229600" cy="5257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5400" dirty="0" smtClean="0"/>
              <a:t>Greek Philosophy</a:t>
            </a:r>
            <a:endParaRPr lang="en-US" sz="5400" dirty="0"/>
          </a:p>
        </p:txBody>
      </p:sp>
      <p:pic>
        <p:nvPicPr>
          <p:cNvPr id="2052" name="Picture 4"/>
          <p:cNvPicPr>
            <a:picLocks noGrp="1" noChangeAspect="1" noChangeArrowheads="1"/>
          </p:cNvPicPr>
          <p:nvPr>
            <p:ph idx="1"/>
          </p:nvPr>
        </p:nvPicPr>
        <p:blipFill>
          <a:blip r:embed="rId3"/>
          <a:srcRect/>
          <a:stretch>
            <a:fillRect/>
          </a:stretch>
        </p:blipFill>
        <p:spPr bwMode="auto">
          <a:xfrm>
            <a:off x="1981200" y="1066800"/>
            <a:ext cx="4572000" cy="5486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dirty="0" smtClean="0"/>
              <a:t>Greek Philosophy</a:t>
            </a:r>
            <a:endParaRPr lang="en-US" sz="5400" dirty="0"/>
          </a:p>
        </p:txBody>
      </p:sp>
      <p:pic>
        <p:nvPicPr>
          <p:cNvPr id="13314" name="Picture 2"/>
          <p:cNvPicPr>
            <a:picLocks noGrp="1" noChangeAspect="1" noChangeArrowheads="1"/>
          </p:cNvPicPr>
          <p:nvPr>
            <p:ph idx="1"/>
          </p:nvPr>
        </p:nvPicPr>
        <p:blipFill>
          <a:blip r:embed="rId3"/>
          <a:srcRect/>
          <a:stretch>
            <a:fillRect/>
          </a:stretch>
        </p:blipFill>
        <p:spPr bwMode="auto">
          <a:xfrm>
            <a:off x="457200" y="1371600"/>
            <a:ext cx="8229600" cy="5181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smtClean="0"/>
              <a:t>Greek Philosophy</a:t>
            </a:r>
            <a:endParaRPr lang="en-US" sz="5400" dirty="0"/>
          </a:p>
        </p:txBody>
      </p:sp>
      <p:pic>
        <p:nvPicPr>
          <p:cNvPr id="4" name="Content Placeholder 3"/>
          <p:cNvPicPr>
            <a:picLocks noGrp="1" noChangeAspect="1" noChangeArrowheads="1"/>
          </p:cNvPicPr>
          <p:nvPr>
            <p:ph sz="half" idx="1"/>
          </p:nvPr>
        </p:nvPicPr>
        <p:blipFill>
          <a:blip r:embed="rId3"/>
          <a:stretch>
            <a:fillRect/>
          </a:stretch>
        </p:blipFill>
        <p:spPr bwMode="auto">
          <a:xfrm>
            <a:off x="609600" y="1752600"/>
            <a:ext cx="3352800" cy="4343399"/>
          </a:xfrm>
          <a:prstGeom prst="rect">
            <a:avLst/>
          </a:prstGeom>
          <a:noFill/>
          <a:ln w="9525">
            <a:noFill/>
            <a:miter lim="800000"/>
            <a:headEnd/>
            <a:tailEnd/>
          </a:ln>
          <a:effectLst/>
        </p:spPr>
      </p:pic>
      <p:pic>
        <p:nvPicPr>
          <p:cNvPr id="14338" name="Picture 2"/>
          <p:cNvPicPr>
            <a:picLocks noGrp="1" noChangeAspect="1" noChangeArrowheads="1"/>
          </p:cNvPicPr>
          <p:nvPr>
            <p:ph sz="half" idx="2"/>
          </p:nvPr>
        </p:nvPicPr>
        <p:blipFill>
          <a:blip r:embed="rId4"/>
          <a:srcRect/>
          <a:stretch>
            <a:fillRect/>
          </a:stretch>
        </p:blipFill>
        <p:spPr bwMode="auto">
          <a:xfrm>
            <a:off x="5105400" y="1752600"/>
            <a:ext cx="3429000" cy="4267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a:bodyPr>
          <a:lstStyle/>
          <a:p>
            <a:r>
              <a:rPr lang="en-US" sz="5400" dirty="0" smtClean="0"/>
              <a:t>Greek Philosopher</a:t>
            </a:r>
            <a:endParaRPr lang="en-US" sz="5400" dirty="0"/>
          </a:p>
        </p:txBody>
      </p:sp>
      <p:pic>
        <p:nvPicPr>
          <p:cNvPr id="15362" name="Picture 2"/>
          <p:cNvPicPr>
            <a:picLocks noGrp="1" noChangeAspect="1" noChangeArrowheads="1"/>
          </p:cNvPicPr>
          <p:nvPr>
            <p:ph idx="1"/>
          </p:nvPr>
        </p:nvPicPr>
        <p:blipFill>
          <a:blip r:embed="rId3"/>
          <a:srcRect/>
          <a:stretch>
            <a:fillRect/>
          </a:stretch>
        </p:blipFill>
        <p:spPr bwMode="auto">
          <a:xfrm>
            <a:off x="1143000" y="1371600"/>
            <a:ext cx="6629400" cy="5334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Greek Philosophers</a:t>
            </a:r>
            <a:endParaRPr lang="en-US" sz="5400" dirty="0"/>
          </a:p>
        </p:txBody>
      </p:sp>
      <p:pic>
        <p:nvPicPr>
          <p:cNvPr id="16386" name="Picture 2"/>
          <p:cNvPicPr>
            <a:picLocks noGrp="1" noChangeAspect="1" noChangeArrowheads="1"/>
          </p:cNvPicPr>
          <p:nvPr>
            <p:ph sz="half" idx="1"/>
          </p:nvPr>
        </p:nvPicPr>
        <p:blipFill>
          <a:blip r:embed="rId3"/>
          <a:srcRect/>
          <a:stretch>
            <a:fillRect/>
          </a:stretch>
        </p:blipFill>
        <p:spPr bwMode="auto">
          <a:xfrm>
            <a:off x="533400" y="1676400"/>
            <a:ext cx="3657600" cy="4724400"/>
          </a:xfrm>
          <a:prstGeom prst="rect">
            <a:avLst/>
          </a:prstGeom>
          <a:noFill/>
          <a:ln w="9525">
            <a:noFill/>
            <a:miter lim="800000"/>
            <a:headEnd/>
            <a:tailEnd/>
          </a:ln>
          <a:effectLst/>
        </p:spPr>
      </p:pic>
      <p:pic>
        <p:nvPicPr>
          <p:cNvPr id="16387" name="Picture 3"/>
          <p:cNvPicPr>
            <a:picLocks noGrp="1" noChangeAspect="1" noChangeArrowheads="1"/>
          </p:cNvPicPr>
          <p:nvPr>
            <p:ph sz="half" idx="2"/>
          </p:nvPr>
        </p:nvPicPr>
        <p:blipFill>
          <a:blip r:embed="rId4"/>
          <a:srcRect/>
          <a:stretch>
            <a:fillRect/>
          </a:stretch>
        </p:blipFill>
        <p:spPr bwMode="auto">
          <a:xfrm>
            <a:off x="4800600" y="1676400"/>
            <a:ext cx="3886200" cy="47243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sz="5400" dirty="0" smtClean="0"/>
              <a:t>Hinduism</a:t>
            </a:r>
            <a:endParaRPr lang="en-US" sz="5400" dirty="0"/>
          </a:p>
        </p:txBody>
      </p:sp>
      <p:pic>
        <p:nvPicPr>
          <p:cNvPr id="1026" name="Picture 2"/>
          <p:cNvPicPr>
            <a:picLocks noGrp="1" noChangeAspect="1" noChangeArrowheads="1"/>
          </p:cNvPicPr>
          <p:nvPr>
            <p:ph idx="1"/>
          </p:nvPr>
        </p:nvPicPr>
        <p:blipFill>
          <a:blip r:embed="rId3"/>
          <a:srcRect/>
          <a:stretch>
            <a:fillRect/>
          </a:stretch>
        </p:blipFill>
        <p:spPr bwMode="auto">
          <a:xfrm>
            <a:off x="457200" y="1295400"/>
            <a:ext cx="8382000" cy="5181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Hinduism</a:t>
            </a:r>
            <a:endParaRPr lang="en-US" sz="5400" dirty="0"/>
          </a:p>
        </p:txBody>
      </p:sp>
      <p:pic>
        <p:nvPicPr>
          <p:cNvPr id="2050" name="Picture 2"/>
          <p:cNvPicPr>
            <a:picLocks noGrp="1" noChangeAspect="1" noChangeArrowheads="1"/>
          </p:cNvPicPr>
          <p:nvPr>
            <p:ph idx="1"/>
          </p:nvPr>
        </p:nvPicPr>
        <p:blipFill>
          <a:blip r:embed="rId3"/>
          <a:srcRect/>
          <a:stretch>
            <a:fillRect/>
          </a:stretch>
        </p:blipFill>
        <p:spPr bwMode="auto">
          <a:xfrm>
            <a:off x="1676400" y="1371600"/>
            <a:ext cx="5486400" cy="5257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Zoroastrian</a:t>
            </a:r>
            <a:endParaRPr lang="en-US" sz="5400" dirty="0"/>
          </a:p>
        </p:txBody>
      </p:sp>
      <p:pic>
        <p:nvPicPr>
          <p:cNvPr id="1026" name="Picture 2"/>
          <p:cNvPicPr>
            <a:picLocks noGrp="1" noChangeAspect="1" noChangeArrowheads="1"/>
          </p:cNvPicPr>
          <p:nvPr>
            <p:ph idx="1"/>
          </p:nvPr>
        </p:nvPicPr>
        <p:blipFill>
          <a:blip r:embed="rId3"/>
          <a:srcRect/>
          <a:stretch>
            <a:fillRect/>
          </a:stretch>
        </p:blipFill>
        <p:spPr bwMode="auto">
          <a:xfrm>
            <a:off x="2362200" y="1600200"/>
            <a:ext cx="4571999" cy="4953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Hinduism</a:t>
            </a:r>
            <a:endParaRPr lang="en-US" sz="5400" dirty="0"/>
          </a:p>
        </p:txBody>
      </p:sp>
      <p:pic>
        <p:nvPicPr>
          <p:cNvPr id="3074" name="Picture 2"/>
          <p:cNvPicPr>
            <a:picLocks noGrp="1" noChangeAspect="1" noChangeArrowheads="1"/>
          </p:cNvPicPr>
          <p:nvPr>
            <p:ph idx="1"/>
          </p:nvPr>
        </p:nvPicPr>
        <p:blipFill>
          <a:blip r:embed="rId3"/>
          <a:srcRect/>
          <a:stretch>
            <a:fillRect/>
          </a:stretch>
        </p:blipFill>
        <p:spPr bwMode="auto">
          <a:xfrm>
            <a:off x="457200" y="1219200"/>
            <a:ext cx="8305800" cy="5334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5400" dirty="0" smtClean="0"/>
              <a:t>Hinduism</a:t>
            </a:r>
            <a:endParaRPr lang="en-US" sz="5400" dirty="0"/>
          </a:p>
        </p:txBody>
      </p:sp>
      <p:pic>
        <p:nvPicPr>
          <p:cNvPr id="4098" name="Picture 2"/>
          <p:cNvPicPr>
            <a:picLocks noGrp="1" noChangeAspect="1" noChangeArrowheads="1"/>
          </p:cNvPicPr>
          <p:nvPr>
            <p:ph idx="1"/>
          </p:nvPr>
        </p:nvPicPr>
        <p:blipFill>
          <a:blip r:embed="rId3"/>
          <a:srcRect/>
          <a:stretch>
            <a:fillRect/>
          </a:stretch>
        </p:blipFill>
        <p:spPr bwMode="auto">
          <a:xfrm>
            <a:off x="1905000" y="1371600"/>
            <a:ext cx="5029200" cy="5181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Hinduism</a:t>
            </a:r>
            <a:endParaRPr lang="en-US" sz="5400" dirty="0"/>
          </a:p>
        </p:txBody>
      </p:sp>
      <p:pic>
        <p:nvPicPr>
          <p:cNvPr id="5122" name="Picture 2"/>
          <p:cNvPicPr>
            <a:picLocks noGrp="1" noChangeAspect="1" noChangeArrowheads="1"/>
          </p:cNvPicPr>
          <p:nvPr>
            <p:ph idx="1"/>
          </p:nvPr>
        </p:nvPicPr>
        <p:blipFill>
          <a:blip r:embed="rId3"/>
          <a:srcRect/>
          <a:stretch>
            <a:fillRect/>
          </a:stretch>
        </p:blipFill>
        <p:spPr bwMode="auto">
          <a:xfrm>
            <a:off x="1066800" y="1295400"/>
            <a:ext cx="6781800" cy="5334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00600" y="274638"/>
            <a:ext cx="3886200" cy="1020762"/>
          </a:xfrm>
        </p:spPr>
        <p:txBody>
          <a:bodyPr>
            <a:normAutofit/>
          </a:bodyPr>
          <a:lstStyle/>
          <a:p>
            <a:r>
              <a:rPr lang="en-US" sz="5400" dirty="0" smtClean="0"/>
              <a:t>Hinduism</a:t>
            </a:r>
            <a:endParaRPr lang="en-US" sz="5400" dirty="0"/>
          </a:p>
        </p:txBody>
      </p:sp>
      <p:pic>
        <p:nvPicPr>
          <p:cNvPr id="6147" name="Picture 3"/>
          <p:cNvPicPr>
            <a:picLocks noGrp="1" noChangeAspect="1" noChangeArrowheads="1"/>
          </p:cNvPicPr>
          <p:nvPr>
            <p:ph sz="half" idx="1"/>
          </p:nvPr>
        </p:nvPicPr>
        <p:blipFill>
          <a:blip r:embed="rId3"/>
          <a:stretch>
            <a:fillRect/>
          </a:stretch>
        </p:blipFill>
        <p:spPr bwMode="auto">
          <a:xfrm>
            <a:off x="304800" y="304800"/>
            <a:ext cx="4145067" cy="6172200"/>
          </a:xfrm>
          <a:prstGeom prst="rect">
            <a:avLst/>
          </a:prstGeom>
          <a:noFill/>
          <a:ln w="9525">
            <a:noFill/>
            <a:miter lim="800000"/>
            <a:headEnd/>
            <a:tailEnd/>
          </a:ln>
          <a:effectLst/>
        </p:spPr>
      </p:pic>
      <p:pic>
        <p:nvPicPr>
          <p:cNvPr id="8194" name="Picture 2"/>
          <p:cNvPicPr>
            <a:picLocks noGrp="1" noChangeAspect="1" noChangeArrowheads="1"/>
          </p:cNvPicPr>
          <p:nvPr>
            <p:ph sz="half" idx="2"/>
          </p:nvPr>
        </p:nvPicPr>
        <p:blipFill>
          <a:blip r:embed="rId4"/>
          <a:srcRect/>
          <a:stretch>
            <a:fillRect/>
          </a:stretch>
        </p:blipFill>
        <p:spPr bwMode="auto">
          <a:xfrm>
            <a:off x="4572000" y="1371600"/>
            <a:ext cx="4572000" cy="5257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304800"/>
            <a:ext cx="3886200" cy="838200"/>
          </a:xfrm>
        </p:spPr>
        <p:txBody>
          <a:bodyPr>
            <a:noAutofit/>
          </a:bodyPr>
          <a:lstStyle/>
          <a:p>
            <a:r>
              <a:rPr lang="en-US" sz="5400" dirty="0" smtClean="0"/>
              <a:t>Buddhism</a:t>
            </a:r>
            <a:endParaRPr lang="en-US" sz="5400" dirty="0"/>
          </a:p>
        </p:txBody>
      </p:sp>
      <p:pic>
        <p:nvPicPr>
          <p:cNvPr id="9218" name="Picture 2"/>
          <p:cNvPicPr>
            <a:picLocks noGrp="1" noChangeAspect="1" noChangeArrowheads="1"/>
          </p:cNvPicPr>
          <p:nvPr>
            <p:ph sz="half" idx="1"/>
          </p:nvPr>
        </p:nvPicPr>
        <p:blipFill>
          <a:blip r:embed="rId3"/>
          <a:stretch>
            <a:fillRect/>
          </a:stretch>
        </p:blipFill>
        <p:spPr bwMode="auto">
          <a:xfrm>
            <a:off x="609600" y="304800"/>
            <a:ext cx="3200400" cy="6248400"/>
          </a:xfrm>
          <a:prstGeom prst="rect">
            <a:avLst/>
          </a:prstGeom>
          <a:noFill/>
          <a:ln w="9525">
            <a:noFill/>
            <a:miter lim="800000"/>
            <a:headEnd/>
            <a:tailEnd/>
          </a:ln>
          <a:effectLst/>
        </p:spPr>
      </p:pic>
      <p:pic>
        <p:nvPicPr>
          <p:cNvPr id="9219" name="Picture 3"/>
          <p:cNvPicPr>
            <a:picLocks noGrp="1" noChangeAspect="1" noChangeArrowheads="1"/>
          </p:cNvPicPr>
          <p:nvPr>
            <p:ph sz="half" idx="2"/>
          </p:nvPr>
        </p:nvPicPr>
        <p:blipFill>
          <a:blip r:embed="rId4"/>
          <a:srcRect/>
          <a:stretch>
            <a:fillRect/>
          </a:stretch>
        </p:blipFill>
        <p:spPr bwMode="auto">
          <a:xfrm>
            <a:off x="4648200" y="1295400"/>
            <a:ext cx="3962400" cy="5257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r>
              <a:rPr lang="en-US" sz="5400" dirty="0" smtClean="0"/>
              <a:t>Buddhism</a:t>
            </a:r>
            <a:endParaRPr lang="en-US" sz="5400" dirty="0"/>
          </a:p>
        </p:txBody>
      </p:sp>
      <p:pic>
        <p:nvPicPr>
          <p:cNvPr id="10242" name="Picture 2"/>
          <p:cNvPicPr>
            <a:picLocks noGrp="1" noChangeAspect="1" noChangeArrowheads="1"/>
          </p:cNvPicPr>
          <p:nvPr>
            <p:ph idx="1"/>
          </p:nvPr>
        </p:nvPicPr>
        <p:blipFill>
          <a:blip r:embed="rId3"/>
          <a:srcRect/>
          <a:stretch>
            <a:fillRect/>
          </a:stretch>
        </p:blipFill>
        <p:spPr bwMode="auto">
          <a:xfrm>
            <a:off x="609600" y="1295400"/>
            <a:ext cx="8001000" cy="5257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1143000"/>
          </a:xfrm>
        </p:spPr>
        <p:txBody>
          <a:bodyPr>
            <a:normAutofit fontScale="90000"/>
          </a:bodyPr>
          <a:lstStyle/>
          <a:p>
            <a:r>
              <a:rPr lang="en-US" sz="4800" dirty="0" smtClean="0"/>
              <a:t>Buddhism</a:t>
            </a:r>
            <a:endParaRPr lang="en-US" sz="4800" dirty="0"/>
          </a:p>
        </p:txBody>
      </p:sp>
      <p:pic>
        <p:nvPicPr>
          <p:cNvPr id="11266" name="Picture 2"/>
          <p:cNvPicPr>
            <a:picLocks noGrp="1" noChangeAspect="1" noChangeArrowheads="1"/>
          </p:cNvPicPr>
          <p:nvPr>
            <p:ph idx="1"/>
          </p:nvPr>
        </p:nvPicPr>
        <p:blipFill>
          <a:blip r:embed="rId3"/>
          <a:srcRect/>
          <a:stretch>
            <a:fillRect/>
          </a:stretch>
        </p:blipFill>
        <p:spPr bwMode="auto">
          <a:xfrm>
            <a:off x="457200" y="228600"/>
            <a:ext cx="5486400" cy="6400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74638"/>
            <a:ext cx="2362200" cy="1143000"/>
          </a:xfrm>
        </p:spPr>
        <p:txBody>
          <a:bodyPr>
            <a:normAutofit fontScale="90000"/>
          </a:bodyPr>
          <a:lstStyle/>
          <a:p>
            <a:r>
              <a:rPr lang="en-US" dirty="0" smtClean="0"/>
              <a:t>Buddhism</a:t>
            </a:r>
            <a:endParaRPr lang="en-US" dirty="0"/>
          </a:p>
        </p:txBody>
      </p:sp>
      <p:pic>
        <p:nvPicPr>
          <p:cNvPr id="12290" name="Picture 2"/>
          <p:cNvPicPr>
            <a:picLocks noGrp="1" noChangeAspect="1" noChangeArrowheads="1"/>
          </p:cNvPicPr>
          <p:nvPr>
            <p:ph idx="1"/>
          </p:nvPr>
        </p:nvPicPr>
        <p:blipFill>
          <a:blip r:embed="rId3"/>
          <a:srcRect/>
          <a:stretch>
            <a:fillRect/>
          </a:stretch>
        </p:blipFill>
        <p:spPr bwMode="auto">
          <a:xfrm>
            <a:off x="304800" y="457200"/>
            <a:ext cx="6477000" cy="6172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5400" dirty="0" smtClean="0"/>
              <a:t>Jainism</a:t>
            </a:r>
            <a:endParaRPr lang="en-US" sz="5400" dirty="0"/>
          </a:p>
        </p:txBody>
      </p:sp>
      <p:pic>
        <p:nvPicPr>
          <p:cNvPr id="13314" name="Picture 2"/>
          <p:cNvPicPr>
            <a:picLocks noGrp="1" noChangeAspect="1" noChangeArrowheads="1"/>
          </p:cNvPicPr>
          <p:nvPr>
            <p:ph idx="1"/>
          </p:nvPr>
        </p:nvPicPr>
        <p:blipFill>
          <a:blip r:embed="rId3"/>
          <a:srcRect/>
          <a:stretch>
            <a:fillRect/>
          </a:stretch>
        </p:blipFill>
        <p:spPr bwMode="auto">
          <a:xfrm>
            <a:off x="381000" y="1143000"/>
            <a:ext cx="8001000" cy="54864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2667000" cy="1143000"/>
          </a:xfrm>
        </p:spPr>
        <p:txBody>
          <a:bodyPr/>
          <a:lstStyle/>
          <a:p>
            <a:r>
              <a:rPr lang="en-US" sz="5400" dirty="0" smtClean="0"/>
              <a:t>Jainism</a:t>
            </a:r>
            <a:endParaRPr lang="en-US" sz="5400" dirty="0"/>
          </a:p>
        </p:txBody>
      </p:sp>
      <p:pic>
        <p:nvPicPr>
          <p:cNvPr id="1026" name="Picture 2"/>
          <p:cNvPicPr>
            <a:picLocks noGrp="1" noChangeAspect="1" noChangeArrowheads="1"/>
          </p:cNvPicPr>
          <p:nvPr>
            <p:ph sz="half" idx="1"/>
          </p:nvPr>
        </p:nvPicPr>
        <p:blipFill>
          <a:blip r:embed="rId3"/>
          <a:stretch>
            <a:fillRect/>
          </a:stretch>
        </p:blipFill>
        <p:spPr bwMode="auto">
          <a:xfrm>
            <a:off x="0" y="0"/>
            <a:ext cx="5791200" cy="68580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a:srcRect/>
          <a:stretch>
            <a:fillRect/>
          </a:stretch>
        </p:blipFill>
        <p:spPr bwMode="auto">
          <a:xfrm>
            <a:off x="5791200" y="1676400"/>
            <a:ext cx="3124200" cy="4724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Zoroastrian</a:t>
            </a:r>
            <a:endParaRPr lang="en-US" sz="5400" dirty="0"/>
          </a:p>
        </p:txBody>
      </p:sp>
      <p:pic>
        <p:nvPicPr>
          <p:cNvPr id="6146" name="Picture 2"/>
          <p:cNvPicPr>
            <a:picLocks noGrp="1" noChangeAspect="1" noChangeArrowheads="1"/>
          </p:cNvPicPr>
          <p:nvPr>
            <p:ph idx="1"/>
          </p:nvPr>
        </p:nvPicPr>
        <p:blipFill>
          <a:blip r:embed="rId3"/>
          <a:srcRect/>
          <a:stretch>
            <a:fillRect/>
          </a:stretch>
        </p:blipFill>
        <p:spPr bwMode="auto">
          <a:xfrm>
            <a:off x="533400" y="1524000"/>
            <a:ext cx="8153400" cy="5105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r>
              <a:rPr lang="en-US" sz="5400" dirty="0" smtClean="0"/>
              <a:t>Jainism</a:t>
            </a:r>
            <a:endParaRPr lang="en-US" sz="5400" dirty="0"/>
          </a:p>
        </p:txBody>
      </p:sp>
      <p:pic>
        <p:nvPicPr>
          <p:cNvPr id="2050" name="Picture 2"/>
          <p:cNvPicPr>
            <a:picLocks noGrp="1" noChangeAspect="1" noChangeArrowheads="1"/>
          </p:cNvPicPr>
          <p:nvPr>
            <p:ph idx="1"/>
          </p:nvPr>
        </p:nvPicPr>
        <p:blipFill>
          <a:blip r:embed="rId3"/>
          <a:srcRect/>
          <a:stretch>
            <a:fillRect/>
          </a:stretch>
        </p:blipFill>
        <p:spPr bwMode="auto">
          <a:xfrm>
            <a:off x="838200" y="1143000"/>
            <a:ext cx="7391400" cy="5410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Jainism</a:t>
            </a:r>
            <a:r>
              <a:rPr lang="en-US" dirty="0" smtClean="0"/>
              <a:t> </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762000" y="1295400"/>
            <a:ext cx="7924800" cy="5334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Confucianism, Daoism, Buddhism</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304801" y="1219200"/>
            <a:ext cx="8534399" cy="54102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868362"/>
          </a:xfrm>
        </p:spPr>
        <p:txBody>
          <a:bodyPr>
            <a:noAutofit/>
          </a:bodyPr>
          <a:lstStyle/>
          <a:p>
            <a:r>
              <a:rPr lang="en-US" sz="5400" dirty="0" smtClean="0"/>
              <a:t>Confucianism </a:t>
            </a:r>
            <a:endParaRPr lang="en-US" sz="5400" dirty="0"/>
          </a:p>
        </p:txBody>
      </p:sp>
      <p:pic>
        <p:nvPicPr>
          <p:cNvPr id="3074" name="Picture 2"/>
          <p:cNvPicPr>
            <a:picLocks noGrp="1" noChangeAspect="1" noChangeArrowheads="1"/>
          </p:cNvPicPr>
          <p:nvPr>
            <p:ph sz="half" idx="1"/>
          </p:nvPr>
        </p:nvPicPr>
        <p:blipFill>
          <a:blip r:embed="rId3"/>
          <a:stretch>
            <a:fillRect/>
          </a:stretch>
        </p:blipFill>
        <p:spPr bwMode="auto">
          <a:xfrm>
            <a:off x="304800" y="228600"/>
            <a:ext cx="3581400" cy="6400800"/>
          </a:xfrm>
          <a:prstGeom prst="rect">
            <a:avLst/>
          </a:prstGeom>
          <a:noFill/>
          <a:ln w="28575">
            <a:solidFill>
              <a:schemeClr val="accent2">
                <a:lumMod val="75000"/>
              </a:schemeClr>
            </a:solidFill>
            <a:miter lim="800000"/>
            <a:headEnd/>
            <a:tailEnd/>
          </a:ln>
          <a:effectLst/>
        </p:spPr>
      </p:pic>
      <p:pic>
        <p:nvPicPr>
          <p:cNvPr id="3075" name="Picture 3"/>
          <p:cNvPicPr>
            <a:picLocks noGrp="1" noChangeAspect="1" noChangeArrowheads="1"/>
          </p:cNvPicPr>
          <p:nvPr>
            <p:ph sz="half" idx="2"/>
          </p:nvPr>
        </p:nvPicPr>
        <p:blipFill>
          <a:blip r:embed="rId4"/>
          <a:srcRect/>
          <a:stretch>
            <a:fillRect/>
          </a:stretch>
        </p:blipFill>
        <p:spPr bwMode="auto">
          <a:xfrm>
            <a:off x="4343400" y="1676400"/>
            <a:ext cx="4495800" cy="4800600"/>
          </a:xfrm>
          <a:prstGeom prst="rect">
            <a:avLst/>
          </a:prstGeom>
          <a:noFill/>
          <a:ln w="12700">
            <a:solidFill>
              <a:schemeClr val="tx1"/>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4638"/>
            <a:ext cx="3352800" cy="1143000"/>
          </a:xfrm>
        </p:spPr>
        <p:txBody>
          <a:bodyPr/>
          <a:lstStyle/>
          <a:p>
            <a:r>
              <a:rPr lang="en-US" dirty="0" smtClean="0"/>
              <a:t>Confucianism</a:t>
            </a:r>
            <a:endParaRPr lang="en-US" dirty="0"/>
          </a:p>
        </p:txBody>
      </p:sp>
      <p:pic>
        <p:nvPicPr>
          <p:cNvPr id="12290" name="Picture 2"/>
          <p:cNvPicPr>
            <a:picLocks noGrp="1" noChangeAspect="1" noChangeArrowheads="1"/>
          </p:cNvPicPr>
          <p:nvPr>
            <p:ph sz="half" idx="1"/>
          </p:nvPr>
        </p:nvPicPr>
        <p:blipFill>
          <a:blip r:embed="rId3"/>
          <a:srcRect/>
          <a:stretch>
            <a:fillRect/>
          </a:stretch>
        </p:blipFill>
        <p:spPr bwMode="auto">
          <a:xfrm>
            <a:off x="457200" y="381000"/>
            <a:ext cx="3810000" cy="6096000"/>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4"/>
          <a:srcRect/>
          <a:stretch>
            <a:fillRect/>
          </a:stretch>
        </p:blipFill>
        <p:spPr bwMode="auto">
          <a:xfrm>
            <a:off x="5410200" y="1752600"/>
            <a:ext cx="3276600" cy="48006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Autofit/>
          </a:bodyPr>
          <a:lstStyle/>
          <a:p>
            <a:r>
              <a:rPr lang="en-US" sz="5400" dirty="0" smtClean="0"/>
              <a:t>Confucianism</a:t>
            </a:r>
            <a:endParaRPr lang="en-US" sz="5400" dirty="0"/>
          </a:p>
        </p:txBody>
      </p:sp>
      <p:pic>
        <p:nvPicPr>
          <p:cNvPr id="4098" name="Picture 2"/>
          <p:cNvPicPr>
            <a:picLocks noGrp="1" noChangeAspect="1" noChangeArrowheads="1"/>
          </p:cNvPicPr>
          <p:nvPr>
            <p:ph idx="1"/>
          </p:nvPr>
        </p:nvPicPr>
        <p:blipFill>
          <a:blip r:embed="rId3"/>
          <a:srcRect/>
          <a:stretch>
            <a:fillRect/>
          </a:stretch>
        </p:blipFill>
        <p:spPr bwMode="auto">
          <a:xfrm>
            <a:off x="228600" y="1295400"/>
            <a:ext cx="8686800" cy="5410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5400" dirty="0" smtClean="0"/>
              <a:t>Daoism</a:t>
            </a:r>
            <a:endParaRPr lang="en-US" sz="5400" dirty="0"/>
          </a:p>
        </p:txBody>
      </p:sp>
      <p:pic>
        <p:nvPicPr>
          <p:cNvPr id="8194" name="Picture 2"/>
          <p:cNvPicPr>
            <a:picLocks noGrp="1" noChangeAspect="1" noChangeArrowheads="1"/>
          </p:cNvPicPr>
          <p:nvPr>
            <p:ph idx="1"/>
          </p:nvPr>
        </p:nvPicPr>
        <p:blipFill>
          <a:blip r:embed="rId3"/>
          <a:srcRect/>
          <a:stretch>
            <a:fillRect/>
          </a:stretch>
        </p:blipFill>
        <p:spPr bwMode="auto">
          <a:xfrm>
            <a:off x="1447800" y="1219200"/>
            <a:ext cx="6400800" cy="54864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0" y="274638"/>
            <a:ext cx="3352800" cy="1020762"/>
          </a:xfrm>
        </p:spPr>
        <p:txBody>
          <a:bodyPr/>
          <a:lstStyle/>
          <a:p>
            <a:r>
              <a:rPr lang="en-US" sz="5400" dirty="0" smtClean="0"/>
              <a:t>Daoism</a:t>
            </a:r>
            <a:endParaRPr lang="en-US" sz="5400" dirty="0"/>
          </a:p>
        </p:txBody>
      </p:sp>
      <p:pic>
        <p:nvPicPr>
          <p:cNvPr id="6146" name="Picture 2"/>
          <p:cNvPicPr>
            <a:picLocks noGrp="1" noChangeAspect="1" noChangeArrowheads="1"/>
          </p:cNvPicPr>
          <p:nvPr>
            <p:ph sz="half" idx="1"/>
          </p:nvPr>
        </p:nvPicPr>
        <p:blipFill>
          <a:blip r:embed="rId3"/>
          <a:stretch>
            <a:fillRect/>
          </a:stretch>
        </p:blipFill>
        <p:spPr bwMode="auto">
          <a:xfrm>
            <a:off x="685800" y="304800"/>
            <a:ext cx="3352800" cy="6172200"/>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4"/>
          <a:srcRect/>
          <a:stretch>
            <a:fillRect/>
          </a:stretch>
        </p:blipFill>
        <p:spPr bwMode="auto">
          <a:xfrm>
            <a:off x="5105400" y="1371600"/>
            <a:ext cx="3462479" cy="5029199"/>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886200" cy="944562"/>
          </a:xfrm>
        </p:spPr>
        <p:txBody>
          <a:bodyPr>
            <a:normAutofit/>
          </a:bodyPr>
          <a:lstStyle/>
          <a:p>
            <a:r>
              <a:rPr lang="en-US" sz="5400" dirty="0" smtClean="0"/>
              <a:t>Daoism</a:t>
            </a:r>
            <a:endParaRPr lang="en-US" sz="5400" dirty="0"/>
          </a:p>
        </p:txBody>
      </p:sp>
      <p:pic>
        <p:nvPicPr>
          <p:cNvPr id="9218" name="Picture 2"/>
          <p:cNvPicPr>
            <a:picLocks noGrp="1" noChangeAspect="1" noChangeArrowheads="1"/>
          </p:cNvPicPr>
          <p:nvPr>
            <p:ph sz="half" idx="1"/>
          </p:nvPr>
        </p:nvPicPr>
        <p:blipFill>
          <a:blip r:embed="rId3"/>
          <a:srcRect/>
          <a:stretch>
            <a:fillRect/>
          </a:stretch>
        </p:blipFill>
        <p:spPr bwMode="auto">
          <a:xfrm>
            <a:off x="304800" y="533400"/>
            <a:ext cx="4267200" cy="5943600"/>
          </a:xfrm>
          <a:prstGeom prst="rect">
            <a:avLst/>
          </a:prstGeom>
          <a:noFill/>
          <a:ln w="9525">
            <a:noFill/>
            <a:miter lim="800000"/>
            <a:headEnd/>
            <a:tailEnd/>
          </a:ln>
          <a:effectLst/>
        </p:spPr>
      </p:pic>
      <p:pic>
        <p:nvPicPr>
          <p:cNvPr id="9219" name="Picture 3"/>
          <p:cNvPicPr>
            <a:picLocks noGrp="1" noChangeAspect="1" noChangeArrowheads="1"/>
          </p:cNvPicPr>
          <p:nvPr>
            <p:ph sz="half" idx="2"/>
          </p:nvPr>
        </p:nvPicPr>
        <p:blipFill>
          <a:blip r:embed="rId4"/>
          <a:srcRect/>
          <a:stretch>
            <a:fillRect/>
          </a:stretch>
        </p:blipFill>
        <p:spPr bwMode="auto">
          <a:xfrm>
            <a:off x="5257800" y="1371600"/>
            <a:ext cx="3200400" cy="5105400"/>
          </a:xfrm>
          <a:prstGeom prst="rect">
            <a:avLst/>
          </a:prstGeom>
          <a:noFill/>
          <a:ln w="12700">
            <a:solidFill>
              <a:schemeClr val="tx1"/>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10200" y="274638"/>
            <a:ext cx="2971800" cy="944562"/>
          </a:xfrm>
        </p:spPr>
        <p:txBody>
          <a:bodyPr/>
          <a:lstStyle/>
          <a:p>
            <a:r>
              <a:rPr lang="en-US" sz="5400" dirty="0" smtClean="0"/>
              <a:t>Daoism</a:t>
            </a:r>
            <a:endParaRPr lang="en-US" sz="5400" dirty="0"/>
          </a:p>
        </p:txBody>
      </p:sp>
      <p:pic>
        <p:nvPicPr>
          <p:cNvPr id="10242" name="Picture 2"/>
          <p:cNvPicPr>
            <a:picLocks noGrp="1" noChangeAspect="1" noChangeArrowheads="1"/>
          </p:cNvPicPr>
          <p:nvPr>
            <p:ph sz="half" idx="1"/>
          </p:nvPr>
        </p:nvPicPr>
        <p:blipFill>
          <a:blip r:embed="rId3"/>
          <a:stretch>
            <a:fillRect/>
          </a:stretch>
        </p:blipFill>
        <p:spPr bwMode="auto">
          <a:xfrm>
            <a:off x="228600" y="381000"/>
            <a:ext cx="4419600" cy="6248400"/>
          </a:xfrm>
          <a:prstGeom prst="rect">
            <a:avLst/>
          </a:prstGeom>
          <a:noFill/>
          <a:ln w="9525">
            <a:noFill/>
            <a:miter lim="800000"/>
            <a:headEnd/>
            <a:tailEnd/>
          </a:ln>
          <a:effectLst/>
        </p:spPr>
      </p:pic>
      <p:pic>
        <p:nvPicPr>
          <p:cNvPr id="10243" name="Picture 3"/>
          <p:cNvPicPr>
            <a:picLocks noGrp="1" noChangeAspect="1" noChangeArrowheads="1"/>
          </p:cNvPicPr>
          <p:nvPr>
            <p:ph sz="half" idx="2"/>
          </p:nvPr>
        </p:nvPicPr>
        <p:blipFill>
          <a:blip r:embed="rId4"/>
          <a:srcRect/>
          <a:stretch>
            <a:fillRect/>
          </a:stretch>
        </p:blipFill>
        <p:spPr bwMode="auto">
          <a:xfrm>
            <a:off x="5486400" y="1676400"/>
            <a:ext cx="3200400" cy="4953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Zoroastrian</a:t>
            </a:r>
            <a:endParaRPr lang="en-US" sz="54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981200" y="1600200"/>
            <a:ext cx="5257800" cy="5029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0600" y="274638"/>
            <a:ext cx="3657600" cy="1020762"/>
          </a:xfrm>
        </p:spPr>
        <p:txBody>
          <a:bodyPr>
            <a:normAutofit/>
          </a:bodyPr>
          <a:lstStyle/>
          <a:p>
            <a:r>
              <a:rPr lang="en-US" sz="5400" dirty="0" smtClean="0"/>
              <a:t>Christianity</a:t>
            </a:r>
            <a:endParaRPr lang="en-US" sz="5400" dirty="0"/>
          </a:p>
        </p:txBody>
      </p:sp>
      <p:pic>
        <p:nvPicPr>
          <p:cNvPr id="11266" name="Picture 2"/>
          <p:cNvPicPr>
            <a:picLocks noGrp="1" noChangeAspect="1" noChangeArrowheads="1"/>
          </p:cNvPicPr>
          <p:nvPr>
            <p:ph sz="half" idx="1"/>
          </p:nvPr>
        </p:nvPicPr>
        <p:blipFill>
          <a:blip r:embed="rId3"/>
          <a:stretch>
            <a:fillRect/>
          </a:stretch>
        </p:blipFill>
        <p:spPr bwMode="auto">
          <a:xfrm>
            <a:off x="228600" y="304800"/>
            <a:ext cx="3962400" cy="6324600"/>
          </a:xfrm>
          <a:prstGeom prst="rect">
            <a:avLst/>
          </a:prstGeom>
          <a:noFill/>
          <a:ln w="9525">
            <a:noFill/>
            <a:miter lim="800000"/>
            <a:headEnd/>
            <a:tailEnd/>
          </a:ln>
          <a:effectLst/>
        </p:spPr>
      </p:pic>
      <p:pic>
        <p:nvPicPr>
          <p:cNvPr id="11267" name="Picture 3"/>
          <p:cNvPicPr>
            <a:picLocks noGrp="1" noChangeAspect="1" noChangeArrowheads="1"/>
          </p:cNvPicPr>
          <p:nvPr>
            <p:ph sz="half" idx="2"/>
          </p:nvPr>
        </p:nvPicPr>
        <p:blipFill>
          <a:blip r:embed="rId4"/>
          <a:srcRect/>
          <a:stretch>
            <a:fillRect/>
          </a:stretch>
        </p:blipFill>
        <p:spPr bwMode="auto">
          <a:xfrm>
            <a:off x="4572000" y="1524000"/>
            <a:ext cx="4114800" cy="44196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lstStyle/>
          <a:p>
            <a:r>
              <a:rPr lang="en-US" sz="5400" dirty="0" smtClean="0"/>
              <a:t>Christianity</a:t>
            </a:r>
            <a:endParaRPr lang="en-US" sz="5400" dirty="0"/>
          </a:p>
        </p:txBody>
      </p:sp>
      <p:pic>
        <p:nvPicPr>
          <p:cNvPr id="13314" name="Picture 2"/>
          <p:cNvPicPr>
            <a:picLocks noGrp="1" noChangeAspect="1" noChangeArrowheads="1"/>
          </p:cNvPicPr>
          <p:nvPr>
            <p:ph idx="1"/>
          </p:nvPr>
        </p:nvPicPr>
        <p:blipFill>
          <a:blip r:embed="rId3"/>
          <a:srcRect/>
          <a:stretch>
            <a:fillRect/>
          </a:stretch>
        </p:blipFill>
        <p:spPr bwMode="auto">
          <a:xfrm>
            <a:off x="1143000" y="1371600"/>
            <a:ext cx="6934200" cy="52578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Christianity</a:t>
            </a:r>
            <a:endParaRPr lang="en-US" dirty="0"/>
          </a:p>
        </p:txBody>
      </p:sp>
      <p:pic>
        <p:nvPicPr>
          <p:cNvPr id="14338" name="Picture 2"/>
          <p:cNvPicPr>
            <a:picLocks noGrp="1" noChangeAspect="1" noChangeArrowheads="1"/>
          </p:cNvPicPr>
          <p:nvPr>
            <p:ph idx="1"/>
          </p:nvPr>
        </p:nvPicPr>
        <p:blipFill>
          <a:blip r:embed="rId3"/>
          <a:srcRect/>
          <a:stretch>
            <a:fillRect/>
          </a:stretch>
        </p:blipFill>
        <p:spPr bwMode="auto">
          <a:xfrm>
            <a:off x="2133600" y="1524000"/>
            <a:ext cx="5181600" cy="51054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3429000" cy="1143000"/>
          </a:xfrm>
        </p:spPr>
        <p:txBody>
          <a:bodyPr>
            <a:normAutofit/>
          </a:bodyPr>
          <a:lstStyle/>
          <a:p>
            <a:r>
              <a:rPr lang="en-US" dirty="0" smtClean="0"/>
              <a:t>Christianity </a:t>
            </a:r>
            <a:endParaRPr lang="en-US" dirty="0"/>
          </a:p>
        </p:txBody>
      </p:sp>
      <p:pic>
        <p:nvPicPr>
          <p:cNvPr id="15362" name="Picture 2"/>
          <p:cNvPicPr>
            <a:picLocks noGrp="1" noChangeAspect="1" noChangeArrowheads="1"/>
          </p:cNvPicPr>
          <p:nvPr>
            <p:ph sz="half" idx="1"/>
          </p:nvPr>
        </p:nvPicPr>
        <p:blipFill>
          <a:blip r:embed="rId3"/>
          <a:stretch>
            <a:fillRect/>
          </a:stretch>
        </p:blipFill>
        <p:spPr bwMode="auto">
          <a:xfrm>
            <a:off x="685800" y="1676400"/>
            <a:ext cx="3352800" cy="4876800"/>
          </a:xfrm>
          <a:prstGeom prst="rect">
            <a:avLst/>
          </a:prstGeom>
          <a:noFill/>
          <a:ln w="9525">
            <a:noFill/>
            <a:miter lim="800000"/>
            <a:headEnd/>
            <a:tailEnd/>
          </a:ln>
          <a:effectLst/>
        </p:spPr>
      </p:pic>
      <p:pic>
        <p:nvPicPr>
          <p:cNvPr id="15363" name="Picture 3"/>
          <p:cNvPicPr>
            <a:picLocks noGrp="1" noChangeAspect="1" noChangeArrowheads="1"/>
          </p:cNvPicPr>
          <p:nvPr>
            <p:ph sz="half" idx="2"/>
          </p:nvPr>
        </p:nvPicPr>
        <p:blipFill>
          <a:blip r:embed="rId4"/>
          <a:srcRect/>
          <a:stretch>
            <a:fillRect/>
          </a:stretch>
        </p:blipFill>
        <p:spPr bwMode="auto">
          <a:xfrm>
            <a:off x="5257800" y="609600"/>
            <a:ext cx="3505199" cy="594359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a:bodyPr>
          <a:lstStyle/>
          <a:p>
            <a:r>
              <a:rPr lang="en-US" sz="5400" dirty="0" smtClean="0"/>
              <a:t>Christianity</a:t>
            </a:r>
            <a:endParaRPr lang="en-US" sz="5400" dirty="0"/>
          </a:p>
        </p:txBody>
      </p:sp>
      <p:pic>
        <p:nvPicPr>
          <p:cNvPr id="16386" name="Picture 2"/>
          <p:cNvPicPr>
            <a:picLocks noGrp="1" noChangeAspect="1" noChangeArrowheads="1"/>
          </p:cNvPicPr>
          <p:nvPr>
            <p:ph idx="1"/>
          </p:nvPr>
        </p:nvPicPr>
        <p:blipFill>
          <a:blip r:embed="rId3"/>
          <a:srcRect/>
          <a:stretch>
            <a:fillRect/>
          </a:stretch>
        </p:blipFill>
        <p:spPr bwMode="auto">
          <a:xfrm>
            <a:off x="1219200" y="1219200"/>
            <a:ext cx="6705600" cy="5410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Christianity</a:t>
            </a:r>
            <a:endParaRPr lang="en-US" sz="5400" dirty="0"/>
          </a:p>
        </p:txBody>
      </p:sp>
      <p:pic>
        <p:nvPicPr>
          <p:cNvPr id="17410" name="Picture 2"/>
          <p:cNvPicPr>
            <a:picLocks noGrp="1" noChangeAspect="1" noChangeArrowheads="1"/>
          </p:cNvPicPr>
          <p:nvPr>
            <p:ph idx="1"/>
          </p:nvPr>
        </p:nvPicPr>
        <p:blipFill>
          <a:blip r:embed="rId3"/>
          <a:srcRect/>
          <a:stretch>
            <a:fillRect/>
          </a:stretch>
        </p:blipFill>
        <p:spPr bwMode="auto">
          <a:xfrm>
            <a:off x="457200" y="1295400"/>
            <a:ext cx="8305800" cy="52578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274638"/>
            <a:ext cx="4038600" cy="1143000"/>
          </a:xfrm>
        </p:spPr>
        <p:txBody>
          <a:bodyPr/>
          <a:lstStyle/>
          <a:p>
            <a:r>
              <a:rPr lang="en-US" sz="5400" dirty="0" smtClean="0"/>
              <a:t>Christianity</a:t>
            </a:r>
            <a:endParaRPr lang="en-US" sz="5400" dirty="0"/>
          </a:p>
        </p:txBody>
      </p:sp>
      <p:pic>
        <p:nvPicPr>
          <p:cNvPr id="19458" name="Picture 2"/>
          <p:cNvPicPr>
            <a:picLocks noGrp="1" noChangeAspect="1" noChangeArrowheads="1"/>
          </p:cNvPicPr>
          <p:nvPr>
            <p:ph sz="half" idx="1"/>
          </p:nvPr>
        </p:nvPicPr>
        <p:blipFill>
          <a:blip r:embed="rId3"/>
          <a:stretch>
            <a:fillRect/>
          </a:stretch>
        </p:blipFill>
        <p:spPr bwMode="auto">
          <a:xfrm>
            <a:off x="304800" y="304800"/>
            <a:ext cx="3962400" cy="6172200"/>
          </a:xfrm>
          <a:prstGeom prst="rect">
            <a:avLst/>
          </a:prstGeom>
          <a:noFill/>
          <a:ln w="9525">
            <a:noFill/>
            <a:miter lim="800000"/>
            <a:headEnd/>
            <a:tailEnd/>
          </a:ln>
          <a:effectLst/>
        </p:spPr>
      </p:pic>
      <p:pic>
        <p:nvPicPr>
          <p:cNvPr id="19459" name="Picture 3"/>
          <p:cNvPicPr>
            <a:picLocks noGrp="1" noChangeAspect="1" noChangeArrowheads="1"/>
          </p:cNvPicPr>
          <p:nvPr>
            <p:ph sz="half" idx="2"/>
          </p:nvPr>
        </p:nvPicPr>
        <p:blipFill>
          <a:blip r:embed="rId4"/>
          <a:srcRect/>
          <a:stretch>
            <a:fillRect/>
          </a:stretch>
        </p:blipFill>
        <p:spPr bwMode="auto">
          <a:xfrm>
            <a:off x="4572000" y="1676400"/>
            <a:ext cx="4267200" cy="4800600"/>
          </a:xfrm>
          <a:prstGeom prst="rect">
            <a:avLst/>
          </a:prstGeom>
          <a:noFill/>
          <a:ln w="28575">
            <a:solidFill>
              <a:schemeClr val="bg2">
                <a:lumMod val="50000"/>
              </a:schemeClr>
            </a:solid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dirty="0" smtClean="0"/>
              <a:t>Christianity</a:t>
            </a:r>
            <a:endParaRPr lang="en-US" sz="5400" dirty="0"/>
          </a:p>
        </p:txBody>
      </p:sp>
      <p:pic>
        <p:nvPicPr>
          <p:cNvPr id="18434" name="Picture 2"/>
          <p:cNvPicPr>
            <a:picLocks noGrp="1" noChangeAspect="1" noChangeArrowheads="1"/>
          </p:cNvPicPr>
          <p:nvPr>
            <p:ph idx="1"/>
          </p:nvPr>
        </p:nvPicPr>
        <p:blipFill>
          <a:blip r:embed="rId3"/>
          <a:srcRect/>
          <a:stretch>
            <a:fillRect/>
          </a:stretch>
        </p:blipFill>
        <p:spPr bwMode="auto">
          <a:xfrm>
            <a:off x="381000" y="1219200"/>
            <a:ext cx="8382000" cy="54102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0"/>
            <a:ext cx="3962400" cy="914400"/>
          </a:xfrm>
        </p:spPr>
        <p:txBody>
          <a:bodyPr>
            <a:normAutofit/>
          </a:bodyPr>
          <a:lstStyle/>
          <a:p>
            <a:r>
              <a:rPr lang="en-US" sz="5400" dirty="0" smtClean="0"/>
              <a:t>Islam</a:t>
            </a:r>
            <a:endParaRPr lang="en-US" sz="5400" dirty="0"/>
          </a:p>
        </p:txBody>
      </p:sp>
      <p:pic>
        <p:nvPicPr>
          <p:cNvPr id="1026" name="Picture 2"/>
          <p:cNvPicPr>
            <a:picLocks noGrp="1" noChangeAspect="1" noChangeArrowheads="1"/>
          </p:cNvPicPr>
          <p:nvPr>
            <p:ph sz="half" idx="1"/>
          </p:nvPr>
        </p:nvPicPr>
        <p:blipFill>
          <a:blip r:embed="rId3"/>
          <a:stretch>
            <a:fillRect/>
          </a:stretch>
        </p:blipFill>
        <p:spPr bwMode="auto">
          <a:xfrm>
            <a:off x="381000" y="228600"/>
            <a:ext cx="3626510" cy="6477000"/>
          </a:xfrm>
          <a:prstGeom prst="rect">
            <a:avLst/>
          </a:prstGeom>
          <a:noFill/>
          <a:ln w="19050">
            <a:solidFill>
              <a:schemeClr val="accent2">
                <a:lumMod val="75000"/>
              </a:schemeClr>
            </a:solidFill>
            <a:miter lim="800000"/>
            <a:headEnd/>
            <a:tailEnd/>
          </a:ln>
          <a:effectLst/>
        </p:spPr>
      </p:pic>
      <p:pic>
        <p:nvPicPr>
          <p:cNvPr id="1027" name="Picture 3"/>
          <p:cNvPicPr>
            <a:picLocks noGrp="1" noChangeAspect="1" noChangeArrowheads="1"/>
          </p:cNvPicPr>
          <p:nvPr>
            <p:ph sz="half" idx="2"/>
          </p:nvPr>
        </p:nvPicPr>
        <p:blipFill>
          <a:blip r:embed="rId4"/>
          <a:srcRect/>
          <a:stretch>
            <a:fillRect/>
          </a:stretch>
        </p:blipFill>
        <p:spPr bwMode="auto">
          <a:xfrm>
            <a:off x="4495800" y="1143000"/>
            <a:ext cx="4419600" cy="54864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990600"/>
          </a:xfrm>
        </p:spPr>
        <p:txBody>
          <a:bodyPr>
            <a:normAutofit/>
          </a:bodyPr>
          <a:lstStyle/>
          <a:p>
            <a:r>
              <a:rPr lang="en-US" sz="5400" dirty="0" smtClean="0"/>
              <a:t>Islam</a:t>
            </a:r>
            <a:endParaRPr lang="en-US" sz="5400" dirty="0"/>
          </a:p>
        </p:txBody>
      </p:sp>
      <p:pic>
        <p:nvPicPr>
          <p:cNvPr id="2050" name="Picture 2"/>
          <p:cNvPicPr>
            <a:picLocks noGrp="1" noChangeAspect="1" noChangeArrowheads="1"/>
          </p:cNvPicPr>
          <p:nvPr>
            <p:ph idx="1"/>
          </p:nvPr>
        </p:nvPicPr>
        <p:blipFill>
          <a:blip r:embed="rId3"/>
          <a:srcRect/>
          <a:stretch>
            <a:fillRect/>
          </a:stretch>
        </p:blipFill>
        <p:spPr bwMode="auto">
          <a:xfrm>
            <a:off x="381000" y="1295400"/>
            <a:ext cx="8382000" cy="5334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5400" dirty="0" smtClean="0">
                <a:solidFill>
                  <a:prstClr val="black"/>
                </a:solidFill>
              </a:rPr>
              <a:t>Zoroastrian</a:t>
            </a:r>
            <a:endParaRPr lang="en-US" sz="5400" dirty="0"/>
          </a:p>
        </p:txBody>
      </p:sp>
      <p:pic>
        <p:nvPicPr>
          <p:cNvPr id="5123" name="Picture 3"/>
          <p:cNvPicPr>
            <a:picLocks noGrp="1" noChangeAspect="1" noChangeArrowheads="1"/>
          </p:cNvPicPr>
          <p:nvPr>
            <p:ph idx="1"/>
          </p:nvPr>
        </p:nvPicPr>
        <p:blipFill>
          <a:blip r:embed="rId3"/>
          <a:srcRect/>
          <a:stretch>
            <a:fillRect/>
          </a:stretch>
        </p:blipFill>
        <p:spPr bwMode="auto">
          <a:xfrm>
            <a:off x="685800" y="1524000"/>
            <a:ext cx="7620000" cy="50292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dirty="0" smtClean="0"/>
              <a:t>Islam</a:t>
            </a:r>
            <a:endParaRPr lang="en-US" sz="5400" dirty="0"/>
          </a:p>
        </p:txBody>
      </p:sp>
      <p:pic>
        <p:nvPicPr>
          <p:cNvPr id="3074" name="Picture 2"/>
          <p:cNvPicPr>
            <a:picLocks noGrp="1" noChangeAspect="1" noChangeArrowheads="1"/>
          </p:cNvPicPr>
          <p:nvPr>
            <p:ph idx="1"/>
          </p:nvPr>
        </p:nvPicPr>
        <p:blipFill>
          <a:blip r:embed="rId3"/>
          <a:srcRect/>
          <a:stretch>
            <a:fillRect/>
          </a:stretch>
        </p:blipFill>
        <p:spPr bwMode="auto">
          <a:xfrm>
            <a:off x="304800" y="1295400"/>
            <a:ext cx="8458200" cy="52578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5400" dirty="0" smtClean="0"/>
              <a:t>Islam</a:t>
            </a:r>
            <a:endParaRPr lang="en-US" sz="5400" dirty="0"/>
          </a:p>
        </p:txBody>
      </p:sp>
      <p:pic>
        <p:nvPicPr>
          <p:cNvPr id="4098" name="Picture 2"/>
          <p:cNvPicPr>
            <a:picLocks noGrp="1" noChangeAspect="1" noChangeArrowheads="1"/>
          </p:cNvPicPr>
          <p:nvPr>
            <p:ph idx="1"/>
          </p:nvPr>
        </p:nvPicPr>
        <p:blipFill>
          <a:blip r:embed="rId3"/>
          <a:srcRect/>
          <a:stretch>
            <a:fillRect/>
          </a:stretch>
        </p:blipFill>
        <p:spPr bwMode="auto">
          <a:xfrm>
            <a:off x="457200" y="1295400"/>
            <a:ext cx="8153400" cy="52578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Islam</a:t>
            </a:r>
            <a:endParaRPr lang="en-US" sz="5400" dirty="0"/>
          </a:p>
        </p:txBody>
      </p:sp>
      <p:pic>
        <p:nvPicPr>
          <p:cNvPr id="5122" name="Picture 2"/>
          <p:cNvPicPr>
            <a:picLocks noGrp="1" noChangeAspect="1" noChangeArrowheads="1"/>
          </p:cNvPicPr>
          <p:nvPr>
            <p:ph idx="1"/>
          </p:nvPr>
        </p:nvPicPr>
        <p:blipFill>
          <a:blip r:embed="rId3"/>
          <a:srcRect/>
          <a:stretch>
            <a:fillRect/>
          </a:stretch>
        </p:blipFill>
        <p:spPr bwMode="auto">
          <a:xfrm>
            <a:off x="304800" y="1295400"/>
            <a:ext cx="8458199" cy="5334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5400" dirty="0" smtClean="0"/>
              <a:t>Islam</a:t>
            </a:r>
            <a:endParaRPr lang="en-US" sz="5400" dirty="0"/>
          </a:p>
        </p:txBody>
      </p:sp>
      <p:pic>
        <p:nvPicPr>
          <p:cNvPr id="6146" name="Picture 2"/>
          <p:cNvPicPr>
            <a:picLocks noGrp="1" noChangeAspect="1" noChangeArrowheads="1"/>
          </p:cNvPicPr>
          <p:nvPr>
            <p:ph idx="1"/>
          </p:nvPr>
        </p:nvPicPr>
        <p:blipFill>
          <a:blip r:embed="rId3"/>
          <a:srcRect/>
          <a:stretch>
            <a:fillRect/>
          </a:stretch>
        </p:blipFill>
        <p:spPr bwMode="auto">
          <a:xfrm>
            <a:off x="381000" y="1295400"/>
            <a:ext cx="8382000" cy="51816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5400" dirty="0" smtClean="0"/>
              <a:t>Islam</a:t>
            </a:r>
            <a:endParaRPr lang="en-US" sz="5400" dirty="0"/>
          </a:p>
        </p:txBody>
      </p:sp>
      <p:pic>
        <p:nvPicPr>
          <p:cNvPr id="7170" name="Picture 2"/>
          <p:cNvPicPr>
            <a:picLocks noGrp="1" noChangeAspect="1" noChangeArrowheads="1"/>
          </p:cNvPicPr>
          <p:nvPr>
            <p:ph idx="1"/>
          </p:nvPr>
        </p:nvPicPr>
        <p:blipFill>
          <a:blip r:embed="rId3"/>
          <a:srcRect/>
          <a:stretch>
            <a:fillRect/>
          </a:stretch>
        </p:blipFill>
        <p:spPr bwMode="auto">
          <a:xfrm>
            <a:off x="304800" y="1143000"/>
            <a:ext cx="8534400" cy="5486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Zoroastrian</a:t>
            </a:r>
            <a:endParaRPr lang="en-US" sz="5400" dirty="0"/>
          </a:p>
        </p:txBody>
      </p:sp>
      <p:pic>
        <p:nvPicPr>
          <p:cNvPr id="4098" name="Picture 2"/>
          <p:cNvPicPr>
            <a:picLocks noGrp="1" noChangeAspect="1" noChangeArrowheads="1"/>
          </p:cNvPicPr>
          <p:nvPr>
            <p:ph idx="1"/>
          </p:nvPr>
        </p:nvPicPr>
        <p:blipFill>
          <a:blip r:embed="rId3"/>
          <a:srcRect/>
          <a:stretch>
            <a:fillRect/>
          </a:stretch>
        </p:blipFill>
        <p:spPr bwMode="auto">
          <a:xfrm>
            <a:off x="381000" y="1600200"/>
            <a:ext cx="8381999" cy="5029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Monotheistic Religions:</a:t>
            </a:r>
            <a:br>
              <a:rPr lang="en-US" dirty="0" smtClean="0"/>
            </a:br>
            <a:r>
              <a:rPr lang="en-US" dirty="0" smtClean="0"/>
              <a:t>Judaism, Christianity, and Islam</a:t>
            </a:r>
            <a:endParaRPr lang="en-US" dirty="0"/>
          </a:p>
        </p:txBody>
      </p:sp>
      <p:pic>
        <p:nvPicPr>
          <p:cNvPr id="11266" name="Picture 2"/>
          <p:cNvPicPr>
            <a:picLocks noGrp="1" noChangeAspect="1" noChangeArrowheads="1"/>
          </p:cNvPicPr>
          <p:nvPr>
            <p:ph idx="1"/>
          </p:nvPr>
        </p:nvPicPr>
        <p:blipFill>
          <a:blip r:embed="rId3"/>
          <a:srcRect/>
          <a:stretch>
            <a:fillRect/>
          </a:stretch>
        </p:blipFill>
        <p:spPr bwMode="auto">
          <a:xfrm>
            <a:off x="1981200" y="1295400"/>
            <a:ext cx="5105400" cy="5334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Judaism</a:t>
            </a:r>
            <a:endParaRPr lang="en-US" sz="5400" dirty="0"/>
          </a:p>
        </p:txBody>
      </p:sp>
      <p:pic>
        <p:nvPicPr>
          <p:cNvPr id="7170" name="Picture 2"/>
          <p:cNvPicPr>
            <a:picLocks noGrp="1" noChangeAspect="1" noChangeArrowheads="1"/>
          </p:cNvPicPr>
          <p:nvPr>
            <p:ph idx="1"/>
          </p:nvPr>
        </p:nvPicPr>
        <p:blipFill>
          <a:blip r:embed="rId3"/>
          <a:srcRect/>
          <a:stretch>
            <a:fillRect/>
          </a:stretch>
        </p:blipFill>
        <p:spPr bwMode="auto">
          <a:xfrm>
            <a:off x="1905000" y="1295400"/>
            <a:ext cx="5562600" cy="5334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5400" dirty="0" smtClean="0"/>
              <a:t>Judaism</a:t>
            </a:r>
            <a:r>
              <a:rPr lang="en-US" dirty="0" smtClean="0"/>
              <a:t> </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1905000" y="1371600"/>
            <a:ext cx="5410200" cy="5257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1758</Words>
  <Application>Microsoft Office PowerPoint</Application>
  <PresentationFormat>On-screen Show (4:3)</PresentationFormat>
  <Paragraphs>180</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Universal Religions and Worldviews  of the Urban Wave</vt:lpstr>
      <vt:lpstr>Zoroastrian</vt:lpstr>
      <vt:lpstr>Zoroastrian</vt:lpstr>
      <vt:lpstr>Zoroastrian</vt:lpstr>
      <vt:lpstr>Zoroastrian</vt:lpstr>
      <vt:lpstr>Zoroastrian</vt:lpstr>
      <vt:lpstr>Monotheistic Religions: Judaism, Christianity, and Islam</vt:lpstr>
      <vt:lpstr>Judaism</vt:lpstr>
      <vt:lpstr>Judaism </vt:lpstr>
      <vt:lpstr>Judaism</vt:lpstr>
      <vt:lpstr>Judaism</vt:lpstr>
      <vt:lpstr>Greek Philosophy</vt:lpstr>
      <vt:lpstr>Greek Philosophy</vt:lpstr>
      <vt:lpstr>Greek Philosophy</vt:lpstr>
      <vt:lpstr>Greek Philosophy</vt:lpstr>
      <vt:lpstr>Greek Philosopher</vt:lpstr>
      <vt:lpstr>Greek Philosophers</vt:lpstr>
      <vt:lpstr>Hinduism</vt:lpstr>
      <vt:lpstr>Hinduism</vt:lpstr>
      <vt:lpstr>Hinduism</vt:lpstr>
      <vt:lpstr>Hinduism</vt:lpstr>
      <vt:lpstr>Hinduism</vt:lpstr>
      <vt:lpstr>Hinduism</vt:lpstr>
      <vt:lpstr>Buddhism</vt:lpstr>
      <vt:lpstr>Buddhism</vt:lpstr>
      <vt:lpstr>Buddhism</vt:lpstr>
      <vt:lpstr>Buddhism</vt:lpstr>
      <vt:lpstr>Jainism</vt:lpstr>
      <vt:lpstr>Jainism</vt:lpstr>
      <vt:lpstr>Jainism</vt:lpstr>
      <vt:lpstr>Jainism </vt:lpstr>
      <vt:lpstr>Confucianism, Daoism, Buddhism</vt:lpstr>
      <vt:lpstr>Confucianism </vt:lpstr>
      <vt:lpstr>Confucianism</vt:lpstr>
      <vt:lpstr>Confucianism</vt:lpstr>
      <vt:lpstr>Daoism</vt:lpstr>
      <vt:lpstr>Daoism</vt:lpstr>
      <vt:lpstr>Daoism</vt:lpstr>
      <vt:lpstr>Daoism</vt:lpstr>
      <vt:lpstr>Christianity</vt:lpstr>
      <vt:lpstr>Christianity</vt:lpstr>
      <vt:lpstr>Christianity</vt:lpstr>
      <vt:lpstr>Christianity </vt:lpstr>
      <vt:lpstr>Christianity</vt:lpstr>
      <vt:lpstr>Christianity</vt:lpstr>
      <vt:lpstr>Christianity</vt:lpstr>
      <vt:lpstr>Christianity</vt:lpstr>
      <vt:lpstr>Islam</vt:lpstr>
      <vt:lpstr>Islam</vt:lpstr>
      <vt:lpstr>Islam</vt:lpstr>
      <vt:lpstr>Islam</vt:lpstr>
      <vt:lpstr>Islam</vt:lpstr>
      <vt:lpstr>Islam</vt:lpstr>
      <vt:lpstr>Islam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Religions  of the Urban Wave</dc:title>
  <dc:creator/>
  <cp:lastModifiedBy>Denise Ames</cp:lastModifiedBy>
  <cp:revision>82</cp:revision>
  <dcterms:created xsi:type="dcterms:W3CDTF">2006-08-16T00:00:00Z</dcterms:created>
  <dcterms:modified xsi:type="dcterms:W3CDTF">2012-04-04T14:19:07Z</dcterms:modified>
</cp:coreProperties>
</file>