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61" r:id="rId2"/>
    <p:sldId id="258" r:id="rId3"/>
    <p:sldId id="278" r:id="rId4"/>
    <p:sldId id="262" r:id="rId5"/>
    <p:sldId id="263" r:id="rId6"/>
    <p:sldId id="264" r:id="rId7"/>
    <p:sldId id="279" r:id="rId8"/>
    <p:sldId id="259" r:id="rId9"/>
    <p:sldId id="272" r:id="rId10"/>
    <p:sldId id="269" r:id="rId11"/>
    <p:sldId id="273" r:id="rId12"/>
    <p:sldId id="274" r:id="rId13"/>
    <p:sldId id="284" r:id="rId14"/>
    <p:sldId id="268" r:id="rId15"/>
    <p:sldId id="266" r:id="rId16"/>
    <p:sldId id="276" r:id="rId17"/>
    <p:sldId id="270" r:id="rId18"/>
    <p:sldId id="271" r:id="rId19"/>
    <p:sldId id="275" r:id="rId20"/>
    <p:sldId id="283" r:id="rId21"/>
    <p:sldId id="293" r:id="rId22"/>
    <p:sldId id="281" r:id="rId23"/>
    <p:sldId id="285" r:id="rId24"/>
    <p:sldId id="288" r:id="rId25"/>
    <p:sldId id="295" r:id="rId26"/>
    <p:sldId id="289" r:id="rId27"/>
    <p:sldId id="291" r:id="rId28"/>
    <p:sldId id="280" r:id="rId29"/>
    <p:sldId id="292" r:id="rId30"/>
    <p:sldId id="294" r:id="rId31"/>
    <p:sldId id="282" r:id="rId32"/>
    <p:sldId id="290" r:id="rId33"/>
    <p:sldId id="296" r:id="rId34"/>
    <p:sldId id="287" r:id="rId35"/>
    <p:sldId id="297" r:id="rId36"/>
    <p:sldId id="298" r:id="rId37"/>
    <p:sldId id="299" r:id="rId38"/>
    <p:sldId id="300" r:id="rId39"/>
    <p:sldId id="301" r:id="rId40"/>
    <p:sldId id="302" r:id="rId41"/>
    <p:sldId id="309" r:id="rId42"/>
    <p:sldId id="310" r:id="rId43"/>
    <p:sldId id="303" r:id="rId44"/>
    <p:sldId id="306" r:id="rId45"/>
    <p:sldId id="304" r:id="rId46"/>
    <p:sldId id="315" r:id="rId47"/>
    <p:sldId id="316" r:id="rId48"/>
    <p:sldId id="305" r:id="rId49"/>
    <p:sldId id="307" r:id="rId50"/>
    <p:sldId id="311" r:id="rId51"/>
    <p:sldId id="312" r:id="rId52"/>
    <p:sldId id="313" r:id="rId53"/>
    <p:sldId id="314" r:id="rId54"/>
    <p:sldId id="308" r:id="rId55"/>
    <p:sldId id="317"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9" d="100"/>
          <a:sy n="69" d="100"/>
        </p:scale>
        <p:origin x="-546"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BE83B9-7994-495B-BF48-61FF0C5F51B6}" type="datetimeFigureOut">
              <a:rPr lang="en-US" smtClean="0"/>
              <a:pPr/>
              <a:t>4/26/2012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23959E-FFAC-4923-A418-B0AA1E20AE8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en.wikipedia.org/wiki/Indigenous_peoples_of_the_America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smtClean="0"/>
              <a:t>Right: Indian family in Brazil posed in front of hut – 3 females, baby and man with bow and arrows.</a:t>
            </a:r>
          </a:p>
          <a:p>
            <a:r>
              <a:rPr lang="en-US" dirty="0" smtClean="0"/>
              <a:t>Date between 1890(1890) and 1923(1923). Wikimedia Commons</a:t>
            </a:r>
          </a:p>
          <a:p>
            <a:r>
              <a:rPr lang="en-US" dirty="0" smtClean="0"/>
              <a:t>Left: </a:t>
            </a:r>
            <a:r>
              <a:rPr lang="en-US" b="1" dirty="0" smtClean="0"/>
              <a:t>Pygmy</a:t>
            </a:r>
            <a:r>
              <a:rPr lang="en-US" dirty="0" smtClean="0"/>
              <a:t> is a term used for various ethnic groups worldwide whose average height is unusually short; anthropologists define pygmy as any group whose adult men grow to less than 150 cm (4 feet 11 inches) in average height. The term "pygmy" is sometimes considered pejorative. However, there is no single term to replace it.</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Kung huts, </a:t>
            </a:r>
            <a:r>
              <a:rPr lang="en-US" dirty="0" err="1" smtClean="0"/>
              <a:t>flickr</a:t>
            </a:r>
            <a:r>
              <a:rPr lang="en-US" dirty="0" smtClean="0"/>
              <a:t>,</a:t>
            </a:r>
            <a:r>
              <a:rPr lang="en-US" baseline="0" dirty="0" smtClean="0"/>
              <a:t> educational purposes only, do not reproduce.</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The </a:t>
            </a:r>
            <a:r>
              <a:rPr lang="en-US" sz="1200" b="0" i="0" kern="1200" dirty="0" err="1" smtClean="0">
                <a:solidFill>
                  <a:schemeClr val="tx1"/>
                </a:solidFill>
                <a:latin typeface="+mn-lt"/>
                <a:ea typeface="+mn-ea"/>
                <a:cs typeface="+mn-cs"/>
              </a:rPr>
              <a:t>Yanomami</a:t>
            </a:r>
            <a:r>
              <a:rPr lang="en-US" sz="1200" b="0" i="0" kern="1200" dirty="0" smtClean="0">
                <a:solidFill>
                  <a:schemeClr val="tx1"/>
                </a:solidFill>
                <a:latin typeface="+mn-lt"/>
                <a:ea typeface="+mn-ea"/>
                <a:cs typeface="+mn-cs"/>
              </a:rPr>
              <a:t>, also spelled </a:t>
            </a:r>
            <a:r>
              <a:rPr lang="en-US" sz="1200" b="0" i="0" kern="1200" dirty="0" err="1" smtClean="0">
                <a:solidFill>
                  <a:schemeClr val="tx1"/>
                </a:solidFill>
                <a:latin typeface="+mn-lt"/>
                <a:ea typeface="+mn-ea"/>
                <a:cs typeface="+mn-cs"/>
              </a:rPr>
              <a:t>Ya̧nomamö</a:t>
            </a:r>
            <a:r>
              <a:rPr lang="en-US" sz="1200" b="0" i="0" kern="1200" dirty="0" smtClean="0">
                <a:solidFill>
                  <a:schemeClr val="tx1"/>
                </a:solidFill>
                <a:latin typeface="+mn-lt"/>
                <a:ea typeface="+mn-ea"/>
                <a:cs typeface="+mn-cs"/>
              </a:rPr>
              <a:t> or </a:t>
            </a:r>
            <a:r>
              <a:rPr lang="en-US" sz="1200" b="0" i="0" kern="1200" dirty="0" err="1" smtClean="0">
                <a:solidFill>
                  <a:schemeClr val="tx1"/>
                </a:solidFill>
                <a:latin typeface="+mn-lt"/>
                <a:ea typeface="+mn-ea"/>
                <a:cs typeface="+mn-cs"/>
              </a:rPr>
              <a:t>Yanomama</a:t>
            </a:r>
            <a:r>
              <a:rPr lang="en-US" sz="1200" b="0" i="0" kern="1200" dirty="0" smtClean="0">
                <a:solidFill>
                  <a:schemeClr val="tx1"/>
                </a:solidFill>
                <a:latin typeface="+mn-lt"/>
                <a:ea typeface="+mn-ea"/>
                <a:cs typeface="+mn-cs"/>
              </a:rPr>
              <a:t>, are a group of approximately 20,000 </a:t>
            </a:r>
            <a:r>
              <a:rPr lang="en-US" sz="1200" b="0" i="0" u="none" strike="noStrike" kern="1200" dirty="0" smtClean="0">
                <a:solidFill>
                  <a:schemeClr val="tx1"/>
                </a:solidFill>
                <a:latin typeface="+mn-lt"/>
                <a:ea typeface="+mn-ea"/>
                <a:cs typeface="+mn-cs"/>
              </a:rPr>
              <a:t>indigenous</a:t>
            </a:r>
            <a:r>
              <a:rPr lang="en-US" sz="1200" b="0" i="0" kern="1200" dirty="0" smtClean="0">
                <a:solidFill>
                  <a:schemeClr val="tx1"/>
                </a:solidFill>
                <a:latin typeface="+mn-lt"/>
                <a:ea typeface="+mn-ea"/>
                <a:cs typeface="+mn-cs"/>
              </a:rPr>
              <a:t> people who live in some 200–250 villages in the </a:t>
            </a:r>
            <a:r>
              <a:rPr lang="en-US" sz="1200" b="0" i="0" u="none" strike="noStrike" kern="1200" dirty="0" smtClean="0">
                <a:solidFill>
                  <a:schemeClr val="tx1"/>
                </a:solidFill>
                <a:latin typeface="+mn-lt"/>
                <a:ea typeface="+mn-ea"/>
                <a:cs typeface="+mn-cs"/>
              </a:rPr>
              <a:t>Amazon rainforest</a:t>
            </a:r>
            <a:r>
              <a:rPr lang="en-US" sz="1200" b="0" i="0" kern="1200" dirty="0" smtClean="0">
                <a:solidFill>
                  <a:schemeClr val="tx1"/>
                </a:solidFill>
                <a:latin typeface="+mn-lt"/>
                <a:ea typeface="+mn-ea"/>
                <a:cs typeface="+mn-cs"/>
              </a:rPr>
              <a:t> on the border between </a:t>
            </a:r>
            <a:r>
              <a:rPr lang="en-US" sz="1200" b="0" i="0" u="none" strike="noStrike" kern="1200" dirty="0" smtClean="0">
                <a:solidFill>
                  <a:schemeClr val="tx1"/>
                </a:solidFill>
                <a:latin typeface="+mn-lt"/>
                <a:ea typeface="+mn-ea"/>
                <a:cs typeface="+mn-cs"/>
              </a:rPr>
              <a:t>Venezuela</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rPr>
              <a:t>Brazil</a:t>
            </a:r>
            <a:r>
              <a:rPr lang="en-US" sz="1200" b="0" i="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Right: Kung man eating from a gourd. </a:t>
            </a:r>
          </a:p>
          <a:p>
            <a:r>
              <a:rPr lang="en-US" baseline="0" dirty="0" smtClean="0"/>
              <a:t>Left: A Smoky Day at the Sugar Bowl, </a:t>
            </a:r>
            <a:r>
              <a:rPr lang="en-US" baseline="0" dirty="0" err="1" smtClean="0"/>
              <a:t>Hupa</a:t>
            </a:r>
            <a:r>
              <a:rPr lang="en-US" baseline="0" dirty="0" smtClean="0"/>
              <a:t> man spear fishing.</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Right: Large game animals such as deer were an important source of protein in Middle and Upper Paleolithic diets</a:t>
            </a:r>
          </a:p>
          <a:p>
            <a:r>
              <a:rPr lang="en-US" dirty="0" smtClean="0"/>
              <a:t>Left: People may have first fermented grapes in animal skin pouches to create wine during the Paleolithic. Wikimedia Commons</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Inuit people, traditional </a:t>
            </a:r>
            <a:r>
              <a:rPr lang="en-US" sz="1200" b="0" i="0" kern="1200" dirty="0" err="1" smtClean="0">
                <a:solidFill>
                  <a:schemeClr val="tx1"/>
                </a:solidFill>
                <a:latin typeface="+mn-lt"/>
                <a:ea typeface="+mn-ea"/>
                <a:cs typeface="+mn-cs"/>
              </a:rPr>
              <a:t>qamuti</a:t>
            </a:r>
            <a:r>
              <a:rPr lang="en-US" sz="1200" b="0" i="0" kern="1200" dirty="0" smtClean="0">
                <a:solidFill>
                  <a:schemeClr val="tx1"/>
                </a:solidFill>
                <a:latin typeface="+mn-lt"/>
                <a:ea typeface="+mn-ea"/>
                <a:cs typeface="+mn-cs"/>
              </a:rPr>
              <a:t> (sled), Cape Dorset. The </a:t>
            </a:r>
            <a:r>
              <a:rPr lang="en-US" sz="1200" b="1" i="0" kern="1200" dirty="0" smtClean="0">
                <a:solidFill>
                  <a:schemeClr val="tx1"/>
                </a:solidFill>
                <a:latin typeface="+mn-lt"/>
                <a:ea typeface="+mn-ea"/>
                <a:cs typeface="+mn-cs"/>
              </a:rPr>
              <a:t>Inuit</a:t>
            </a:r>
            <a:r>
              <a:rPr lang="en-US" sz="1200" b="0" i="0" kern="1200" dirty="0" smtClean="0">
                <a:solidFill>
                  <a:schemeClr val="tx1"/>
                </a:solidFill>
                <a:latin typeface="+mn-lt"/>
                <a:ea typeface="+mn-ea"/>
                <a:cs typeface="+mn-cs"/>
              </a:rPr>
              <a:t> (also called </a:t>
            </a:r>
            <a:r>
              <a:rPr lang="en-US" sz="1200" b="0" i="1" kern="1200" dirty="0" smtClean="0">
                <a:solidFill>
                  <a:schemeClr val="tx1"/>
                </a:solidFill>
                <a:latin typeface="+mn-lt"/>
                <a:ea typeface="+mn-ea"/>
                <a:cs typeface="+mn-cs"/>
              </a:rPr>
              <a:t>Eskimo</a:t>
            </a:r>
            <a:r>
              <a:rPr lang="en-US" sz="1200" b="0" i="0" kern="1200" dirty="0" smtClean="0">
                <a:solidFill>
                  <a:schemeClr val="tx1"/>
                </a:solidFill>
                <a:latin typeface="+mn-lt"/>
                <a:ea typeface="+mn-ea"/>
                <a:cs typeface="+mn-cs"/>
              </a:rPr>
              <a:t>) are a group of culturally similar </a:t>
            </a:r>
            <a:r>
              <a:rPr lang="en-US" sz="1200" b="0" i="0" u="none" strike="noStrike" kern="1200" dirty="0" smtClean="0">
                <a:solidFill>
                  <a:schemeClr val="tx1"/>
                </a:solidFill>
                <a:latin typeface="+mn-lt"/>
                <a:ea typeface="+mn-ea"/>
                <a:cs typeface="+mn-cs"/>
              </a:rPr>
              <a:t>indigenous peoples</a:t>
            </a:r>
            <a:r>
              <a:rPr lang="en-US" sz="1200" b="0" i="0" kern="1200" dirty="0" smtClean="0">
                <a:solidFill>
                  <a:schemeClr val="tx1"/>
                </a:solidFill>
                <a:latin typeface="+mn-lt"/>
                <a:ea typeface="+mn-ea"/>
                <a:cs typeface="+mn-cs"/>
              </a:rPr>
              <a:t> inhabiting the </a:t>
            </a:r>
            <a:r>
              <a:rPr lang="en-US" sz="1200" b="0" i="0" u="none" strike="noStrike" kern="1200" dirty="0" smtClean="0">
                <a:solidFill>
                  <a:schemeClr val="tx1"/>
                </a:solidFill>
                <a:latin typeface="+mn-lt"/>
                <a:ea typeface="+mn-ea"/>
                <a:cs typeface="+mn-cs"/>
              </a:rPr>
              <a:t>Arctic</a:t>
            </a:r>
            <a:r>
              <a:rPr lang="en-US" sz="1200" b="0" i="0" u="none" strike="noStrike"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regions of </a:t>
            </a:r>
            <a:r>
              <a:rPr lang="en-US" sz="1200" b="0" i="0" u="none" strike="noStrike" kern="1200" dirty="0" smtClean="0">
                <a:solidFill>
                  <a:schemeClr val="tx1"/>
                </a:solidFill>
                <a:latin typeface="+mn-lt"/>
                <a:ea typeface="+mn-ea"/>
                <a:cs typeface="+mn-cs"/>
              </a:rPr>
              <a:t>Canada,</a:t>
            </a:r>
            <a:r>
              <a:rPr lang="en-US" sz="1200" b="0" i="0" u="none" strike="noStrike" kern="1200" baseline="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Denmark, (Greenland)</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Russia</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Siberia</a:t>
            </a:r>
            <a:r>
              <a:rPr lang="en-US" sz="1200" b="0" i="0" kern="1200" dirty="0" smtClean="0">
                <a:solidFill>
                  <a:schemeClr val="tx1"/>
                </a:solidFill>
                <a:latin typeface="+mn-lt"/>
                <a:ea typeface="+mn-ea"/>
                <a:cs typeface="+mn-cs"/>
              </a:rPr>
              <a:t>) and the United States (</a:t>
            </a:r>
            <a:r>
              <a:rPr lang="en-US" sz="1200" b="0" i="0" u="none" strike="noStrike" kern="1200" dirty="0" smtClean="0">
                <a:solidFill>
                  <a:schemeClr val="tx1"/>
                </a:solidFill>
                <a:latin typeface="+mn-lt"/>
                <a:ea typeface="+mn-ea"/>
                <a:cs typeface="+mn-cs"/>
              </a:rPr>
              <a:t>Alaska</a:t>
            </a:r>
            <a:r>
              <a:rPr lang="en-US" sz="1200" b="0" i="0" kern="1200" dirty="0" smtClean="0">
                <a:solidFill>
                  <a:schemeClr val="tx1"/>
                </a:solidFill>
                <a:latin typeface="+mn-lt"/>
                <a:ea typeface="+mn-ea"/>
                <a:cs typeface="+mn-cs"/>
              </a:rPr>
              <a:t>). Total population is estimated at 150,000.</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Right: spearhead from the Upper Paleolithic</a:t>
            </a:r>
          </a:p>
          <a:p>
            <a:r>
              <a:rPr lang="en-US" dirty="0" smtClean="0"/>
              <a:t>Left: </a:t>
            </a:r>
            <a:r>
              <a:rPr lang="en-US" smtClean="0"/>
              <a:t>Assorted reindeer </a:t>
            </a:r>
            <a:r>
              <a:rPr lang="en-US" dirty="0" smtClean="0"/>
              <a:t>bone</a:t>
            </a:r>
            <a:r>
              <a:rPr lang="en-US" baseline="0" dirty="0" smtClean="0"/>
              <a:t> tools</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Right: Kung woman with digging</a:t>
            </a:r>
            <a:r>
              <a:rPr lang="en-US" baseline="0" dirty="0" smtClean="0"/>
              <a:t> stick, source </a:t>
            </a:r>
            <a:r>
              <a:rPr lang="en-US" baseline="0" dirty="0" err="1" smtClean="0"/>
              <a:t>flickr</a:t>
            </a:r>
            <a:r>
              <a:rPr lang="en-US" baseline="0" dirty="0" smtClean="0"/>
              <a:t>, copyrighted do not reproduce, educational purposes only.</a:t>
            </a:r>
          </a:p>
          <a:p>
            <a:r>
              <a:rPr lang="en-US" baseline="0" dirty="0" smtClean="0"/>
              <a:t>Left: </a:t>
            </a:r>
            <a:r>
              <a:rPr lang="en-US" baseline="0" dirty="0" err="1" smtClean="0"/>
              <a:t>Hazda</a:t>
            </a:r>
            <a:r>
              <a:rPr lang="en-US" baseline="0" dirty="0" smtClean="0"/>
              <a:t> men lighting fire. Wikimedia Commons</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Two </a:t>
            </a:r>
            <a:r>
              <a:rPr lang="en-US" sz="1200" b="0" i="0" kern="1200" dirty="0" err="1" smtClean="0">
                <a:solidFill>
                  <a:schemeClr val="tx1"/>
                </a:solidFill>
                <a:latin typeface="+mn-lt"/>
                <a:ea typeface="+mn-ea"/>
                <a:cs typeface="+mn-cs"/>
              </a:rPr>
              <a:t>Hadza</a:t>
            </a:r>
            <a:r>
              <a:rPr lang="en-US" sz="1200" b="0" i="0" kern="1200" dirty="0" smtClean="0">
                <a:solidFill>
                  <a:schemeClr val="tx1"/>
                </a:solidFill>
                <a:latin typeface="+mn-lt"/>
                <a:ea typeface="+mn-ea"/>
                <a:cs typeface="+mn-cs"/>
              </a:rPr>
              <a:t> men returning from a hunt on the Serengeti</a:t>
            </a:r>
            <a:r>
              <a:rPr lang="en-US" sz="1200" b="0" i="0" kern="1200" baseline="0" dirty="0" smtClean="0">
                <a:solidFill>
                  <a:schemeClr val="tx1"/>
                </a:solidFill>
                <a:latin typeface="+mn-lt"/>
                <a:ea typeface="+mn-ea"/>
                <a:cs typeface="+mn-cs"/>
              </a:rPr>
              <a:t> Plain of eastern Africa. </a:t>
            </a:r>
            <a:r>
              <a:rPr lang="en-US" sz="1200" b="0" i="0" kern="1200" dirty="0" smtClean="0">
                <a:solidFill>
                  <a:schemeClr val="tx1"/>
                </a:solidFill>
                <a:latin typeface="+mn-lt"/>
                <a:ea typeface="+mn-ea"/>
                <a:cs typeface="+mn-cs"/>
              </a:rPr>
              <a:t>The contribution of meat to the diet increases in the dry season, when game become concentrated around sources of water. During this time, men often hunt in pairs, and spend entire nights lying in wait by waterholes, hoping to shoot animals that approach for a night-time drink, with </a:t>
            </a:r>
            <a:r>
              <a:rPr lang="en-US" sz="1200" b="0" i="0" u="none" strike="noStrike" kern="1200" dirty="0" smtClean="0">
                <a:solidFill>
                  <a:schemeClr val="tx1"/>
                </a:solidFill>
                <a:latin typeface="+mn-lt"/>
                <a:ea typeface="+mn-ea"/>
                <a:cs typeface="+mn-cs"/>
              </a:rPr>
              <a:t>bows and arrows</a:t>
            </a:r>
            <a:r>
              <a:rPr lang="en-US" sz="1200" b="0" i="0" kern="1200" dirty="0" smtClean="0">
                <a:solidFill>
                  <a:schemeClr val="tx1"/>
                </a:solidFill>
                <a:latin typeface="+mn-lt"/>
                <a:ea typeface="+mn-ea"/>
                <a:cs typeface="+mn-cs"/>
              </a:rPr>
              <a:t> treated with poison.</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Left: </a:t>
            </a:r>
            <a:r>
              <a:rPr lang="en-US" sz="1200" b="0" i="0" kern="1200" dirty="0" smtClean="0">
                <a:solidFill>
                  <a:schemeClr val="tx1"/>
                </a:solidFill>
                <a:latin typeface="+mn-lt"/>
                <a:ea typeface="+mn-ea"/>
                <a:cs typeface="+mn-cs"/>
              </a:rPr>
              <a:t>A </a:t>
            </a:r>
            <a:r>
              <a:rPr lang="en-US" sz="1200" b="0" i="0" u="none" strike="noStrike" kern="1200" dirty="0" smtClean="0">
                <a:solidFill>
                  <a:schemeClr val="tx1"/>
                </a:solidFill>
                <a:latin typeface="+mn-lt"/>
                <a:ea typeface="+mn-ea"/>
                <a:cs typeface="+mn-cs"/>
              </a:rPr>
              <a:t>Bedouin</a:t>
            </a:r>
            <a:r>
              <a:rPr lang="en-US" sz="1200" b="0" i="0" kern="1200" dirty="0" smtClean="0">
                <a:solidFill>
                  <a:schemeClr val="tx1"/>
                </a:solidFill>
                <a:latin typeface="+mn-lt"/>
                <a:ea typeface="+mn-ea"/>
                <a:cs typeface="+mn-cs"/>
              </a:rPr>
              <a:t> hunter from </a:t>
            </a:r>
            <a:r>
              <a:rPr lang="en-US" sz="1200" b="0" i="0" u="none" strike="noStrike" kern="1200" dirty="0" err="1" smtClean="0">
                <a:solidFill>
                  <a:schemeClr val="tx1"/>
                </a:solidFill>
                <a:latin typeface="+mn-lt"/>
                <a:ea typeface="+mn-ea"/>
                <a:cs typeface="+mn-cs"/>
              </a:rPr>
              <a:t>Shammar</a:t>
            </a:r>
            <a:r>
              <a:rPr lang="en-US" sz="1200" b="0" i="0" kern="1200" dirty="0" smtClean="0">
                <a:solidFill>
                  <a:schemeClr val="tx1"/>
                </a:solidFill>
                <a:latin typeface="+mn-lt"/>
                <a:ea typeface="+mn-ea"/>
                <a:cs typeface="+mn-cs"/>
              </a:rPr>
              <a:t> tribe with a shot Asiatic Cheetah and cub from Southwestern </a:t>
            </a:r>
            <a:r>
              <a:rPr lang="en-US" sz="1200" b="0" i="0" u="none" strike="noStrike" kern="1200" dirty="0" smtClean="0">
                <a:solidFill>
                  <a:schemeClr val="tx1"/>
                </a:solidFill>
                <a:latin typeface="+mn-lt"/>
                <a:ea typeface="+mn-ea"/>
                <a:cs typeface="+mn-cs"/>
              </a:rPr>
              <a:t>Iraq</a:t>
            </a:r>
            <a:r>
              <a:rPr lang="en-US" sz="1200" b="0" i="0" kern="1200" dirty="0" smtClean="0">
                <a:solidFill>
                  <a:schemeClr val="tx1"/>
                </a:solidFill>
                <a:latin typeface="+mn-lt"/>
                <a:ea typeface="+mn-ea"/>
                <a:cs typeface="+mn-cs"/>
              </a:rPr>
              <a:t> poses with his new </a:t>
            </a:r>
            <a:r>
              <a:rPr lang="en-US" sz="1200" b="0" i="0" u="none" strike="noStrike" kern="1200" dirty="0" smtClean="0">
                <a:solidFill>
                  <a:schemeClr val="tx1"/>
                </a:solidFill>
                <a:latin typeface="+mn-lt"/>
                <a:ea typeface="+mn-ea"/>
                <a:cs typeface="+mn-cs"/>
              </a:rPr>
              <a:t>Lee-Enfield</a:t>
            </a:r>
            <a:r>
              <a:rPr lang="en-US" sz="1200" b="0" i="0" kern="1200" dirty="0" smtClean="0">
                <a:solidFill>
                  <a:schemeClr val="tx1"/>
                </a:solidFill>
                <a:latin typeface="+mn-lt"/>
                <a:ea typeface="+mn-ea"/>
                <a:cs typeface="+mn-cs"/>
              </a:rPr>
              <a:t> rifle in 1925.</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The </a:t>
            </a:r>
            <a:r>
              <a:rPr lang="en-US" sz="1200" b="0" i="0" kern="1200" dirty="0" err="1" smtClean="0">
                <a:solidFill>
                  <a:schemeClr val="tx1"/>
                </a:solidFill>
                <a:latin typeface="+mn-lt"/>
                <a:ea typeface="+mn-ea"/>
                <a:cs typeface="+mn-cs"/>
              </a:rPr>
              <a:t>Maasai</a:t>
            </a:r>
            <a:r>
              <a:rPr lang="en-US" sz="1200" b="0" i="0" kern="1200" dirty="0" smtClean="0">
                <a:solidFill>
                  <a:schemeClr val="tx1"/>
                </a:solidFill>
                <a:latin typeface="+mn-lt"/>
                <a:ea typeface="+mn-ea"/>
                <a:cs typeface="+mn-cs"/>
              </a:rPr>
              <a:t> (sometimes spelled "</a:t>
            </a:r>
            <a:r>
              <a:rPr lang="en-US" sz="1200" b="0" i="0" kern="1200" dirty="0" err="1" smtClean="0">
                <a:solidFill>
                  <a:schemeClr val="tx1"/>
                </a:solidFill>
                <a:latin typeface="+mn-lt"/>
                <a:ea typeface="+mn-ea"/>
                <a:cs typeface="+mn-cs"/>
              </a:rPr>
              <a:t>Masai</a:t>
            </a:r>
            <a:r>
              <a:rPr lang="en-US" sz="1200" b="0" i="0" kern="1200" dirty="0" smtClean="0">
                <a:solidFill>
                  <a:schemeClr val="tx1"/>
                </a:solidFill>
                <a:latin typeface="+mn-lt"/>
                <a:ea typeface="+mn-ea"/>
                <a:cs typeface="+mn-cs"/>
              </a:rPr>
              <a:t>") are a semi-nomadic people located in </a:t>
            </a:r>
            <a:r>
              <a:rPr lang="en-US" sz="1200" b="0" i="0" u="none" strike="noStrike" kern="1200" dirty="0" smtClean="0">
                <a:solidFill>
                  <a:schemeClr val="tx1"/>
                </a:solidFill>
                <a:latin typeface="+mn-lt"/>
                <a:ea typeface="+mn-ea"/>
                <a:cs typeface="+mn-cs"/>
              </a:rPr>
              <a:t>Kenya</a:t>
            </a:r>
            <a:r>
              <a:rPr lang="en-US" sz="1200" b="0" i="0" kern="1200" dirty="0" smtClean="0">
                <a:solidFill>
                  <a:schemeClr val="tx1"/>
                </a:solidFill>
                <a:latin typeface="+mn-lt"/>
                <a:ea typeface="+mn-ea"/>
                <a:cs typeface="+mn-cs"/>
              </a:rPr>
              <a:t> and northern </a:t>
            </a:r>
            <a:r>
              <a:rPr lang="en-US" sz="1200" b="0" i="0" u="none" strike="noStrike" kern="1200" dirty="0" smtClean="0">
                <a:solidFill>
                  <a:schemeClr val="tx1"/>
                </a:solidFill>
                <a:latin typeface="+mn-lt"/>
                <a:ea typeface="+mn-ea"/>
                <a:cs typeface="+mn-cs"/>
              </a:rPr>
              <a:t>Tanzania</a:t>
            </a:r>
            <a:r>
              <a:rPr lang="en-US" sz="1200" b="0" i="0" kern="1200" dirty="0" smtClean="0">
                <a:solidFill>
                  <a:schemeClr val="tx1"/>
                </a:solidFill>
                <a:latin typeface="+mn-lt"/>
                <a:ea typeface="+mn-ea"/>
                <a:cs typeface="+mn-cs"/>
              </a:rPr>
              <a:t>. Population 1.5 million. </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Aborigines are people who are </a:t>
            </a:r>
            <a:r>
              <a:rPr lang="en-US" sz="1200" b="0" i="0" u="none" strike="noStrike" kern="1200" dirty="0" smtClean="0">
                <a:solidFill>
                  <a:schemeClr val="tx1"/>
                </a:solidFill>
                <a:latin typeface="+mn-lt"/>
                <a:ea typeface="+mn-ea"/>
                <a:cs typeface="+mn-cs"/>
              </a:rPr>
              <a:t>indigenous</a:t>
            </a:r>
            <a:r>
              <a:rPr lang="en-US" sz="1200" b="0" i="0" kern="1200" dirty="0" smtClean="0">
                <a:solidFill>
                  <a:schemeClr val="tx1"/>
                </a:solidFill>
                <a:latin typeface="+mn-lt"/>
                <a:ea typeface="+mn-ea"/>
                <a:cs typeface="+mn-cs"/>
              </a:rPr>
              <a:t> to most of the </a:t>
            </a:r>
            <a:r>
              <a:rPr lang="en-US" sz="1200" b="0" i="0" u="none" strike="noStrike" kern="1200" dirty="0" smtClean="0">
                <a:solidFill>
                  <a:schemeClr val="tx1"/>
                </a:solidFill>
                <a:latin typeface="+mn-lt"/>
                <a:ea typeface="+mn-ea"/>
                <a:cs typeface="+mn-cs"/>
              </a:rPr>
              <a:t>Australian continent. These th</a:t>
            </a:r>
            <a:r>
              <a:rPr lang="en-US" dirty="0" smtClean="0"/>
              <a:t>ree indigenous Australians on Bathurst Island in 1939. Apparently the island’s population was isolated from modern society for 6,000 years until</a:t>
            </a:r>
            <a:r>
              <a:rPr lang="en-US" baseline="0" dirty="0" smtClean="0"/>
              <a:t> the 18</a:t>
            </a:r>
            <a:r>
              <a:rPr lang="en-US" baseline="30000" dirty="0" smtClean="0"/>
              <a:t>th</a:t>
            </a:r>
            <a:r>
              <a:rPr lang="en-US" baseline="0" dirty="0" smtClean="0"/>
              <a:t> century. Today the population totals </a:t>
            </a:r>
            <a:r>
              <a:rPr lang="en-US" sz="1200" b="0" i="0" kern="1200" dirty="0" smtClean="0">
                <a:solidFill>
                  <a:schemeClr val="tx1"/>
                </a:solidFill>
                <a:latin typeface="+mn-lt"/>
                <a:ea typeface="+mn-ea"/>
                <a:cs typeface="+mn-cs"/>
              </a:rPr>
              <a:t>517,000</a:t>
            </a:r>
            <a:r>
              <a:rPr lang="en-US" sz="1200" b="0" i="0" u="none" strike="noStrike" kern="1200" baseline="3000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2.3% of Australia's population. </a:t>
            </a:r>
            <a:r>
              <a:rPr lang="en-US" baseline="0" dirty="0" smtClean="0"/>
              <a:t>Wikimedia Commons</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Group of Ainu people, 1902 photograph. They are </a:t>
            </a:r>
            <a:r>
              <a:rPr lang="en-US" sz="1200" b="0" i="0" u="none" strike="noStrike" kern="1200" dirty="0" smtClean="0">
                <a:solidFill>
                  <a:schemeClr val="tx1"/>
                </a:solidFill>
                <a:latin typeface="+mn-lt"/>
                <a:ea typeface="+mn-ea"/>
                <a:cs typeface="+mn-cs"/>
              </a:rPr>
              <a:t>indigenous</a:t>
            </a:r>
            <a:r>
              <a:rPr lang="en-US" sz="1200" b="0" i="0" kern="1200" dirty="0" smtClean="0">
                <a:solidFill>
                  <a:schemeClr val="tx1"/>
                </a:solidFill>
                <a:latin typeface="+mn-lt"/>
                <a:ea typeface="+mn-ea"/>
                <a:cs typeface="+mn-cs"/>
              </a:rPr>
              <a:t> people or groups in </a:t>
            </a:r>
            <a:r>
              <a:rPr lang="en-US" sz="1200" b="0" i="0" u="none" strike="noStrike" kern="1200" dirty="0" smtClean="0">
                <a:solidFill>
                  <a:schemeClr val="tx1"/>
                </a:solidFill>
                <a:latin typeface="+mn-lt"/>
                <a:ea typeface="+mn-ea"/>
                <a:cs typeface="+mn-cs"/>
              </a:rPr>
              <a:t>Japan</a:t>
            </a:r>
            <a:r>
              <a:rPr lang="en-US" sz="1200" b="0" i="0" kern="1200" dirty="0" smtClean="0">
                <a:solidFill>
                  <a:schemeClr val="tx1"/>
                </a:solidFill>
                <a:latin typeface="+mn-lt"/>
                <a:ea typeface="+mn-ea"/>
                <a:cs typeface="+mn-cs"/>
              </a:rPr>
              <a:t> and Russia. The official Japanese government estimate is 25,000, though this number has been disputed with unofficial estimates of upwards of 200,000.</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Inuit family, 1930</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Kung women with</a:t>
            </a:r>
            <a:r>
              <a:rPr lang="en-US" baseline="0" dirty="0" smtClean="0"/>
              <a:t> their children, photo </a:t>
            </a:r>
            <a:r>
              <a:rPr lang="en-US" baseline="0" dirty="0" err="1" smtClean="0"/>
              <a:t>Izla</a:t>
            </a:r>
            <a:r>
              <a:rPr lang="en-US" baseline="0" dirty="0" smtClean="0"/>
              <a:t> </a:t>
            </a:r>
            <a:r>
              <a:rPr lang="en-US" baseline="0" dirty="0" err="1" smtClean="0"/>
              <a:t>Kaya</a:t>
            </a:r>
            <a:r>
              <a:rPr lang="en-US" baseline="0" dirty="0" smtClean="0"/>
              <a:t> </a:t>
            </a:r>
            <a:r>
              <a:rPr lang="en-US" baseline="0" dirty="0" err="1" smtClean="0"/>
              <a:t>Bardavid</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Right: </a:t>
            </a:r>
            <a:r>
              <a:rPr lang="en-US" sz="1200" b="0" i="0" kern="1200" dirty="0" smtClean="0">
                <a:solidFill>
                  <a:schemeClr val="tx1"/>
                </a:solidFill>
                <a:latin typeface="+mn-lt"/>
                <a:ea typeface="+mn-ea"/>
                <a:cs typeface="+mn-cs"/>
              </a:rPr>
              <a:t>Two Great </a:t>
            </a:r>
            <a:r>
              <a:rPr lang="en-US" sz="1200" b="0" i="0" kern="1200" dirty="0" err="1" smtClean="0">
                <a:solidFill>
                  <a:schemeClr val="tx1"/>
                </a:solidFill>
                <a:latin typeface="+mn-lt"/>
                <a:ea typeface="+mn-ea"/>
                <a:cs typeface="+mn-cs"/>
              </a:rPr>
              <a:t>Andamanese</a:t>
            </a:r>
            <a:r>
              <a:rPr lang="en-US" sz="1200" b="0" i="0" kern="1200" dirty="0" smtClean="0">
                <a:solidFill>
                  <a:schemeClr val="tx1"/>
                </a:solidFill>
                <a:latin typeface="+mn-lt"/>
                <a:ea typeface="+mn-ea"/>
                <a:cs typeface="+mn-cs"/>
              </a:rPr>
              <a:t> men, in an 1875 photograph. The </a:t>
            </a:r>
            <a:r>
              <a:rPr lang="en-US" sz="1200" b="0" i="0" kern="1200" dirty="0" err="1" smtClean="0">
                <a:solidFill>
                  <a:schemeClr val="tx1"/>
                </a:solidFill>
                <a:latin typeface="+mn-lt"/>
                <a:ea typeface="+mn-ea"/>
                <a:cs typeface="+mn-cs"/>
              </a:rPr>
              <a:t>Andamanese</a:t>
            </a:r>
            <a:r>
              <a:rPr lang="en-US" sz="1200" b="1" i="0" kern="120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people are the various </a:t>
            </a:r>
            <a:r>
              <a:rPr lang="en-US" sz="1200" b="0" i="0" u="none" strike="noStrike" kern="1200" dirty="0" smtClean="0">
                <a:solidFill>
                  <a:schemeClr val="tx1"/>
                </a:solidFill>
                <a:latin typeface="+mn-lt"/>
                <a:ea typeface="+mn-ea"/>
                <a:cs typeface="+mn-cs"/>
              </a:rPr>
              <a:t>aboriginal inhabitants</a:t>
            </a:r>
            <a:r>
              <a:rPr lang="en-US" sz="1200" b="0" i="0" u="none" strike="noStrike"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of the </a:t>
            </a:r>
            <a:r>
              <a:rPr lang="en-US" sz="1200" b="0" i="0" u="none" strike="noStrike" kern="1200" dirty="0" smtClean="0">
                <a:solidFill>
                  <a:schemeClr val="tx1"/>
                </a:solidFill>
                <a:latin typeface="+mn-lt"/>
                <a:ea typeface="+mn-ea"/>
                <a:cs typeface="+mn-cs"/>
              </a:rPr>
              <a:t>Andaman Islands</a:t>
            </a:r>
            <a:r>
              <a:rPr lang="en-US" sz="1200" b="0" i="0" kern="1200" dirty="0" smtClean="0">
                <a:solidFill>
                  <a:schemeClr val="tx1"/>
                </a:solidFill>
                <a:latin typeface="+mn-lt"/>
                <a:ea typeface="+mn-ea"/>
                <a:cs typeface="+mn-cs"/>
              </a:rPr>
              <a:t>, which is the northern district of </a:t>
            </a:r>
            <a:r>
              <a:rPr lang="en-US" sz="1200" b="0" i="0" u="none" strike="noStrike" kern="1200" dirty="0" smtClean="0">
                <a:solidFill>
                  <a:schemeClr val="tx1"/>
                </a:solidFill>
                <a:latin typeface="+mn-lt"/>
                <a:ea typeface="+mn-ea"/>
                <a:cs typeface="+mn-cs"/>
              </a:rPr>
              <a:t>India</a:t>
            </a:r>
            <a:r>
              <a:rPr lang="en-US" sz="1200" b="0" i="0" kern="1200" dirty="0" smtClean="0">
                <a:solidFill>
                  <a:schemeClr val="tx1"/>
                </a:solidFill>
                <a:latin typeface="+mn-lt"/>
                <a:ea typeface="+mn-ea"/>
                <a:cs typeface="+mn-cs"/>
              </a:rPr>
              <a:t>, located in the southeastern part of the </a:t>
            </a:r>
            <a:r>
              <a:rPr lang="en-US" sz="1200" b="0" i="0" u="none" strike="noStrike" kern="1200" dirty="0" smtClean="0">
                <a:solidFill>
                  <a:schemeClr val="tx1"/>
                </a:solidFill>
                <a:latin typeface="+mn-lt"/>
                <a:ea typeface="+mn-ea"/>
                <a:cs typeface="+mn-cs"/>
              </a:rPr>
              <a:t>Bay of Bengal</a:t>
            </a:r>
            <a:r>
              <a:rPr lang="en-US" sz="1200" b="0" i="0" kern="1200" dirty="0" smtClean="0">
                <a:solidFill>
                  <a:schemeClr val="tx1"/>
                </a:solidFill>
                <a:latin typeface="+mn-lt"/>
                <a:ea typeface="+mn-ea"/>
                <a:cs typeface="+mn-cs"/>
              </a:rPr>
              <a: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Left: </a:t>
            </a:r>
            <a:r>
              <a:rPr lang="en-US" dirty="0" err="1" smtClean="0"/>
              <a:t>Mbuti</a:t>
            </a:r>
            <a:r>
              <a:rPr lang="en-US" dirty="0" smtClean="0"/>
              <a:t> (pygmy) mother</a:t>
            </a:r>
            <a:r>
              <a:rPr lang="en-US" baseline="0" dirty="0" smtClean="0"/>
              <a:t> and child in hut. </a:t>
            </a:r>
            <a:r>
              <a:rPr lang="en-US" baseline="0" dirty="0" err="1" smtClean="0"/>
              <a:t>Flickr</a:t>
            </a:r>
            <a:r>
              <a:rPr lang="en-US" baseline="0" dirty="0" smtClean="0"/>
              <a:t>, educational purposes only, do not reproduce. </a:t>
            </a:r>
          </a:p>
          <a:p>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26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Right:</a:t>
            </a:r>
            <a:r>
              <a:rPr lang="en-US" baseline="0" dirty="0" smtClean="0"/>
              <a:t> Elderly Kung woman, known for passing on their wisdom to younger generations. Photo by </a:t>
            </a:r>
            <a:r>
              <a:rPr lang="en-US" baseline="0" dirty="0" err="1" smtClean="0"/>
              <a:t>Izla</a:t>
            </a:r>
            <a:r>
              <a:rPr lang="en-US" baseline="0" dirty="0" smtClean="0"/>
              <a:t> </a:t>
            </a:r>
            <a:r>
              <a:rPr lang="en-US" baseline="0" dirty="0" err="1" smtClean="0"/>
              <a:t>Kaya</a:t>
            </a:r>
            <a:r>
              <a:rPr lang="en-US" baseline="0" dirty="0" smtClean="0"/>
              <a:t> </a:t>
            </a:r>
            <a:r>
              <a:rPr lang="en-US" baseline="0" dirty="0" err="1" smtClean="0"/>
              <a:t>Bardavid</a:t>
            </a:r>
            <a:endParaRPr lang="en-US" baseline="0" dirty="0" smtClean="0"/>
          </a:p>
          <a:p>
            <a:r>
              <a:rPr lang="en-US" baseline="0" dirty="0" smtClean="0"/>
              <a:t>Left: </a:t>
            </a:r>
            <a:r>
              <a:rPr lang="en-US" baseline="0" dirty="0" err="1" smtClean="0"/>
              <a:t>Hadza</a:t>
            </a:r>
            <a:r>
              <a:rPr lang="en-US" baseline="0" dirty="0" smtClean="0"/>
              <a:t> (Africa) man teaching young boy archery skills.  Wikimedia Commons</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27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Massai</a:t>
            </a:r>
            <a:r>
              <a:rPr lang="en-US" dirty="0" smtClean="0"/>
              <a:t> warriors in</a:t>
            </a:r>
            <a:r>
              <a:rPr lang="en-US" baseline="0" dirty="0" smtClean="0"/>
              <a:t> eastern Africa c. 1908-1916.</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29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Massai</a:t>
            </a:r>
            <a:r>
              <a:rPr lang="en-US" dirty="0" smtClean="0"/>
              <a:t> warriors jumping </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30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Left: A 1908 photo showing a woman shaman likely of the </a:t>
            </a:r>
            <a:r>
              <a:rPr lang="en-US" dirty="0" err="1" smtClean="0"/>
              <a:t>Turki</a:t>
            </a:r>
            <a:r>
              <a:rPr lang="en-US" dirty="0" smtClean="0"/>
              <a:t> </a:t>
            </a:r>
            <a:r>
              <a:rPr lang="en-US" dirty="0" err="1" smtClean="0"/>
              <a:t>Khakas</a:t>
            </a:r>
            <a:r>
              <a:rPr lang="en-US" dirty="0" smtClean="0"/>
              <a:t> ethnicity in Russia.</a:t>
            </a:r>
          </a:p>
          <a:p>
            <a:r>
              <a:rPr lang="en-US" dirty="0" smtClean="0"/>
              <a:t>Right : Some</a:t>
            </a:r>
            <a:r>
              <a:rPr lang="en-US" baseline="0" dirty="0" smtClean="0"/>
              <a:t> Inuit believe that the spirits of their ancestors could be seen in the northern lights.</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32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Left: </a:t>
            </a:r>
            <a:r>
              <a:rPr lang="en-US" dirty="0" err="1" smtClean="0"/>
              <a:t>Yup’ik</a:t>
            </a:r>
            <a:r>
              <a:rPr lang="en-US" dirty="0" smtClean="0"/>
              <a:t> shaman exorcising evil spirits from a </a:t>
            </a:r>
            <a:r>
              <a:rPr lang="en-US" dirty="0" err="1" smtClean="0"/>
              <a:t>a</a:t>
            </a:r>
            <a:r>
              <a:rPr lang="en-US" baseline="0" dirty="0" smtClean="0"/>
              <a:t> sick boy, </a:t>
            </a:r>
            <a:r>
              <a:rPr lang="en-US" baseline="0" dirty="0" err="1" smtClean="0"/>
              <a:t>Nushagak</a:t>
            </a:r>
            <a:r>
              <a:rPr lang="en-US" baseline="0" dirty="0" smtClean="0"/>
              <a:t>, southwest Alaska, 1890s. </a:t>
            </a:r>
            <a:endParaRPr lang="en-US" dirty="0" smtClean="0"/>
          </a:p>
          <a:p>
            <a:r>
              <a:rPr lang="en-US" dirty="0" smtClean="0"/>
              <a:t>Right: </a:t>
            </a:r>
            <a:r>
              <a:rPr lang="en-US" dirty="0" err="1" smtClean="0"/>
              <a:t>Hamatsa</a:t>
            </a:r>
            <a:r>
              <a:rPr lang="en-US" dirty="0" smtClean="0"/>
              <a:t> </a:t>
            </a:r>
            <a:r>
              <a:rPr lang="en-US" dirty="0" err="1" smtClean="0"/>
              <a:t>ritualist</a:t>
            </a:r>
            <a:r>
              <a:rPr lang="en-US" dirty="0" smtClean="0"/>
              <a:t> in British</a:t>
            </a:r>
            <a:r>
              <a:rPr lang="en-US" baseline="0" dirty="0" smtClean="0"/>
              <a:t> Columbia, Canada, 1914.</a:t>
            </a:r>
          </a:p>
          <a:p>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33</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Language families of North American indigenous peoples. </a:t>
            </a:r>
            <a:r>
              <a:rPr lang="en-US" dirty="0" smtClean="0">
                <a:hlinkClick r:id="rId3"/>
              </a:rPr>
              <a:t>http://en.wikipedia.org/wiki/Indigenous_peoples_of_the_Americas</a:t>
            </a:r>
            <a:r>
              <a:rPr lang="en-US" dirty="0" smtClean="0"/>
              <a:t> </a:t>
            </a:r>
            <a:r>
              <a:rPr lang="en-US" sz="1200" b="0" i="0" kern="1200" dirty="0" smtClean="0">
                <a:solidFill>
                  <a:schemeClr val="tx1"/>
                </a:solidFill>
                <a:latin typeface="+mn-lt"/>
                <a:ea typeface="+mn-ea"/>
                <a:cs typeface="+mn-cs"/>
              </a:rPr>
              <a:t>Wikimedia Commons</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34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smtClean="0"/>
              <a:t>The wooly mammoth disappeared from most of its range about 10,000 years ago. Many great mammals such as wooly mammoths, wooly rhinoceros, and cave lions inhabited places like Siberia during the Pleistocene. Wikimedia Commons</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Lascaux is the setting of a complex of </a:t>
            </a:r>
            <a:r>
              <a:rPr lang="en-US" sz="1200" b="0" i="0" u="none" strike="noStrike" kern="1200" dirty="0" smtClean="0">
                <a:solidFill>
                  <a:schemeClr val="tx1"/>
                </a:solidFill>
                <a:latin typeface="+mn-lt"/>
                <a:ea typeface="+mn-ea"/>
                <a:cs typeface="+mn-cs"/>
              </a:rPr>
              <a:t>caves</a:t>
            </a:r>
            <a:r>
              <a:rPr lang="en-US" sz="1200" b="0" i="0" kern="1200" dirty="0" smtClean="0">
                <a:solidFill>
                  <a:schemeClr val="tx1"/>
                </a:solidFill>
                <a:latin typeface="+mn-lt"/>
                <a:ea typeface="+mn-ea"/>
                <a:cs typeface="+mn-cs"/>
              </a:rPr>
              <a:t> in southwestern </a:t>
            </a:r>
            <a:r>
              <a:rPr lang="en-US" sz="1200" b="0" i="0" u="none" strike="noStrike" kern="1200" dirty="0" smtClean="0">
                <a:solidFill>
                  <a:schemeClr val="tx1"/>
                </a:solidFill>
                <a:latin typeface="+mn-lt"/>
                <a:ea typeface="+mn-ea"/>
                <a:cs typeface="+mn-cs"/>
              </a:rPr>
              <a:t>France</a:t>
            </a:r>
            <a:r>
              <a:rPr lang="en-US" sz="1200" b="0" i="0" kern="1200" dirty="0" smtClean="0">
                <a:solidFill>
                  <a:schemeClr val="tx1"/>
                </a:solidFill>
                <a:latin typeface="+mn-lt"/>
                <a:ea typeface="+mn-ea"/>
                <a:cs typeface="+mn-cs"/>
              </a:rPr>
              <a:t> famous for its </a:t>
            </a:r>
            <a:r>
              <a:rPr lang="en-US" sz="1200" b="0" i="0" u="none" strike="noStrike" kern="1200" dirty="0" smtClean="0">
                <a:solidFill>
                  <a:schemeClr val="tx1"/>
                </a:solidFill>
                <a:latin typeface="+mn-lt"/>
                <a:ea typeface="+mn-ea"/>
                <a:cs typeface="+mn-cs"/>
              </a:rPr>
              <a:t>Paleolithic cave paintings</a:t>
            </a:r>
            <a:r>
              <a:rPr lang="en-US" sz="1200" b="0" i="0" kern="1200" dirty="0" smtClean="0">
                <a:solidFill>
                  <a:schemeClr val="tx1"/>
                </a:solidFill>
                <a:latin typeface="+mn-lt"/>
                <a:ea typeface="+mn-ea"/>
                <a:cs typeface="+mn-cs"/>
              </a:rPr>
              <a:t>.  They contain some of the best-known </a:t>
            </a:r>
            <a:r>
              <a:rPr lang="en-US" sz="1200" b="0" i="0" u="none" strike="noStrike" kern="1200" dirty="0" smtClean="0">
                <a:solidFill>
                  <a:schemeClr val="tx1"/>
                </a:solidFill>
                <a:latin typeface="+mn-lt"/>
                <a:ea typeface="+mn-ea"/>
                <a:cs typeface="+mn-cs"/>
              </a:rPr>
              <a:t>Upper Paleolithic</a:t>
            </a:r>
            <a:r>
              <a:rPr lang="en-US" sz="1200" b="0" i="0" kern="1200" dirty="0" smtClean="0">
                <a:solidFill>
                  <a:schemeClr val="tx1"/>
                </a:solidFill>
                <a:latin typeface="+mn-lt"/>
                <a:ea typeface="+mn-ea"/>
                <a:cs typeface="+mn-cs"/>
              </a:rPr>
              <a:t> art. These paintings are estimated to be 17,300 years old.</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35</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Cave painting of a </a:t>
            </a:r>
            <a:r>
              <a:rPr lang="en-US" sz="1200" b="0" i="0" u="none" strike="noStrike" kern="1200" dirty="0" smtClean="0">
                <a:solidFill>
                  <a:schemeClr val="tx1"/>
                </a:solidFill>
                <a:latin typeface="+mn-lt"/>
                <a:ea typeface="+mn-ea"/>
                <a:cs typeface="+mn-cs"/>
              </a:rPr>
              <a:t>dun</a:t>
            </a:r>
            <a:r>
              <a:rPr lang="en-US" sz="1200" b="0" i="0" kern="1200" dirty="0" smtClean="0">
                <a:solidFill>
                  <a:schemeClr val="tx1"/>
                </a:solidFill>
                <a:latin typeface="+mn-lt"/>
                <a:ea typeface="+mn-ea"/>
                <a:cs typeface="+mn-cs"/>
              </a:rPr>
              <a:t> horse at Lascaux.</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36</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Left: A fragmentary ivory figurine</a:t>
            </a:r>
            <a:r>
              <a:rPr lang="en-US" baseline="0" dirty="0" smtClean="0"/>
              <a:t> from the Upper Paleolithic. It was discovered in a cave at </a:t>
            </a:r>
            <a:r>
              <a:rPr lang="en-US" baseline="0" dirty="0" err="1" smtClean="0"/>
              <a:t>Brassempouy</a:t>
            </a:r>
            <a:r>
              <a:rPr lang="en-US" baseline="0" dirty="0" smtClean="0"/>
              <a:t>, France in 1892, About 25,000 years old. It is one of the earliest known realistic representations of a human face. </a:t>
            </a:r>
          </a:p>
          <a:p>
            <a:r>
              <a:rPr lang="en-US" baseline="0" dirty="0" smtClean="0"/>
              <a:t>Right: </a:t>
            </a:r>
            <a:r>
              <a:rPr lang="en-US" sz="1200" b="0" i="0" kern="1200" dirty="0" smtClean="0">
                <a:solidFill>
                  <a:schemeClr val="tx1"/>
                </a:solidFill>
                <a:latin typeface="+mn-lt"/>
                <a:ea typeface="+mn-ea"/>
                <a:cs typeface="+mn-cs"/>
              </a:rPr>
              <a:t>The Venus of </a:t>
            </a:r>
            <a:r>
              <a:rPr lang="en-US" sz="1200" b="0" i="0" kern="1200" dirty="0" err="1" smtClean="0">
                <a:solidFill>
                  <a:schemeClr val="tx1"/>
                </a:solidFill>
                <a:latin typeface="+mn-lt"/>
                <a:ea typeface="+mn-ea"/>
                <a:cs typeface="+mn-cs"/>
              </a:rPr>
              <a:t>Dolní</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Věstonice</a:t>
            </a:r>
            <a:r>
              <a:rPr lang="en-US" sz="1200" b="0" i="0" kern="1200" dirty="0" smtClean="0">
                <a:solidFill>
                  <a:schemeClr val="tx1"/>
                </a:solidFill>
                <a:latin typeface="+mn-lt"/>
                <a:ea typeface="+mn-ea"/>
                <a:cs typeface="+mn-cs"/>
              </a:rPr>
              <a:t> is a </a:t>
            </a:r>
            <a:r>
              <a:rPr lang="en-US" sz="1200" b="0" i="0" u="none" strike="noStrike" kern="1200" dirty="0" smtClean="0">
                <a:solidFill>
                  <a:schemeClr val="tx1"/>
                </a:solidFill>
                <a:latin typeface="+mn-lt"/>
                <a:ea typeface="+mn-ea"/>
                <a:cs typeface="+mn-cs"/>
              </a:rPr>
              <a:t>Venus figurine</a:t>
            </a:r>
            <a:r>
              <a:rPr lang="en-US" sz="1200" b="0" i="0" kern="1200" dirty="0" smtClean="0">
                <a:solidFill>
                  <a:schemeClr val="tx1"/>
                </a:solidFill>
                <a:latin typeface="+mn-lt"/>
                <a:ea typeface="+mn-ea"/>
                <a:cs typeface="+mn-cs"/>
              </a:rPr>
              <a:t>, a </a:t>
            </a:r>
            <a:r>
              <a:rPr lang="en-US" sz="1200" b="0" i="0" u="none" strike="noStrike" kern="1200" dirty="0" smtClean="0">
                <a:solidFill>
                  <a:schemeClr val="tx1"/>
                </a:solidFill>
                <a:latin typeface="+mn-lt"/>
                <a:ea typeface="+mn-ea"/>
                <a:cs typeface="+mn-cs"/>
              </a:rPr>
              <a:t>ceramic statuette</a:t>
            </a:r>
            <a:r>
              <a:rPr lang="en-US" sz="1200" b="0" i="0" kern="1200" dirty="0" smtClean="0">
                <a:solidFill>
                  <a:schemeClr val="tx1"/>
                </a:solidFill>
                <a:latin typeface="+mn-lt"/>
                <a:ea typeface="+mn-ea"/>
                <a:cs typeface="+mn-cs"/>
              </a:rPr>
              <a:t> of a nude female figure dated to 29,000–25,000 </a:t>
            </a:r>
            <a:r>
              <a:rPr lang="en-US" sz="1200" b="0" i="0" u="none" strike="noStrike" kern="1200" dirty="0" smtClean="0">
                <a:solidFill>
                  <a:schemeClr val="tx1"/>
                </a:solidFill>
                <a:latin typeface="+mn-lt"/>
                <a:ea typeface="+mn-ea"/>
                <a:cs typeface="+mn-cs"/>
              </a:rPr>
              <a:t>BCE. Discovered in Moravia, present day Czech Republic</a:t>
            </a:r>
            <a:r>
              <a:rPr lang="en-US" sz="1200" b="0" i="0" u="none" strike="noStrike" kern="1200" baseline="0" dirty="0" smtClean="0">
                <a:solidFill>
                  <a:schemeClr val="tx1"/>
                </a:solidFill>
                <a:latin typeface="+mn-lt"/>
                <a:ea typeface="+mn-ea"/>
                <a:cs typeface="+mn-cs"/>
              </a:rPr>
              <a:t> in 1925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37</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Two views of the Venus</a:t>
            </a:r>
            <a:r>
              <a:rPr lang="en-US" sz="1200" b="1" i="0" kern="120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of</a:t>
            </a:r>
            <a:r>
              <a:rPr lang="en-US" sz="1200" b="1"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Willendorf</a:t>
            </a:r>
            <a:r>
              <a:rPr lang="en-US" sz="1200" b="0" i="0" kern="1200" dirty="0" smtClean="0">
                <a:solidFill>
                  <a:schemeClr val="tx1"/>
                </a:solidFill>
                <a:latin typeface="+mn-lt"/>
                <a:ea typeface="+mn-ea"/>
                <a:cs typeface="+mn-cs"/>
              </a:rPr>
              <a:t>, also known as the Woman</a:t>
            </a:r>
            <a:r>
              <a:rPr lang="en-US" sz="1200" b="1" i="0" kern="120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of</a:t>
            </a:r>
            <a:r>
              <a:rPr lang="en-US" sz="1200" b="1"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Willendorf</a:t>
            </a:r>
            <a:r>
              <a:rPr lang="en-US" sz="1200" b="0" i="0" kern="1200" dirty="0" smtClean="0">
                <a:solidFill>
                  <a:schemeClr val="tx1"/>
                </a:solidFill>
                <a:latin typeface="+mn-lt"/>
                <a:ea typeface="+mn-ea"/>
                <a:cs typeface="+mn-cs"/>
              </a:rPr>
              <a:t>, is an 11 cm (4.3 in) high </a:t>
            </a:r>
            <a:r>
              <a:rPr lang="en-US" sz="1200" b="0" i="0" u="none" strike="noStrike" kern="1200" dirty="0" smtClean="0">
                <a:solidFill>
                  <a:schemeClr val="tx1"/>
                </a:solidFill>
                <a:latin typeface="+mn-lt"/>
                <a:ea typeface="+mn-ea"/>
                <a:cs typeface="+mn-cs"/>
              </a:rPr>
              <a:t>statuette</a:t>
            </a:r>
            <a:r>
              <a:rPr lang="en-US" sz="1200" b="0" i="0" kern="1200" dirty="0" smtClean="0">
                <a:solidFill>
                  <a:schemeClr val="tx1"/>
                </a:solidFill>
                <a:latin typeface="+mn-lt"/>
                <a:ea typeface="+mn-ea"/>
                <a:cs typeface="+mn-cs"/>
              </a:rPr>
              <a:t> of a female figure estimated to have been made between 24,000 and 22,000 </a:t>
            </a:r>
            <a:r>
              <a:rPr lang="en-US" sz="1200" b="0" i="0" u="none" strike="noStrike" kern="1200" dirty="0" smtClean="0">
                <a:solidFill>
                  <a:schemeClr val="tx1"/>
                </a:solidFill>
                <a:latin typeface="+mn-lt"/>
                <a:ea typeface="+mn-ea"/>
                <a:cs typeface="+mn-cs"/>
              </a:rPr>
              <a:t>BCE</a:t>
            </a:r>
            <a:r>
              <a:rPr lang="en-US" sz="1200" b="0" i="0" kern="1200" dirty="0" smtClean="0">
                <a:solidFill>
                  <a:schemeClr val="tx1"/>
                </a:solidFill>
                <a:latin typeface="+mn-lt"/>
                <a:ea typeface="+mn-ea"/>
                <a:cs typeface="+mn-cs"/>
              </a:rPr>
              <a:t>. Found in present day Austria. </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38</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Left: The artifact known as the </a:t>
            </a:r>
            <a:r>
              <a:rPr lang="en-US" dirty="0" err="1" smtClean="0"/>
              <a:t>Divije</a:t>
            </a:r>
            <a:r>
              <a:rPr lang="en-US" dirty="0" smtClean="0"/>
              <a:t> Babe flute, discovered in Slovenia</a:t>
            </a:r>
            <a:r>
              <a:rPr lang="en-US" baseline="0" dirty="0" smtClean="0"/>
              <a:t> in 1995, has been claimed as the oldest flute. The artifact is a cave bear femur approximately 43,000 years old that has been pierced with spaced holes. </a:t>
            </a:r>
          </a:p>
          <a:p>
            <a:r>
              <a:rPr lang="en-US" baseline="0" dirty="0" smtClean="0"/>
              <a:t>Right: </a:t>
            </a:r>
            <a:r>
              <a:rPr lang="en-US" sz="1200" b="0" i="0" kern="1200" dirty="0" smtClean="0">
                <a:solidFill>
                  <a:schemeClr val="tx1"/>
                </a:solidFill>
                <a:latin typeface="+mn-lt"/>
                <a:ea typeface="+mn-ea"/>
                <a:cs typeface="+mn-cs"/>
              </a:rPr>
              <a:t>An </a:t>
            </a:r>
            <a:r>
              <a:rPr lang="en-US" sz="1200" b="0" i="0" u="none" strike="noStrike" kern="1200" dirty="0" smtClean="0">
                <a:solidFill>
                  <a:schemeClr val="tx1"/>
                </a:solidFill>
                <a:latin typeface="+mn-lt"/>
                <a:ea typeface="+mn-ea"/>
                <a:cs typeface="+mn-cs"/>
              </a:rPr>
              <a:t>Aboriginal</a:t>
            </a:r>
            <a:r>
              <a:rPr lang="en-US" sz="1200" b="0" i="0" kern="1200" dirty="0" smtClean="0">
                <a:solidFill>
                  <a:schemeClr val="tx1"/>
                </a:solidFill>
                <a:latin typeface="+mn-lt"/>
                <a:ea typeface="+mn-ea"/>
                <a:cs typeface="+mn-cs"/>
              </a:rPr>
              <a:t> man playing the didgeridoo at </a:t>
            </a:r>
            <a:r>
              <a:rPr lang="en-US" sz="1200" b="0" i="0" u="none" strike="noStrike" kern="1200" dirty="0" smtClean="0">
                <a:solidFill>
                  <a:schemeClr val="tx1"/>
                </a:solidFill>
                <a:latin typeface="+mn-lt"/>
                <a:ea typeface="+mn-ea"/>
                <a:cs typeface="+mn-cs"/>
              </a:rPr>
              <a:t>Circular Quay in Australia. </a:t>
            </a:r>
            <a:r>
              <a:rPr lang="en-US" sz="1200" b="0" i="0" kern="1200" dirty="0" smtClean="0">
                <a:solidFill>
                  <a:schemeClr val="tx1"/>
                </a:solidFill>
                <a:latin typeface="+mn-lt"/>
                <a:ea typeface="+mn-ea"/>
                <a:cs typeface="+mn-cs"/>
              </a:rPr>
              <a:t>The didgeridoo is a wind </a:t>
            </a:r>
            <a:r>
              <a:rPr lang="en-US" sz="1200" b="0" i="0" u="none" strike="noStrike" kern="1200" dirty="0" smtClean="0">
                <a:solidFill>
                  <a:schemeClr val="tx1"/>
                </a:solidFill>
                <a:latin typeface="+mn-lt"/>
                <a:ea typeface="+mn-ea"/>
                <a:cs typeface="+mn-cs"/>
              </a:rPr>
              <a:t>instrument</a:t>
            </a:r>
            <a:r>
              <a:rPr lang="en-US" sz="1200" b="0" i="0" kern="1200" dirty="0" smtClean="0">
                <a:solidFill>
                  <a:schemeClr val="tx1"/>
                </a:solidFill>
                <a:latin typeface="+mn-lt"/>
                <a:ea typeface="+mn-ea"/>
                <a:cs typeface="+mn-cs"/>
              </a:rPr>
              <a:t> developed by </a:t>
            </a:r>
            <a:r>
              <a:rPr lang="en-US" sz="1200" b="0" i="0" u="none" strike="noStrike" kern="1200" dirty="0" smtClean="0">
                <a:solidFill>
                  <a:schemeClr val="tx1"/>
                </a:solidFill>
                <a:latin typeface="+mn-lt"/>
                <a:ea typeface="+mn-ea"/>
                <a:cs typeface="+mn-cs"/>
              </a:rPr>
              <a:t>Indigenous Australians</a:t>
            </a:r>
            <a:r>
              <a:rPr lang="en-US" sz="1200" b="0" i="0" kern="1200" dirty="0" smtClean="0">
                <a:solidFill>
                  <a:schemeClr val="tx1"/>
                </a:solidFill>
                <a:latin typeface="+mn-lt"/>
                <a:ea typeface="+mn-ea"/>
                <a:cs typeface="+mn-cs"/>
              </a:rPr>
              <a:t> of northern </a:t>
            </a:r>
            <a:r>
              <a:rPr lang="en-US" sz="1200" b="0" i="0" u="none" strike="noStrike" kern="1200" dirty="0" smtClean="0">
                <a:solidFill>
                  <a:schemeClr val="tx1"/>
                </a:solidFill>
                <a:latin typeface="+mn-lt"/>
                <a:ea typeface="+mn-ea"/>
                <a:cs typeface="+mn-cs"/>
              </a:rPr>
              <a:t>Australia</a:t>
            </a:r>
            <a:r>
              <a:rPr lang="en-US" sz="1200" b="0" i="0" kern="1200" dirty="0" smtClean="0">
                <a:solidFill>
                  <a:schemeClr val="tx1"/>
                </a:solidFill>
                <a:latin typeface="+mn-lt"/>
                <a:ea typeface="+mn-ea"/>
                <a:cs typeface="+mn-cs"/>
              </a:rPr>
              <a:t> around 1,500 years ago and still in widespread usage today both in Australia and around the world.</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39</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The Kalahari</a:t>
            </a:r>
            <a:r>
              <a:rPr lang="en-US" sz="1200" b="1" i="0" kern="120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Desert is a large semi-arid sandy savannah in </a:t>
            </a:r>
            <a:r>
              <a:rPr lang="en-US" sz="1200" b="0" i="0" u="none" strike="noStrike" kern="1200" dirty="0" smtClean="0">
                <a:solidFill>
                  <a:schemeClr val="tx1"/>
                </a:solidFill>
                <a:latin typeface="+mn-lt"/>
                <a:ea typeface="+mn-ea"/>
                <a:cs typeface="+mn-cs"/>
              </a:rPr>
              <a:t>Southern Africa</a:t>
            </a:r>
            <a:r>
              <a:rPr lang="en-US" sz="1200" b="0" i="0" kern="1200" dirty="0" smtClean="0">
                <a:solidFill>
                  <a:schemeClr val="tx1"/>
                </a:solidFill>
                <a:latin typeface="+mn-lt"/>
                <a:ea typeface="+mn-ea"/>
                <a:cs typeface="+mn-cs"/>
              </a:rPr>
              <a:t> extending 900,000 square </a:t>
            </a:r>
            <a:r>
              <a:rPr lang="en-US" sz="1200" b="0" i="0" kern="1200" dirty="0" err="1" smtClean="0">
                <a:solidFill>
                  <a:schemeClr val="tx1"/>
                </a:solidFill>
                <a:latin typeface="+mn-lt"/>
                <a:ea typeface="+mn-ea"/>
                <a:cs typeface="+mn-cs"/>
              </a:rPr>
              <a:t>kilometres</a:t>
            </a:r>
            <a:r>
              <a:rPr lang="en-US" sz="1200" b="0" i="0" kern="1200" dirty="0" smtClean="0">
                <a:solidFill>
                  <a:schemeClr val="tx1"/>
                </a:solidFill>
                <a:latin typeface="+mn-lt"/>
                <a:ea typeface="+mn-ea"/>
                <a:cs typeface="+mn-cs"/>
              </a:rPr>
              <a:t> (350,000 sq mi).  Wikimedia Commons</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40</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 </a:t>
            </a:r>
            <a:r>
              <a:rPr lang="en-US" dirty="0" err="1" smtClean="0"/>
              <a:t>Izla</a:t>
            </a:r>
            <a:r>
              <a:rPr lang="en-US" baseline="0" dirty="0" smtClean="0"/>
              <a:t> </a:t>
            </a:r>
            <a:r>
              <a:rPr lang="en-US" baseline="0" dirty="0" err="1" smtClean="0"/>
              <a:t>Kaya</a:t>
            </a:r>
            <a:r>
              <a:rPr lang="en-US" baseline="0" dirty="0" smtClean="0"/>
              <a:t> </a:t>
            </a:r>
            <a:r>
              <a:rPr lang="en-US" baseline="0" dirty="0" err="1" smtClean="0"/>
              <a:t>Bardavid</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41</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Kung village</a:t>
            </a:r>
            <a:r>
              <a:rPr lang="en-US" baseline="0" dirty="0" smtClean="0"/>
              <a:t> Namibia 2005, total population 90,000. </a:t>
            </a:r>
            <a:r>
              <a:rPr lang="en-US" dirty="0" smtClean="0"/>
              <a:t>Wikimedia</a:t>
            </a:r>
            <a:r>
              <a:rPr lang="en-US" baseline="0" dirty="0" smtClean="0"/>
              <a:t> Commons</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42</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 </a:t>
            </a:r>
            <a:r>
              <a:rPr lang="en-US" dirty="0" err="1" smtClean="0"/>
              <a:t>Izla</a:t>
            </a:r>
            <a:r>
              <a:rPr lang="en-US" dirty="0" smtClean="0"/>
              <a:t> </a:t>
            </a:r>
            <a:r>
              <a:rPr lang="en-US" dirty="0" err="1" smtClean="0"/>
              <a:t>Kaya</a:t>
            </a:r>
            <a:r>
              <a:rPr lang="en-US" baseline="0" dirty="0" smtClean="0"/>
              <a:t> </a:t>
            </a:r>
            <a:r>
              <a:rPr lang="en-US" baseline="0" dirty="0" err="1" smtClean="0"/>
              <a:t>Bardavid</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43</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 Dan Massie, </a:t>
            </a:r>
            <a:r>
              <a:rPr lang="en-US" dirty="0" err="1" smtClean="0"/>
              <a:t>flickr</a:t>
            </a:r>
            <a:r>
              <a:rPr lang="en-US" dirty="0" smtClean="0"/>
              <a:t>,</a:t>
            </a:r>
            <a:r>
              <a:rPr lang="en-US" baseline="0" dirty="0" smtClean="0"/>
              <a:t> educational purposes only, no reproductions</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44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Glyptodon</a:t>
            </a:r>
            <a:r>
              <a:rPr lang="en-US" dirty="0" smtClean="0"/>
              <a:t> hunters. Paleolithic recreation. </a:t>
            </a:r>
            <a:r>
              <a:rPr lang="en-US" i="1" dirty="0" err="1" smtClean="0"/>
              <a:t>Glyptodon</a:t>
            </a:r>
            <a:r>
              <a:rPr lang="en-US" dirty="0" smtClean="0"/>
              <a:t>  originated in South America. Wikimedia Commons</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Photos: </a:t>
            </a:r>
            <a:r>
              <a:rPr lang="en-US" dirty="0" err="1" smtClean="0"/>
              <a:t>Izla</a:t>
            </a:r>
            <a:r>
              <a:rPr lang="en-US" baseline="0" dirty="0" smtClean="0"/>
              <a:t> </a:t>
            </a:r>
            <a:r>
              <a:rPr lang="en-US" baseline="0" dirty="0" err="1" smtClean="0"/>
              <a:t>Kaya</a:t>
            </a:r>
            <a:r>
              <a:rPr lang="en-US" baseline="0" dirty="0" smtClean="0"/>
              <a:t> </a:t>
            </a:r>
            <a:r>
              <a:rPr lang="en-US" baseline="0" dirty="0" err="1" smtClean="0"/>
              <a:t>Bardavid</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45</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Wikimedia Commons</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46</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Left: Man preparing</a:t>
            </a:r>
            <a:r>
              <a:rPr lang="en-US" baseline="0" dirty="0" smtClean="0"/>
              <a:t> poison arrows</a:t>
            </a:r>
          </a:p>
          <a:p>
            <a:r>
              <a:rPr lang="en-US" baseline="0" dirty="0" smtClean="0"/>
              <a:t>Right: Kung man</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47</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Photos: </a:t>
            </a:r>
            <a:r>
              <a:rPr lang="en-US" dirty="0" err="1" smtClean="0"/>
              <a:t>Izla</a:t>
            </a:r>
            <a:r>
              <a:rPr lang="en-US" dirty="0" smtClean="0"/>
              <a:t> </a:t>
            </a:r>
            <a:r>
              <a:rPr lang="en-US" dirty="0" err="1" smtClean="0"/>
              <a:t>Kaya</a:t>
            </a:r>
            <a:r>
              <a:rPr lang="en-US" dirty="0" smtClean="0"/>
              <a:t> </a:t>
            </a:r>
            <a:r>
              <a:rPr lang="en-US" dirty="0" err="1" smtClean="0"/>
              <a:t>Bardavid</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48</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49</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 </a:t>
            </a:r>
            <a:r>
              <a:rPr lang="en-US" dirty="0" err="1" smtClean="0"/>
              <a:t>Izla</a:t>
            </a:r>
            <a:r>
              <a:rPr lang="en-US" dirty="0" smtClean="0"/>
              <a:t> </a:t>
            </a:r>
            <a:r>
              <a:rPr lang="en-US" dirty="0" err="1" smtClean="0"/>
              <a:t>Kaya</a:t>
            </a:r>
            <a:r>
              <a:rPr lang="en-US" dirty="0" smtClean="0"/>
              <a:t> </a:t>
            </a:r>
            <a:r>
              <a:rPr lang="en-US" dirty="0" err="1" smtClean="0"/>
              <a:t>Bardavid</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50</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Photos: </a:t>
            </a:r>
            <a:r>
              <a:rPr lang="en-US" dirty="0" err="1" smtClean="0"/>
              <a:t>Izla</a:t>
            </a:r>
            <a:r>
              <a:rPr lang="en-US" dirty="0" smtClean="0"/>
              <a:t> </a:t>
            </a:r>
            <a:r>
              <a:rPr lang="en-US" dirty="0" err="1" smtClean="0"/>
              <a:t>Kaya</a:t>
            </a:r>
            <a:r>
              <a:rPr lang="en-US" dirty="0" smtClean="0"/>
              <a:t> </a:t>
            </a:r>
            <a:r>
              <a:rPr lang="en-US" dirty="0" err="1" smtClean="0"/>
              <a:t>Bardavid</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51</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baseline="0" dirty="0" smtClean="0"/>
              <a:t>Smiling Sunshine in the Kalahari</a:t>
            </a:r>
            <a:r>
              <a:rPr lang="en-US" baseline="0" dirty="0" smtClean="0"/>
              <a:t>, photo </a:t>
            </a:r>
            <a:r>
              <a:rPr lang="en-US" baseline="0" dirty="0" err="1" smtClean="0"/>
              <a:t>Izla</a:t>
            </a:r>
            <a:r>
              <a:rPr lang="en-US" baseline="0" dirty="0" smtClean="0"/>
              <a:t> </a:t>
            </a:r>
            <a:r>
              <a:rPr lang="en-US" baseline="0" dirty="0" err="1" smtClean="0"/>
              <a:t>Kaya</a:t>
            </a:r>
            <a:r>
              <a:rPr lang="en-US" baseline="0" dirty="0" smtClean="0"/>
              <a:t> </a:t>
            </a:r>
            <a:r>
              <a:rPr lang="en-US" baseline="0" dirty="0" err="1" smtClean="0"/>
              <a:t>Bardavid</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52</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Happy Girls</a:t>
            </a:r>
            <a:r>
              <a:rPr lang="en-US" i="1" baseline="0" dirty="0" smtClean="0"/>
              <a:t> </a:t>
            </a:r>
            <a:r>
              <a:rPr lang="en-US" dirty="0" smtClean="0"/>
              <a:t>Photo </a:t>
            </a:r>
            <a:r>
              <a:rPr lang="en-US" dirty="0" err="1" smtClean="0"/>
              <a:t>Izla</a:t>
            </a:r>
            <a:r>
              <a:rPr lang="en-US" dirty="0" smtClean="0"/>
              <a:t> </a:t>
            </a:r>
            <a:r>
              <a:rPr lang="en-US" dirty="0" err="1" smtClean="0"/>
              <a:t>Kaya</a:t>
            </a:r>
            <a:r>
              <a:rPr lang="en-US" dirty="0" smtClean="0"/>
              <a:t> </a:t>
            </a:r>
            <a:r>
              <a:rPr lang="en-US" dirty="0" err="1" smtClean="0"/>
              <a:t>Bardavid</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53</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Flickr</a:t>
            </a:r>
            <a:r>
              <a:rPr lang="en-US" dirty="0" smtClean="0"/>
              <a:t> photo, no reproductions,</a:t>
            </a:r>
            <a:r>
              <a:rPr lang="en-US" baseline="0" dirty="0" smtClean="0"/>
              <a:t> educational purposes only</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54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Life restoration</a:t>
            </a:r>
            <a:r>
              <a:rPr lang="en-US" baseline="0" dirty="0" smtClean="0"/>
              <a:t>  of t</a:t>
            </a:r>
            <a:r>
              <a:rPr lang="en-US" dirty="0" smtClean="0"/>
              <a:t>he woolly rhinoceros used its horns for defensive purposes and to attract mates. It is believed that they migrated from there to northern Asia and Europe when the Ice Age began.  Wikimedia Commons</a:t>
            </a:r>
          </a:p>
          <a:p>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1000- to 2000-year-old San-paintings near </a:t>
            </a:r>
            <a:r>
              <a:rPr lang="en-US" sz="1200" b="0" i="0" u="none" strike="noStrike" kern="1200" dirty="0" err="1" smtClean="0">
                <a:solidFill>
                  <a:schemeClr val="tx1"/>
                </a:solidFill>
                <a:latin typeface="+mn-lt"/>
                <a:ea typeface="+mn-ea"/>
                <a:cs typeface="+mn-cs"/>
              </a:rPr>
              <a:t>Murewa</a:t>
            </a:r>
            <a:r>
              <a:rPr lang="en-US" sz="1200" b="0" i="0" u="none" strike="noStrike" kern="1200" dirty="0" smtClean="0">
                <a:solidFill>
                  <a:schemeClr val="tx1"/>
                </a:solidFill>
                <a:latin typeface="+mn-lt"/>
                <a:ea typeface="+mn-ea"/>
                <a:cs typeface="+mn-cs"/>
              </a:rPr>
              <a:t>, Zimbabwe in Africa Wikimedia</a:t>
            </a:r>
            <a:r>
              <a:rPr lang="en-US" sz="1200" b="0" i="0" u="none" strike="noStrike" kern="1200" baseline="0" dirty="0" smtClean="0">
                <a:solidFill>
                  <a:schemeClr val="tx1"/>
                </a:solidFill>
                <a:latin typeface="+mn-lt"/>
                <a:ea typeface="+mn-ea"/>
                <a:cs typeface="+mn-cs"/>
              </a:rPr>
              <a:t> Commons</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55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Sami (Lapp) family in Norway around 1900. Their</a:t>
            </a:r>
            <a:r>
              <a:rPr lang="en-US" baseline="0" dirty="0" smtClean="0"/>
              <a:t> subsistence is based on reindeer herding. </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Mbuti</a:t>
            </a:r>
            <a:r>
              <a:rPr lang="en-US" dirty="0" smtClean="0"/>
              <a:t> huts in the rainforest of central Africa</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b="0" dirty="0" smtClean="0"/>
              <a:t>Shoshone or Shoshoni </a:t>
            </a:r>
            <a:r>
              <a:rPr lang="en-US" dirty="0" smtClean="0"/>
              <a:t>are a Native American tribe in the United States with three large divisions: the Northern, the Western and the Eastern. </a:t>
            </a:r>
            <a:r>
              <a:rPr lang="en-US" dirty="0" err="1" smtClean="0"/>
              <a:t>Tipis</a:t>
            </a:r>
            <a:r>
              <a:rPr lang="en-US" dirty="0" smtClean="0"/>
              <a:t> taken 1890, Wikimedia Commons</a:t>
            </a:r>
          </a:p>
          <a:p>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The </a:t>
            </a:r>
            <a:r>
              <a:rPr lang="en-US" sz="1200" b="0" i="0" kern="1200" dirty="0" err="1" smtClean="0">
                <a:solidFill>
                  <a:schemeClr val="tx1"/>
                </a:solidFill>
                <a:latin typeface="+mn-lt"/>
                <a:ea typeface="+mn-ea"/>
                <a:cs typeface="+mn-cs"/>
              </a:rPr>
              <a:t>Hadza</a:t>
            </a:r>
            <a:r>
              <a:rPr lang="en-US" sz="1200" b="0" i="0" kern="1200" dirty="0" smtClean="0">
                <a:solidFill>
                  <a:schemeClr val="tx1"/>
                </a:solidFill>
                <a:latin typeface="+mn-lt"/>
                <a:ea typeface="+mn-ea"/>
                <a:cs typeface="+mn-cs"/>
              </a:rPr>
              <a:t>, or </a:t>
            </a:r>
            <a:r>
              <a:rPr lang="en-US" sz="1200" b="0" i="1" kern="1200" dirty="0" err="1" smtClean="0">
                <a:solidFill>
                  <a:schemeClr val="tx1"/>
                </a:solidFill>
                <a:latin typeface="+mn-lt"/>
                <a:ea typeface="+mn-ea"/>
                <a:cs typeface="+mn-cs"/>
              </a:rPr>
              <a:t>Hadzabe</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are an </a:t>
            </a:r>
            <a:r>
              <a:rPr lang="en-US" sz="1200" b="0" i="0" u="none" strike="noStrike" kern="1200" dirty="0" smtClean="0">
                <a:solidFill>
                  <a:schemeClr val="tx1"/>
                </a:solidFill>
                <a:latin typeface="+mn-lt"/>
                <a:ea typeface="+mn-ea"/>
                <a:cs typeface="+mn-cs"/>
              </a:rPr>
              <a:t>ethnic group</a:t>
            </a:r>
            <a:r>
              <a:rPr lang="en-US" sz="1200" b="0" i="0" kern="1200" dirty="0" smtClean="0">
                <a:solidFill>
                  <a:schemeClr val="tx1"/>
                </a:solidFill>
                <a:latin typeface="+mn-lt"/>
                <a:ea typeface="+mn-ea"/>
                <a:cs typeface="+mn-cs"/>
              </a:rPr>
              <a:t> in north-central </a:t>
            </a:r>
            <a:r>
              <a:rPr lang="en-US" sz="1200" b="0" i="0" u="none" strike="noStrike" kern="1200" dirty="0" smtClean="0">
                <a:solidFill>
                  <a:schemeClr val="tx1"/>
                </a:solidFill>
                <a:latin typeface="+mn-lt"/>
                <a:ea typeface="+mn-ea"/>
                <a:cs typeface="+mn-cs"/>
              </a:rPr>
              <a:t>Tanzania </a:t>
            </a:r>
            <a:r>
              <a:rPr lang="en-US" sz="1200" b="0" i="0" kern="1200" dirty="0" smtClean="0">
                <a:solidFill>
                  <a:schemeClr val="tx1"/>
                </a:solidFill>
                <a:latin typeface="+mn-lt"/>
                <a:ea typeface="+mn-ea"/>
                <a:cs typeface="+mn-cs"/>
              </a:rPr>
              <a:t>The </a:t>
            </a:r>
            <a:r>
              <a:rPr lang="en-US" sz="1200" b="0" i="0" kern="1200" dirty="0" err="1" smtClean="0">
                <a:solidFill>
                  <a:schemeClr val="tx1"/>
                </a:solidFill>
                <a:latin typeface="+mn-lt"/>
                <a:ea typeface="+mn-ea"/>
                <a:cs typeface="+mn-cs"/>
              </a:rPr>
              <a:t>Hadza's</a:t>
            </a:r>
            <a:r>
              <a:rPr lang="en-US" sz="1200" b="0" i="0" kern="1200" dirty="0" smtClean="0">
                <a:solidFill>
                  <a:schemeClr val="tx1"/>
                </a:solidFill>
                <a:latin typeface="+mn-lt"/>
                <a:ea typeface="+mn-ea"/>
                <a:cs typeface="+mn-cs"/>
              </a:rPr>
              <a:t> way of life is highly conservative. Huts have been built in this style for as long as records have been kept. Some 300–400 </a:t>
            </a:r>
            <a:r>
              <a:rPr lang="en-US" sz="1200" b="0" i="0" kern="1200" dirty="0" err="1" smtClean="0">
                <a:solidFill>
                  <a:schemeClr val="tx1"/>
                </a:solidFill>
                <a:latin typeface="+mn-lt"/>
                <a:ea typeface="+mn-ea"/>
                <a:cs typeface="+mn-cs"/>
              </a:rPr>
              <a:t>Hadza</a:t>
            </a:r>
            <a:r>
              <a:rPr lang="en-US" sz="1200" b="0" i="0" kern="1200" dirty="0" smtClean="0">
                <a:solidFill>
                  <a:schemeClr val="tx1"/>
                </a:solidFill>
                <a:latin typeface="+mn-lt"/>
                <a:ea typeface="+mn-ea"/>
                <a:cs typeface="+mn-cs"/>
              </a:rPr>
              <a:t> live as </a:t>
            </a:r>
            <a:r>
              <a:rPr lang="en-US" sz="1200" b="0" i="0" u="none" strike="noStrike" kern="1200" dirty="0" smtClean="0">
                <a:solidFill>
                  <a:schemeClr val="tx1"/>
                </a:solidFill>
                <a:latin typeface="+mn-lt"/>
                <a:ea typeface="+mn-ea"/>
                <a:cs typeface="+mn-cs"/>
              </a:rPr>
              <a:t>hunter-gatherers</a:t>
            </a:r>
            <a:r>
              <a:rPr lang="en-US" sz="1200" b="0" i="0" kern="1200" dirty="0" smtClean="0">
                <a:solidFill>
                  <a:schemeClr val="tx1"/>
                </a:solidFill>
                <a:latin typeface="+mn-lt"/>
                <a:ea typeface="+mn-ea"/>
                <a:cs typeface="+mn-cs"/>
              </a:rPr>
              <a:t>, much as their ancestors have for thousands or even tens of thousands of years; they are the last full-time hunter-gatherers in Africa.</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4/26/2012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4/26/2012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63.jpeg"/></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Foraging Societies</a:t>
            </a:r>
            <a:endParaRPr lang="en-US" dirty="0"/>
          </a:p>
        </p:txBody>
      </p:sp>
      <p:pic>
        <p:nvPicPr>
          <p:cNvPr id="8" name="Content Placeholder 7" descr="392px-African_Pigmies_CNE-v1-p58-B.jpg"/>
          <p:cNvPicPr>
            <a:picLocks noGrp="1" noChangeAspect="1"/>
          </p:cNvPicPr>
          <p:nvPr>
            <p:ph sz="half" idx="1"/>
          </p:nvPr>
        </p:nvPicPr>
        <p:blipFill>
          <a:blip r:embed="rId3"/>
          <a:stretch>
            <a:fillRect/>
          </a:stretch>
        </p:blipFill>
        <p:spPr>
          <a:xfrm>
            <a:off x="533400" y="1600200"/>
            <a:ext cx="3810000" cy="4953000"/>
          </a:xfrm>
          <a:ln w="9525">
            <a:solidFill>
              <a:schemeClr val="tx1"/>
            </a:solidFill>
          </a:ln>
        </p:spPr>
      </p:pic>
      <p:pic>
        <p:nvPicPr>
          <p:cNvPr id="7" name="Content Placeholder 6" descr="Indian_family_in_Brazil_posed_in_front_of_hut.jpg"/>
          <p:cNvPicPr>
            <a:picLocks noGrp="1" noChangeAspect="1"/>
          </p:cNvPicPr>
          <p:nvPr>
            <p:ph sz="half" idx="2"/>
          </p:nvPr>
        </p:nvPicPr>
        <p:blipFill>
          <a:blip r:embed="rId4"/>
          <a:stretch>
            <a:fillRect/>
          </a:stretch>
        </p:blipFill>
        <p:spPr>
          <a:xfrm>
            <a:off x="5029200" y="1600200"/>
            <a:ext cx="3505200" cy="5029200"/>
          </a:xfrm>
          <a:ln w="9525">
            <a:solidFill>
              <a:schemeClr val="tx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944562"/>
          </a:xfrm>
        </p:spPr>
        <p:txBody>
          <a:bodyPr/>
          <a:lstStyle/>
          <a:p>
            <a:r>
              <a:rPr lang="en-US" dirty="0" smtClean="0"/>
              <a:t>Daily Life: Housing</a:t>
            </a:r>
            <a:endParaRPr lang="en-US" dirty="0"/>
          </a:p>
        </p:txBody>
      </p:sp>
      <p:pic>
        <p:nvPicPr>
          <p:cNvPr id="9" name="Content Placeholder 8" descr="800px-Shoshoni_tipis.jpg"/>
          <p:cNvPicPr>
            <a:picLocks noGrp="1" noChangeAspect="1"/>
          </p:cNvPicPr>
          <p:nvPr>
            <p:ph idx="1"/>
          </p:nvPr>
        </p:nvPicPr>
        <p:blipFill>
          <a:blip r:embed="rId3"/>
          <a:stretch>
            <a:fillRect/>
          </a:stretch>
        </p:blipFill>
        <p:spPr>
          <a:xfrm>
            <a:off x="533400" y="1371600"/>
            <a:ext cx="7924800" cy="510540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dirty="0" smtClean="0"/>
              <a:t>Daily Life: Housing</a:t>
            </a:r>
            <a:endParaRPr lang="en-US" dirty="0"/>
          </a:p>
        </p:txBody>
      </p:sp>
      <p:pic>
        <p:nvPicPr>
          <p:cNvPr id="5" name="Content Placeholder 4" descr="800px-Hadzabe_Hut.jpg"/>
          <p:cNvPicPr>
            <a:picLocks noGrp="1" noChangeAspect="1"/>
          </p:cNvPicPr>
          <p:nvPr>
            <p:ph idx="1"/>
          </p:nvPr>
        </p:nvPicPr>
        <p:blipFill>
          <a:blip r:embed="rId3"/>
          <a:stretch>
            <a:fillRect/>
          </a:stretch>
        </p:blipFill>
        <p:spPr>
          <a:xfrm>
            <a:off x="457200" y="1143000"/>
            <a:ext cx="8153400" cy="533400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Daily Life: Housing</a:t>
            </a:r>
            <a:endParaRPr lang="en-US" dirty="0"/>
          </a:p>
        </p:txBody>
      </p:sp>
      <p:pic>
        <p:nvPicPr>
          <p:cNvPr id="4" name="Content Placeholder 3" descr="flickr, Kung huts,.jpg"/>
          <p:cNvPicPr>
            <a:picLocks noGrp="1" noChangeAspect="1"/>
          </p:cNvPicPr>
          <p:nvPr>
            <p:ph idx="1"/>
          </p:nvPr>
        </p:nvPicPr>
        <p:blipFill>
          <a:blip r:embed="rId3"/>
          <a:stretch>
            <a:fillRect/>
          </a:stretch>
        </p:blipFill>
        <p:spPr>
          <a:xfrm>
            <a:off x="457200" y="1143000"/>
            <a:ext cx="8229600" cy="5410199"/>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Daily Life: Village</a:t>
            </a:r>
            <a:endParaRPr lang="en-US" dirty="0"/>
          </a:p>
        </p:txBody>
      </p:sp>
      <p:pic>
        <p:nvPicPr>
          <p:cNvPr id="6" name="Content Placeholder 5" descr="ShabanoYanomami.jpg"/>
          <p:cNvPicPr>
            <a:picLocks noGrp="1" noChangeAspect="1"/>
          </p:cNvPicPr>
          <p:nvPr>
            <p:ph idx="1"/>
          </p:nvPr>
        </p:nvPicPr>
        <p:blipFill>
          <a:blip r:embed="rId3"/>
          <a:stretch>
            <a:fillRect/>
          </a:stretch>
        </p:blipFill>
        <p:spPr>
          <a:xfrm>
            <a:off x="1066800" y="1828800"/>
            <a:ext cx="7086600" cy="45720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Daily Life </a:t>
            </a:r>
            <a:endParaRPr lang="en-US" dirty="0"/>
          </a:p>
        </p:txBody>
      </p:sp>
      <p:pic>
        <p:nvPicPr>
          <p:cNvPr id="10" name="Content Placeholder 9" descr="08 A_smoky day_at_the_Sugar_Bowl--Hupa.jpg"/>
          <p:cNvPicPr>
            <a:picLocks noGrp="1" noChangeAspect="1"/>
          </p:cNvPicPr>
          <p:nvPr>
            <p:ph sz="half" idx="1"/>
          </p:nvPr>
        </p:nvPicPr>
        <p:blipFill>
          <a:blip r:embed="rId3"/>
          <a:stretch>
            <a:fillRect/>
          </a:stretch>
        </p:blipFill>
        <p:spPr>
          <a:xfrm>
            <a:off x="1143000" y="1295400"/>
            <a:ext cx="3124200" cy="5257800"/>
          </a:xfrm>
        </p:spPr>
      </p:pic>
      <p:pic>
        <p:nvPicPr>
          <p:cNvPr id="6" name="Content Placeholder 5" descr="eating from a gourd, San].jpg"/>
          <p:cNvPicPr>
            <a:picLocks noGrp="1" noChangeAspect="1"/>
          </p:cNvPicPr>
          <p:nvPr>
            <p:ph sz="half" idx="2"/>
          </p:nvPr>
        </p:nvPicPr>
        <p:blipFill>
          <a:blip r:embed="rId4"/>
          <a:stretch>
            <a:fillRect/>
          </a:stretch>
        </p:blipFill>
        <p:spPr>
          <a:xfrm>
            <a:off x="5105400" y="1295400"/>
            <a:ext cx="3352800" cy="52578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020762"/>
          </a:xfrm>
        </p:spPr>
        <p:txBody>
          <a:bodyPr>
            <a:normAutofit/>
          </a:bodyPr>
          <a:lstStyle/>
          <a:p>
            <a:r>
              <a:rPr lang="en-US" dirty="0" smtClean="0"/>
              <a:t>Daily Life: Food </a:t>
            </a:r>
            <a:endParaRPr lang="en-US" dirty="0"/>
          </a:p>
        </p:txBody>
      </p:sp>
      <p:pic>
        <p:nvPicPr>
          <p:cNvPr id="8" name="Content Placeholder 7" descr="397px-Wine_grapes03.jpg"/>
          <p:cNvPicPr>
            <a:picLocks noGrp="1" noChangeAspect="1"/>
          </p:cNvPicPr>
          <p:nvPr>
            <p:ph sz="half" idx="1"/>
          </p:nvPr>
        </p:nvPicPr>
        <p:blipFill>
          <a:blip r:embed="rId3"/>
          <a:stretch>
            <a:fillRect/>
          </a:stretch>
        </p:blipFill>
        <p:spPr>
          <a:xfrm>
            <a:off x="976661" y="1600200"/>
            <a:ext cx="2999678" cy="4525963"/>
          </a:xfrm>
        </p:spPr>
      </p:pic>
      <p:pic>
        <p:nvPicPr>
          <p:cNvPr id="7" name="Content Placeholder 6" descr="431px-Quivira-Whitetail-Buck.jpg"/>
          <p:cNvPicPr>
            <a:picLocks noGrp="1" noChangeAspect="1"/>
          </p:cNvPicPr>
          <p:nvPr>
            <p:ph sz="half" idx="2"/>
          </p:nvPr>
        </p:nvPicPr>
        <p:blipFill>
          <a:blip r:embed="rId4"/>
          <a:stretch>
            <a:fillRect/>
          </a:stretch>
        </p:blipFill>
        <p:spPr>
          <a:xfrm>
            <a:off x="5039211" y="1600200"/>
            <a:ext cx="3256578" cy="4525963"/>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Daily Life: Transportation</a:t>
            </a:r>
            <a:endParaRPr lang="en-US" dirty="0"/>
          </a:p>
        </p:txBody>
      </p:sp>
      <p:pic>
        <p:nvPicPr>
          <p:cNvPr id="6" name="Content Placeholder 5" descr="800px-Qamutik_1_1999-04-01.jpg"/>
          <p:cNvPicPr>
            <a:picLocks noGrp="1" noChangeAspect="1"/>
          </p:cNvPicPr>
          <p:nvPr>
            <p:ph idx="1"/>
          </p:nvPr>
        </p:nvPicPr>
        <p:blipFill>
          <a:blip r:embed="rId3"/>
          <a:stretch>
            <a:fillRect/>
          </a:stretch>
        </p:blipFill>
        <p:spPr>
          <a:xfrm>
            <a:off x="381000" y="1143000"/>
            <a:ext cx="8458200" cy="548640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Technology: Tools </a:t>
            </a:r>
            <a:endParaRPr lang="en-US" dirty="0"/>
          </a:p>
        </p:txBody>
      </p:sp>
      <p:pic>
        <p:nvPicPr>
          <p:cNvPr id="6" name="Content Placeholder 5" descr="Wells_Reindeer_Age_articles.png"/>
          <p:cNvPicPr>
            <a:picLocks noGrp="1" noChangeAspect="1"/>
          </p:cNvPicPr>
          <p:nvPr>
            <p:ph sz="half" idx="1"/>
          </p:nvPr>
        </p:nvPicPr>
        <p:blipFill>
          <a:blip r:embed="rId3"/>
          <a:stretch>
            <a:fillRect/>
          </a:stretch>
        </p:blipFill>
        <p:spPr>
          <a:xfrm>
            <a:off x="304800" y="1447800"/>
            <a:ext cx="5410200" cy="5135563"/>
          </a:xfrm>
        </p:spPr>
      </p:pic>
      <p:pic>
        <p:nvPicPr>
          <p:cNvPr id="5" name="Content Placeholder 4" descr="09 spearhead[1].jpg"/>
          <p:cNvPicPr>
            <a:picLocks noGrp="1" noChangeAspect="1"/>
          </p:cNvPicPr>
          <p:nvPr>
            <p:ph sz="half" idx="2"/>
          </p:nvPr>
        </p:nvPicPr>
        <p:blipFill>
          <a:blip r:embed="rId4"/>
          <a:stretch>
            <a:fillRect/>
          </a:stretch>
        </p:blipFill>
        <p:spPr>
          <a:xfrm>
            <a:off x="5943600" y="2286000"/>
            <a:ext cx="2590800" cy="2667000"/>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868362"/>
          </a:xfrm>
        </p:spPr>
        <p:txBody>
          <a:bodyPr/>
          <a:lstStyle/>
          <a:p>
            <a:r>
              <a:rPr lang="en-US" dirty="0" smtClean="0"/>
              <a:t>Patterns of Labor</a:t>
            </a:r>
            <a:endParaRPr lang="en-US" dirty="0"/>
          </a:p>
        </p:txBody>
      </p:sp>
      <p:pic>
        <p:nvPicPr>
          <p:cNvPr id="4" name="Content Placeholder 3" descr="09a  300px-Hadzabe3[1].jpg"/>
          <p:cNvPicPr>
            <a:picLocks noGrp="1" noChangeAspect="1"/>
          </p:cNvPicPr>
          <p:nvPr>
            <p:ph sz="half" idx="1"/>
          </p:nvPr>
        </p:nvPicPr>
        <p:blipFill>
          <a:blip r:embed="rId3"/>
          <a:stretch>
            <a:fillRect/>
          </a:stretch>
        </p:blipFill>
        <p:spPr>
          <a:xfrm>
            <a:off x="304800" y="1143000"/>
            <a:ext cx="4191000" cy="5334000"/>
          </a:xfrm>
        </p:spPr>
      </p:pic>
      <p:pic>
        <p:nvPicPr>
          <p:cNvPr id="9" name="Content Placeholder 8" descr="using a digging stick Daniel Massie, flickr, 4068207702_70a336f503_m[1].jpg"/>
          <p:cNvPicPr>
            <a:picLocks noGrp="1" noChangeAspect="1"/>
          </p:cNvPicPr>
          <p:nvPr>
            <p:ph sz="half" idx="2"/>
          </p:nvPr>
        </p:nvPicPr>
        <p:blipFill>
          <a:blip r:embed="rId4"/>
          <a:stretch>
            <a:fillRect/>
          </a:stretch>
        </p:blipFill>
        <p:spPr>
          <a:xfrm>
            <a:off x="4876800" y="1676400"/>
            <a:ext cx="3733800" cy="3962400"/>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715962"/>
          </a:xfrm>
        </p:spPr>
        <p:txBody>
          <a:bodyPr>
            <a:normAutofit fontScale="90000"/>
          </a:bodyPr>
          <a:lstStyle/>
          <a:p>
            <a:r>
              <a:rPr lang="en-US" dirty="0" smtClean="0"/>
              <a:t>Patterns of Labor: Hunting</a:t>
            </a:r>
            <a:endParaRPr lang="en-US" dirty="0"/>
          </a:p>
        </p:txBody>
      </p:sp>
      <p:pic>
        <p:nvPicPr>
          <p:cNvPr id="7" name="Content Placeholder 6" descr="800px-Hadazbe_returning_from_hunt.jpg"/>
          <p:cNvPicPr>
            <a:picLocks noGrp="1" noChangeAspect="1"/>
          </p:cNvPicPr>
          <p:nvPr>
            <p:ph idx="1"/>
          </p:nvPr>
        </p:nvPicPr>
        <p:blipFill>
          <a:blip r:embed="rId3"/>
          <a:stretch>
            <a:fillRect/>
          </a:stretch>
        </p:blipFill>
        <p:spPr>
          <a:xfrm>
            <a:off x="457200" y="1295400"/>
            <a:ext cx="8229600" cy="53340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normAutofit fontScale="90000"/>
          </a:bodyPr>
          <a:lstStyle/>
          <a:p>
            <a:r>
              <a:rPr lang="en-US" dirty="0" smtClean="0"/>
              <a:t>Communal Wave: </a:t>
            </a:r>
            <a:br>
              <a:rPr lang="en-US" dirty="0" smtClean="0"/>
            </a:br>
            <a:r>
              <a:rPr lang="en-US" dirty="0" smtClean="0"/>
              <a:t>Australian Aborigines </a:t>
            </a:r>
            <a:endParaRPr lang="en-US" dirty="0"/>
          </a:p>
        </p:txBody>
      </p:sp>
      <p:pic>
        <p:nvPicPr>
          <p:cNvPr id="4" name="Content Placeholder 3" descr="04 (2)  Bathurst Island.jpg"/>
          <p:cNvPicPr>
            <a:picLocks noGrp="1" noChangeAspect="1"/>
          </p:cNvPicPr>
          <p:nvPr>
            <p:ph idx="4294967295"/>
          </p:nvPr>
        </p:nvPicPr>
        <p:blipFill>
          <a:blip r:embed="rId3"/>
          <a:stretch>
            <a:fillRect/>
          </a:stretch>
        </p:blipFill>
        <p:spPr>
          <a:xfrm>
            <a:off x="0" y="1600200"/>
            <a:ext cx="7848600" cy="48006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Daily Life: Hunting</a:t>
            </a:r>
            <a:endParaRPr lang="en-US" dirty="0"/>
          </a:p>
        </p:txBody>
      </p:sp>
      <p:pic>
        <p:nvPicPr>
          <p:cNvPr id="7" name="Content Placeholder 6" descr="220px-Fahd.jpg"/>
          <p:cNvPicPr>
            <a:picLocks noGrp="1" noChangeAspect="1"/>
          </p:cNvPicPr>
          <p:nvPr>
            <p:ph sz="half" idx="1"/>
          </p:nvPr>
        </p:nvPicPr>
        <p:blipFill>
          <a:blip r:embed="rId3"/>
          <a:stretch>
            <a:fillRect/>
          </a:stretch>
        </p:blipFill>
        <p:spPr>
          <a:xfrm>
            <a:off x="685800" y="1295400"/>
            <a:ext cx="3505200" cy="5105400"/>
          </a:xfrm>
        </p:spPr>
      </p:pic>
      <p:pic>
        <p:nvPicPr>
          <p:cNvPr id="8" name="Content Placeholder 7" descr="Out in the Bush.jpg"/>
          <p:cNvPicPr>
            <a:picLocks noGrp="1" noChangeAspect="1"/>
          </p:cNvPicPr>
          <p:nvPr>
            <p:ph sz="half" idx="2"/>
          </p:nvPr>
        </p:nvPicPr>
        <p:blipFill>
          <a:blip r:embed="rId4" cstate="print"/>
          <a:stretch>
            <a:fillRect/>
          </a:stretch>
        </p:blipFill>
        <p:spPr>
          <a:xfrm>
            <a:off x="5029201" y="1295400"/>
            <a:ext cx="3429000" cy="5105400"/>
          </a:xfrm>
          <a:ln w="12700">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944562"/>
          </a:xfrm>
        </p:spPr>
        <p:txBody>
          <a:bodyPr/>
          <a:lstStyle/>
          <a:p>
            <a:r>
              <a:rPr lang="en-US" dirty="0" smtClean="0"/>
              <a:t>Daily Life: Hunting</a:t>
            </a:r>
            <a:endParaRPr lang="en-US" dirty="0"/>
          </a:p>
        </p:txBody>
      </p:sp>
      <p:pic>
        <p:nvPicPr>
          <p:cNvPr id="7" name="Content Placeholder 6" descr=" 3 Maasai_man,_Eastern_Serengeti,_October_2006 (1).jpg"/>
          <p:cNvPicPr>
            <a:picLocks noGrp="1" noChangeAspect="1"/>
          </p:cNvPicPr>
          <p:nvPr>
            <p:ph idx="1"/>
          </p:nvPr>
        </p:nvPicPr>
        <p:blipFill>
          <a:blip r:embed="rId3"/>
          <a:stretch>
            <a:fillRect/>
          </a:stretch>
        </p:blipFill>
        <p:spPr>
          <a:xfrm>
            <a:off x="304800" y="1447800"/>
            <a:ext cx="8610600" cy="518160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6248400" cy="1325562"/>
          </a:xfr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6200000" scaled="1"/>
            <a:tileRect/>
          </a:gradFill>
          <a:ln w="19050">
            <a:solidFill>
              <a:schemeClr val="tx1"/>
            </a:solidFill>
          </a:ln>
        </p:spPr>
        <p:txBody>
          <a:bodyPr>
            <a:noAutofit/>
          </a:bodyPr>
          <a:lstStyle/>
          <a:p>
            <a:r>
              <a:rPr lang="en-US" sz="4800" dirty="0" smtClean="0"/>
              <a:t>Human Networks: </a:t>
            </a:r>
            <a:br>
              <a:rPr lang="en-US" sz="4800" dirty="0" smtClean="0"/>
            </a:br>
            <a:r>
              <a:rPr lang="en-US" sz="4800" dirty="0" smtClean="0"/>
              <a:t>Social Currents</a:t>
            </a:r>
            <a:endParaRPr lang="en-US" sz="4800" dirty="0"/>
          </a:p>
        </p:txBody>
      </p:sp>
      <p:sp>
        <p:nvSpPr>
          <p:cNvPr id="3" name="Content Placeholder 2"/>
          <p:cNvSpPr>
            <a:spLocks noGrp="1"/>
          </p:cNvSpPr>
          <p:nvPr>
            <p:ph idx="1"/>
          </p:nvPr>
        </p:nvSpPr>
        <p:spPr>
          <a:xfrm>
            <a:off x="457200" y="1981200"/>
            <a:ext cx="8229600" cy="4419600"/>
          </a:xfrm>
          <a:ln w="19050">
            <a:solidFill>
              <a:schemeClr val="tx1"/>
            </a:solidFill>
          </a:ln>
        </p:spPr>
        <p:txBody>
          <a:bodyPr>
            <a:noAutofit/>
          </a:bodyPr>
          <a:lstStyle/>
          <a:p>
            <a:pPr algn="ctr">
              <a:buNone/>
            </a:pPr>
            <a:r>
              <a:rPr lang="en-US" sz="4800" dirty="0" smtClean="0"/>
              <a:t>Groups</a:t>
            </a:r>
          </a:p>
          <a:p>
            <a:pPr algn="ctr">
              <a:buNone/>
            </a:pPr>
            <a:r>
              <a:rPr lang="en-US" sz="4800" dirty="0" smtClean="0"/>
              <a:t>Family</a:t>
            </a:r>
          </a:p>
          <a:p>
            <a:pPr algn="ctr">
              <a:buNone/>
            </a:pPr>
            <a:r>
              <a:rPr lang="en-US" sz="4800" dirty="0" smtClean="0"/>
              <a:t>Gender Roles</a:t>
            </a:r>
          </a:p>
          <a:p>
            <a:pPr algn="ctr">
              <a:buNone/>
            </a:pPr>
            <a:r>
              <a:rPr lang="en-US" sz="4800" dirty="0" smtClean="0"/>
              <a:t>Prestige and Social Status</a:t>
            </a:r>
          </a:p>
          <a:p>
            <a:pPr algn="ctr">
              <a:buNone/>
            </a:pPr>
            <a:r>
              <a:rPr lang="en-US" sz="4800" dirty="0" smtClean="0"/>
              <a:t>Socialization and Education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Groups</a:t>
            </a:r>
            <a:endParaRPr lang="en-US" dirty="0"/>
          </a:p>
        </p:txBody>
      </p:sp>
      <p:pic>
        <p:nvPicPr>
          <p:cNvPr id="4" name="Content Placeholder 3" descr="800px-AinuGroup.JPG"/>
          <p:cNvPicPr>
            <a:picLocks noGrp="1" noChangeAspect="1"/>
          </p:cNvPicPr>
          <p:nvPr>
            <p:ph idx="1"/>
          </p:nvPr>
        </p:nvPicPr>
        <p:blipFill>
          <a:blip r:embed="rId3"/>
          <a:stretch>
            <a:fillRect/>
          </a:stretch>
        </p:blipFill>
        <p:spPr>
          <a:xfrm>
            <a:off x="381000" y="1143000"/>
            <a:ext cx="8229600" cy="5410200"/>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Family</a:t>
            </a:r>
            <a:endParaRPr lang="en-US" dirty="0"/>
          </a:p>
        </p:txBody>
      </p:sp>
      <p:pic>
        <p:nvPicPr>
          <p:cNvPr id="4" name="Content Placeholder 3" descr="10 Inuit family.jpg"/>
          <p:cNvPicPr>
            <a:picLocks noGrp="1" noChangeAspect="1"/>
          </p:cNvPicPr>
          <p:nvPr>
            <p:ph idx="1"/>
          </p:nvPr>
        </p:nvPicPr>
        <p:blipFill>
          <a:blip r:embed="rId3"/>
          <a:stretch>
            <a:fillRect/>
          </a:stretch>
        </p:blipFill>
        <p:spPr>
          <a:xfrm>
            <a:off x="609601" y="1219200"/>
            <a:ext cx="8001000" cy="5257800"/>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Family: Mother and Child</a:t>
            </a:r>
            <a:endParaRPr lang="en-US" dirty="0"/>
          </a:p>
        </p:txBody>
      </p:sp>
      <p:pic>
        <p:nvPicPr>
          <p:cNvPr id="7" name="Content Placeholder 6" descr="95 Smiling Mother.jpg"/>
          <p:cNvPicPr>
            <a:picLocks noGrp="1" noChangeAspect="1"/>
          </p:cNvPicPr>
          <p:nvPr>
            <p:ph sz="half" idx="1"/>
          </p:nvPr>
        </p:nvPicPr>
        <p:blipFill>
          <a:blip r:embed="rId3"/>
          <a:stretch>
            <a:fillRect/>
          </a:stretch>
        </p:blipFill>
        <p:spPr>
          <a:xfrm>
            <a:off x="685800" y="1600200"/>
            <a:ext cx="3581400" cy="4800600"/>
          </a:xfrm>
        </p:spPr>
      </p:pic>
      <p:pic>
        <p:nvPicPr>
          <p:cNvPr id="8" name="Content Placeholder 7" descr="29 (4) Happy Mother with Child.jpg"/>
          <p:cNvPicPr>
            <a:picLocks noGrp="1" noChangeAspect="1"/>
          </p:cNvPicPr>
          <p:nvPr>
            <p:ph sz="half" idx="2"/>
          </p:nvPr>
        </p:nvPicPr>
        <p:blipFill>
          <a:blip r:embed="rId4" cstate="print"/>
          <a:stretch>
            <a:fillRect/>
          </a:stretch>
        </p:blipFill>
        <p:spPr>
          <a:xfrm>
            <a:off x="5029200" y="1600200"/>
            <a:ext cx="3505199" cy="480060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868362"/>
          </a:xfrm>
        </p:spPr>
        <p:txBody>
          <a:bodyPr/>
          <a:lstStyle/>
          <a:p>
            <a:r>
              <a:rPr lang="en-US" dirty="0" smtClean="0"/>
              <a:t>Gender </a:t>
            </a:r>
            <a:endParaRPr lang="en-US" dirty="0"/>
          </a:p>
        </p:txBody>
      </p:sp>
      <p:pic>
        <p:nvPicPr>
          <p:cNvPr id="7" name="Content Placeholder 6" descr="07 Mbuti, Flickr site, McMarc Louwes Mbuti mother and child.jpg"/>
          <p:cNvPicPr>
            <a:picLocks noGrp="1" noChangeAspect="1"/>
          </p:cNvPicPr>
          <p:nvPr>
            <p:ph sz="half" idx="1"/>
          </p:nvPr>
        </p:nvPicPr>
        <p:blipFill>
          <a:blip r:embed="rId3"/>
          <a:stretch>
            <a:fillRect/>
          </a:stretch>
        </p:blipFill>
        <p:spPr>
          <a:xfrm>
            <a:off x="609600" y="1143000"/>
            <a:ext cx="3657600" cy="5410200"/>
          </a:xfrm>
        </p:spPr>
      </p:pic>
      <p:pic>
        <p:nvPicPr>
          <p:cNvPr id="8" name="Content Placeholder 7" descr="Great_Andamanese_-_two_men_-_1875.jpg"/>
          <p:cNvPicPr>
            <a:picLocks noGrp="1" noChangeAspect="1"/>
          </p:cNvPicPr>
          <p:nvPr>
            <p:ph sz="half" idx="2"/>
          </p:nvPr>
        </p:nvPicPr>
        <p:blipFill>
          <a:blip r:embed="rId4"/>
          <a:stretch>
            <a:fillRect/>
          </a:stretch>
        </p:blipFill>
        <p:spPr>
          <a:xfrm>
            <a:off x="5181600" y="1219200"/>
            <a:ext cx="3461431" cy="5334000"/>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Socialization and Education</a:t>
            </a:r>
            <a:endParaRPr lang="en-US" dirty="0"/>
          </a:p>
        </p:txBody>
      </p:sp>
      <p:pic>
        <p:nvPicPr>
          <p:cNvPr id="7" name="Content Placeholder 6" descr="13 Hadzabe.jpg"/>
          <p:cNvPicPr>
            <a:picLocks noGrp="1" noChangeAspect="1"/>
          </p:cNvPicPr>
          <p:nvPr>
            <p:ph sz="half" idx="1"/>
          </p:nvPr>
        </p:nvPicPr>
        <p:blipFill>
          <a:blip r:embed="rId3"/>
          <a:stretch>
            <a:fillRect/>
          </a:stretch>
        </p:blipFill>
        <p:spPr>
          <a:xfrm>
            <a:off x="609600" y="1371600"/>
            <a:ext cx="3733799" cy="5105400"/>
          </a:xfrm>
        </p:spPr>
      </p:pic>
      <p:pic>
        <p:nvPicPr>
          <p:cNvPr id="9" name="Content Placeholder 5" descr="12 (4) Old Bushman Lady photo Izla.jpg"/>
          <p:cNvPicPr>
            <a:picLocks noGrp="1" noChangeAspect="1"/>
          </p:cNvPicPr>
          <p:nvPr>
            <p:ph sz="half" idx="2"/>
          </p:nvPr>
        </p:nvPicPr>
        <p:blipFill>
          <a:blip r:embed="rId4"/>
          <a:stretch>
            <a:fillRect/>
          </a:stretch>
        </p:blipFill>
        <p:spPr>
          <a:xfrm>
            <a:off x="5105400" y="1371600"/>
            <a:ext cx="3352800" cy="5105400"/>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6172200" cy="1325562"/>
          </a:xfr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8100000" scaled="1"/>
            <a:tileRect/>
          </a:gradFill>
          <a:ln w="19050">
            <a:solidFill>
              <a:schemeClr val="tx1"/>
            </a:solidFill>
          </a:ln>
        </p:spPr>
        <p:txBody>
          <a:bodyPr>
            <a:noAutofit/>
          </a:bodyPr>
          <a:lstStyle/>
          <a:p>
            <a:r>
              <a:rPr lang="en-US" sz="4800" dirty="0" smtClean="0"/>
              <a:t>Establishing Order: </a:t>
            </a:r>
            <a:br>
              <a:rPr lang="en-US" sz="4800" dirty="0" smtClean="0"/>
            </a:br>
            <a:r>
              <a:rPr lang="en-US" sz="4800" dirty="0" smtClean="0"/>
              <a:t>Political Currents</a:t>
            </a:r>
            <a:endParaRPr lang="en-US" sz="4800" dirty="0"/>
          </a:p>
        </p:txBody>
      </p:sp>
      <p:sp>
        <p:nvSpPr>
          <p:cNvPr id="3" name="Content Placeholder 2"/>
          <p:cNvSpPr>
            <a:spLocks noGrp="1"/>
          </p:cNvSpPr>
          <p:nvPr>
            <p:ph idx="1"/>
          </p:nvPr>
        </p:nvSpPr>
        <p:spPr>
          <a:xfrm>
            <a:off x="457200" y="2057400"/>
            <a:ext cx="8229600" cy="4267200"/>
          </a:xfrm>
          <a:ln w="19050">
            <a:solidFill>
              <a:schemeClr val="tx1"/>
            </a:solidFill>
          </a:ln>
        </p:spPr>
        <p:txBody>
          <a:bodyPr>
            <a:normAutofit/>
          </a:bodyPr>
          <a:lstStyle/>
          <a:p>
            <a:pPr algn="ctr">
              <a:buNone/>
            </a:pPr>
            <a:r>
              <a:rPr lang="en-US" sz="4400" dirty="0" smtClean="0"/>
              <a:t>Political Systems</a:t>
            </a:r>
          </a:p>
          <a:p>
            <a:pPr algn="ctr">
              <a:buNone/>
            </a:pPr>
            <a:r>
              <a:rPr lang="en-US" sz="4400" dirty="0" smtClean="0"/>
              <a:t>Forms of Leadership</a:t>
            </a:r>
          </a:p>
          <a:p>
            <a:pPr algn="ctr">
              <a:buNone/>
            </a:pPr>
            <a:r>
              <a:rPr lang="en-US" sz="4400" dirty="0" smtClean="0"/>
              <a:t>Customs and Rules</a:t>
            </a:r>
          </a:p>
          <a:p>
            <a:pPr algn="ctr">
              <a:buNone/>
            </a:pPr>
            <a:r>
              <a:rPr lang="en-US" sz="4400" dirty="0" smtClean="0"/>
              <a:t>Migration and Interaction</a:t>
            </a:r>
          </a:p>
          <a:p>
            <a:pPr algn="ctr">
              <a:buNone/>
            </a:pPr>
            <a:r>
              <a:rPr lang="en-US" sz="4400" dirty="0" smtClean="0"/>
              <a:t>Conflict, War and Cooperation</a:t>
            </a:r>
            <a:endParaRPr lang="en-US" sz="4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Warfare</a:t>
            </a:r>
            <a:endParaRPr lang="en-US" dirty="0"/>
          </a:p>
        </p:txBody>
      </p:sp>
      <p:pic>
        <p:nvPicPr>
          <p:cNvPr id="4" name="Content Placeholder 3" descr="14 Maasai warriors,1906.jpg"/>
          <p:cNvPicPr>
            <a:picLocks noGrp="1" noChangeAspect="1"/>
          </p:cNvPicPr>
          <p:nvPr>
            <p:ph idx="1"/>
          </p:nvPr>
        </p:nvPicPr>
        <p:blipFill>
          <a:blip r:embed="rId3"/>
          <a:stretch>
            <a:fillRect/>
          </a:stretch>
        </p:blipFill>
        <p:spPr>
          <a:xfrm>
            <a:off x="914400" y="1295400"/>
            <a:ext cx="7315200" cy="525780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95400" y="381001"/>
            <a:ext cx="6477000" cy="1219199"/>
          </a:xfr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6200000" scaled="1"/>
            <a:tileRect/>
          </a:gradFill>
          <a:ln w="19050">
            <a:solidFill>
              <a:schemeClr val="tx1"/>
            </a:solidFill>
          </a:ln>
        </p:spPr>
        <p:txBody>
          <a:bodyPr>
            <a:normAutofit/>
          </a:bodyPr>
          <a:lstStyle/>
          <a:p>
            <a:r>
              <a:rPr lang="en-US" sz="6000" dirty="0" smtClean="0"/>
              <a:t>Ecosystem Currents</a:t>
            </a:r>
            <a:endParaRPr lang="en-US" sz="6000" dirty="0"/>
          </a:p>
        </p:txBody>
      </p:sp>
      <p:sp>
        <p:nvSpPr>
          <p:cNvPr id="5" name="Subtitle 4"/>
          <p:cNvSpPr>
            <a:spLocks noGrp="1"/>
          </p:cNvSpPr>
          <p:nvPr>
            <p:ph type="subTitle" idx="1"/>
          </p:nvPr>
        </p:nvSpPr>
        <p:spPr>
          <a:xfrm>
            <a:off x="838200" y="2057400"/>
            <a:ext cx="7620000" cy="4191000"/>
          </a:xfrm>
          <a:ln w="19050">
            <a:solidFill>
              <a:schemeClr val="tx1"/>
            </a:solidFill>
          </a:ln>
        </p:spPr>
        <p:txBody>
          <a:bodyPr>
            <a:noAutofit/>
          </a:bodyPr>
          <a:lstStyle/>
          <a:p>
            <a:r>
              <a:rPr lang="en-US" sz="4400" dirty="0" smtClean="0">
                <a:solidFill>
                  <a:schemeClr val="tx1"/>
                </a:solidFill>
              </a:rPr>
              <a:t>Geography </a:t>
            </a:r>
          </a:p>
          <a:p>
            <a:r>
              <a:rPr lang="en-US" sz="4400" dirty="0" smtClean="0">
                <a:solidFill>
                  <a:schemeClr val="tx1"/>
                </a:solidFill>
              </a:rPr>
              <a:t>Environment</a:t>
            </a:r>
          </a:p>
          <a:p>
            <a:r>
              <a:rPr lang="en-US" sz="4400" dirty="0" smtClean="0">
                <a:solidFill>
                  <a:schemeClr val="tx1"/>
                </a:solidFill>
              </a:rPr>
              <a:t>Human Populations</a:t>
            </a:r>
          </a:p>
          <a:p>
            <a:r>
              <a:rPr lang="en-US" sz="4400" dirty="0" smtClean="0">
                <a:solidFill>
                  <a:schemeClr val="tx1"/>
                </a:solidFill>
              </a:rPr>
              <a:t>Natural Populations</a:t>
            </a:r>
          </a:p>
          <a:p>
            <a:r>
              <a:rPr lang="en-US" sz="4400" dirty="0" smtClean="0">
                <a:solidFill>
                  <a:schemeClr val="tx1"/>
                </a:solidFill>
              </a:rPr>
              <a:t>Human and Nature Interaction</a:t>
            </a:r>
            <a:endParaRPr lang="en-US" sz="4400" dirty="0">
              <a:solidFill>
                <a:schemeClr val="tx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Warfare</a:t>
            </a:r>
            <a:endParaRPr lang="en-US" dirty="0"/>
          </a:p>
        </p:txBody>
      </p:sp>
      <p:pic>
        <p:nvPicPr>
          <p:cNvPr id="4" name="Content Placeholder 3" descr="3 Massai warriors jumping.jpg"/>
          <p:cNvPicPr>
            <a:picLocks noGrp="1" noChangeAspect="1"/>
          </p:cNvPicPr>
          <p:nvPr>
            <p:ph idx="1"/>
          </p:nvPr>
        </p:nvPicPr>
        <p:blipFill>
          <a:blip r:embed="rId3"/>
          <a:stretch>
            <a:fillRect/>
          </a:stretch>
        </p:blipFill>
        <p:spPr>
          <a:xfrm>
            <a:off x="304800" y="1219200"/>
            <a:ext cx="8305800" cy="533400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5562600" cy="1554162"/>
          </a:xfr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100000" b="100000"/>
            </a:path>
            <a:tileRect t="-100000" r="-100000"/>
          </a:gradFill>
          <a:ln w="19050">
            <a:solidFill>
              <a:schemeClr val="tx1"/>
            </a:solidFill>
          </a:ln>
        </p:spPr>
        <p:txBody>
          <a:bodyPr>
            <a:normAutofit/>
          </a:bodyPr>
          <a:lstStyle/>
          <a:p>
            <a:r>
              <a:rPr lang="en-US" dirty="0" smtClean="0"/>
              <a:t>Human Expressions: </a:t>
            </a:r>
            <a:br>
              <a:rPr lang="en-US" dirty="0" smtClean="0"/>
            </a:br>
            <a:r>
              <a:rPr lang="en-US" dirty="0" smtClean="0"/>
              <a:t>Cultural Currents</a:t>
            </a:r>
            <a:endParaRPr lang="en-US" dirty="0"/>
          </a:p>
        </p:txBody>
      </p:sp>
      <p:sp>
        <p:nvSpPr>
          <p:cNvPr id="3" name="Content Placeholder 2"/>
          <p:cNvSpPr>
            <a:spLocks noGrp="1"/>
          </p:cNvSpPr>
          <p:nvPr>
            <p:ph idx="1"/>
          </p:nvPr>
        </p:nvSpPr>
        <p:spPr>
          <a:xfrm>
            <a:off x="457200" y="2362200"/>
            <a:ext cx="8229600" cy="4191000"/>
          </a:xfrm>
          <a:ln w="19050">
            <a:solidFill>
              <a:schemeClr val="tx1"/>
            </a:solidFill>
          </a:ln>
        </p:spPr>
        <p:txBody>
          <a:bodyPr>
            <a:normAutofit/>
          </a:bodyPr>
          <a:lstStyle/>
          <a:p>
            <a:pPr algn="ctr">
              <a:buNone/>
            </a:pPr>
            <a:r>
              <a:rPr lang="en-US" sz="4400" dirty="0" smtClean="0"/>
              <a:t>Worldview, Ideology</a:t>
            </a:r>
          </a:p>
          <a:p>
            <a:pPr algn="ctr">
              <a:buNone/>
            </a:pPr>
            <a:r>
              <a:rPr lang="en-US" sz="4400" dirty="0" smtClean="0"/>
              <a:t>Religion and Spirituality</a:t>
            </a:r>
          </a:p>
          <a:p>
            <a:pPr algn="ctr">
              <a:buNone/>
            </a:pPr>
            <a:r>
              <a:rPr lang="en-US" sz="4400" dirty="0" smtClean="0"/>
              <a:t>Communication</a:t>
            </a:r>
          </a:p>
          <a:p>
            <a:pPr algn="ctr">
              <a:buNone/>
            </a:pPr>
            <a:r>
              <a:rPr lang="en-US" sz="4400" dirty="0" smtClean="0"/>
              <a:t>Identity and Belonging</a:t>
            </a:r>
          </a:p>
          <a:p>
            <a:pPr algn="ctr">
              <a:buNone/>
            </a:pPr>
            <a:r>
              <a:rPr lang="en-US" sz="4400" dirty="0" smtClean="0"/>
              <a:t>Aesthetic Expression</a:t>
            </a:r>
            <a:endParaRPr lang="en-US" sz="4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Spirituality</a:t>
            </a:r>
            <a:endParaRPr lang="en-US" dirty="0"/>
          </a:p>
        </p:txBody>
      </p:sp>
      <p:pic>
        <p:nvPicPr>
          <p:cNvPr id="5" name="Content Placeholder 4" descr="11 Altay_shaman_with_gong[.jpg"/>
          <p:cNvPicPr>
            <a:picLocks noGrp="1" noChangeAspect="1"/>
          </p:cNvPicPr>
          <p:nvPr>
            <p:ph sz="half" idx="1"/>
          </p:nvPr>
        </p:nvPicPr>
        <p:blipFill>
          <a:blip r:embed="rId3"/>
          <a:stretch>
            <a:fillRect/>
          </a:stretch>
        </p:blipFill>
        <p:spPr>
          <a:xfrm>
            <a:off x="457201" y="1371600"/>
            <a:ext cx="2895600" cy="5257800"/>
          </a:xfrm>
        </p:spPr>
      </p:pic>
      <p:pic>
        <p:nvPicPr>
          <p:cNvPr id="11" name="Content Placeholder 10" descr="15 Inuit beliefs.jpg"/>
          <p:cNvPicPr>
            <a:picLocks noGrp="1" noChangeAspect="1"/>
          </p:cNvPicPr>
          <p:nvPr>
            <p:ph sz="half" idx="2"/>
          </p:nvPr>
        </p:nvPicPr>
        <p:blipFill>
          <a:blip r:embed="rId4"/>
          <a:stretch>
            <a:fillRect/>
          </a:stretch>
        </p:blipFill>
        <p:spPr>
          <a:xfrm>
            <a:off x="3886200" y="1371600"/>
            <a:ext cx="4876800" cy="525780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Spirituality: Shamans</a:t>
            </a:r>
            <a:endParaRPr lang="en-US" dirty="0"/>
          </a:p>
        </p:txBody>
      </p:sp>
      <p:pic>
        <p:nvPicPr>
          <p:cNvPr id="5" name="Content Placeholder 4" descr="16 Yupik_shaman].jpg"/>
          <p:cNvPicPr>
            <a:picLocks noGrp="1" noChangeAspect="1"/>
          </p:cNvPicPr>
          <p:nvPr>
            <p:ph sz="half" idx="1"/>
          </p:nvPr>
        </p:nvPicPr>
        <p:blipFill>
          <a:blip r:embed="rId3"/>
          <a:stretch>
            <a:fillRect/>
          </a:stretch>
        </p:blipFill>
        <p:spPr>
          <a:xfrm>
            <a:off x="914400" y="1524000"/>
            <a:ext cx="3352799" cy="4876800"/>
          </a:xfrm>
        </p:spPr>
      </p:pic>
      <p:pic>
        <p:nvPicPr>
          <p:cNvPr id="6" name="Content Placeholder 5" descr="17 Hamatsa_shaman.jpg"/>
          <p:cNvPicPr>
            <a:picLocks noGrp="1" noChangeAspect="1"/>
          </p:cNvPicPr>
          <p:nvPr>
            <p:ph sz="half" idx="2"/>
          </p:nvPr>
        </p:nvPicPr>
        <p:blipFill>
          <a:blip r:embed="rId4"/>
          <a:stretch>
            <a:fillRect/>
          </a:stretch>
        </p:blipFill>
        <p:spPr>
          <a:xfrm>
            <a:off x="5257800" y="1524000"/>
            <a:ext cx="3200400" cy="487680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Communication/Language</a:t>
            </a:r>
            <a:endParaRPr lang="en-US" dirty="0"/>
          </a:p>
        </p:txBody>
      </p:sp>
      <p:pic>
        <p:nvPicPr>
          <p:cNvPr id="6" name="Content Placeholder 5" descr="New Picture.bmp"/>
          <p:cNvPicPr>
            <a:picLocks noGrp="1" noChangeAspect="1"/>
          </p:cNvPicPr>
          <p:nvPr>
            <p:ph idx="1"/>
          </p:nvPr>
        </p:nvPicPr>
        <p:blipFill>
          <a:blip r:embed="rId3"/>
          <a:stretch>
            <a:fillRect/>
          </a:stretch>
        </p:blipFill>
        <p:spPr>
          <a:xfrm>
            <a:off x="304800" y="914400"/>
            <a:ext cx="8458199" cy="571500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Aesthetic Expression: Art </a:t>
            </a:r>
            <a:endParaRPr lang="en-US" dirty="0"/>
          </a:p>
        </p:txBody>
      </p:sp>
      <p:pic>
        <p:nvPicPr>
          <p:cNvPr id="4" name="Content Placeholder 3" descr="18 Lascaux painting.jpg"/>
          <p:cNvPicPr>
            <a:picLocks noGrp="1" noChangeAspect="1"/>
          </p:cNvPicPr>
          <p:nvPr>
            <p:ph idx="1"/>
          </p:nvPr>
        </p:nvPicPr>
        <p:blipFill>
          <a:blip r:embed="rId3"/>
          <a:stretch>
            <a:fillRect/>
          </a:stretch>
        </p:blipFill>
        <p:spPr>
          <a:xfrm>
            <a:off x="381000" y="1371600"/>
            <a:ext cx="8382000" cy="5181600"/>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Aesthetic Expression: Art </a:t>
            </a:r>
            <a:endParaRPr lang="en-US" dirty="0"/>
          </a:p>
        </p:txBody>
      </p:sp>
      <p:pic>
        <p:nvPicPr>
          <p:cNvPr id="6" name="Content Placeholder 5" descr="Lascaux2.jpg"/>
          <p:cNvPicPr>
            <a:picLocks noGrp="1" noChangeAspect="1"/>
          </p:cNvPicPr>
          <p:nvPr>
            <p:ph idx="1"/>
          </p:nvPr>
        </p:nvPicPr>
        <p:blipFill>
          <a:blip r:embed="rId3"/>
          <a:stretch>
            <a:fillRect/>
          </a:stretch>
        </p:blipFill>
        <p:spPr>
          <a:xfrm>
            <a:off x="457200" y="1447800"/>
            <a:ext cx="8229600" cy="5105399"/>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Aesthetic Expression: Sculpture </a:t>
            </a:r>
            <a:endParaRPr lang="en-US" dirty="0"/>
          </a:p>
        </p:txBody>
      </p:sp>
      <p:pic>
        <p:nvPicPr>
          <p:cNvPr id="4" name="Content Placeholder 3" descr="20 (6) Venus de Brassempouy.jpg"/>
          <p:cNvPicPr>
            <a:picLocks noGrp="1" noChangeAspect="1"/>
          </p:cNvPicPr>
          <p:nvPr>
            <p:ph sz="half" idx="1"/>
          </p:nvPr>
        </p:nvPicPr>
        <p:blipFill>
          <a:blip r:embed="rId3"/>
          <a:stretch>
            <a:fillRect/>
          </a:stretch>
        </p:blipFill>
        <p:spPr>
          <a:xfrm>
            <a:off x="838200" y="1600200"/>
            <a:ext cx="3200400" cy="4800600"/>
          </a:xfrm>
        </p:spPr>
      </p:pic>
      <p:pic>
        <p:nvPicPr>
          <p:cNvPr id="9" name="Content Placeholder 8" descr="6 Vestonicka venus.jpg"/>
          <p:cNvPicPr>
            <a:picLocks noGrp="1" noChangeAspect="1"/>
          </p:cNvPicPr>
          <p:nvPr>
            <p:ph sz="half" idx="2"/>
          </p:nvPr>
        </p:nvPicPr>
        <p:blipFill>
          <a:blip r:embed="rId4"/>
          <a:stretch>
            <a:fillRect/>
          </a:stretch>
        </p:blipFill>
        <p:spPr>
          <a:xfrm>
            <a:off x="5181600" y="1600200"/>
            <a:ext cx="3048000" cy="4876800"/>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Aesthetic Expression: Sculpture</a:t>
            </a:r>
            <a:endParaRPr lang="en-US" dirty="0"/>
          </a:p>
        </p:txBody>
      </p:sp>
      <p:pic>
        <p:nvPicPr>
          <p:cNvPr id="5" name="Content Placeholder 4" descr="21 (6) Venus_of_Willendorf.jpg"/>
          <p:cNvPicPr>
            <a:picLocks noGrp="1" noChangeAspect="1"/>
          </p:cNvPicPr>
          <p:nvPr>
            <p:ph sz="half" idx="1"/>
          </p:nvPr>
        </p:nvPicPr>
        <p:blipFill>
          <a:blip r:embed="rId3"/>
          <a:stretch>
            <a:fillRect/>
          </a:stretch>
        </p:blipFill>
        <p:spPr>
          <a:xfrm>
            <a:off x="762000" y="1524000"/>
            <a:ext cx="3505200" cy="4953000"/>
          </a:xfrm>
        </p:spPr>
      </p:pic>
      <p:pic>
        <p:nvPicPr>
          <p:cNvPr id="6" name="Content Placeholder 5" descr="200px-Venus_von_Willendorf_01.jpg"/>
          <p:cNvPicPr>
            <a:picLocks noGrp="1" noChangeAspect="1"/>
          </p:cNvPicPr>
          <p:nvPr>
            <p:ph sz="half" idx="2"/>
          </p:nvPr>
        </p:nvPicPr>
        <p:blipFill>
          <a:blip r:embed="rId4"/>
          <a:stretch>
            <a:fillRect/>
          </a:stretch>
        </p:blipFill>
        <p:spPr>
          <a:xfrm>
            <a:off x="5257800" y="1524000"/>
            <a:ext cx="3048000" cy="4953000"/>
          </a:xfrm>
          <a:ln w="19050">
            <a:solidFill>
              <a:schemeClr val="bg2">
                <a:lumMod val="75000"/>
              </a:schemeClr>
            </a:solid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Aesthetic Expression: Music</a:t>
            </a:r>
            <a:endParaRPr lang="en-US" dirty="0"/>
          </a:p>
        </p:txBody>
      </p:sp>
      <p:pic>
        <p:nvPicPr>
          <p:cNvPr id="5" name="Content Placeholder 4" descr="22 (6) Piscal Divje Babe.jpg"/>
          <p:cNvPicPr>
            <a:picLocks noGrp="1" noChangeAspect="1"/>
          </p:cNvPicPr>
          <p:nvPr>
            <p:ph sz="half" idx="1"/>
          </p:nvPr>
        </p:nvPicPr>
        <p:blipFill>
          <a:blip r:embed="rId3"/>
          <a:stretch>
            <a:fillRect/>
          </a:stretch>
        </p:blipFill>
        <p:spPr>
          <a:xfrm>
            <a:off x="1219200" y="1600200"/>
            <a:ext cx="2362200" cy="4953000"/>
          </a:xfrm>
        </p:spPr>
      </p:pic>
      <p:pic>
        <p:nvPicPr>
          <p:cNvPr id="6" name="Content Placeholder 5" descr="6 Didgeridoo.jpg"/>
          <p:cNvPicPr>
            <a:picLocks noGrp="1" noChangeAspect="1"/>
          </p:cNvPicPr>
          <p:nvPr>
            <p:ph sz="half" idx="2"/>
          </p:nvPr>
        </p:nvPicPr>
        <p:blipFill>
          <a:blip r:embed="rId4"/>
          <a:stretch>
            <a:fillRect/>
          </a:stretch>
        </p:blipFill>
        <p:spPr>
          <a:xfrm>
            <a:off x="5562600" y="1524000"/>
            <a:ext cx="2895600" cy="495300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Upper Paleolithic Environment</a:t>
            </a:r>
            <a:endParaRPr lang="en-US" dirty="0"/>
          </a:p>
        </p:txBody>
      </p:sp>
      <p:pic>
        <p:nvPicPr>
          <p:cNvPr id="4" name="Content Placeholder 3" descr="06 (3)  Woolly mammoth.jpg"/>
          <p:cNvPicPr>
            <a:picLocks noGrp="1" noChangeAspect="1"/>
          </p:cNvPicPr>
          <p:nvPr>
            <p:ph idx="1"/>
          </p:nvPr>
        </p:nvPicPr>
        <p:blipFill>
          <a:blip r:embed="rId3"/>
          <a:stretch>
            <a:fillRect/>
          </a:stretch>
        </p:blipFill>
        <p:spPr>
          <a:xfrm>
            <a:off x="609600" y="1295400"/>
            <a:ext cx="7924800" cy="5181600"/>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The !Kung:</a:t>
            </a:r>
            <a:br>
              <a:rPr lang="en-US" dirty="0" smtClean="0"/>
            </a:br>
            <a:r>
              <a:rPr lang="en-US" sz="4000" dirty="0" smtClean="0"/>
              <a:t>Nomadic Foragers of the Kalahari Desert</a:t>
            </a:r>
            <a:endParaRPr lang="en-US" sz="4000" dirty="0"/>
          </a:p>
        </p:txBody>
      </p:sp>
      <p:pic>
        <p:nvPicPr>
          <p:cNvPr id="9" name="Content Placeholder 8" descr="7 Kalahari Desert.jpg"/>
          <p:cNvPicPr>
            <a:picLocks noGrp="1" noChangeAspect="1"/>
          </p:cNvPicPr>
          <p:nvPr>
            <p:ph idx="1"/>
          </p:nvPr>
        </p:nvPicPr>
        <p:blipFill>
          <a:blip r:embed="rId3"/>
          <a:stretch>
            <a:fillRect/>
          </a:stretch>
        </p:blipFill>
        <p:spPr>
          <a:xfrm>
            <a:off x="457201" y="1600200"/>
            <a:ext cx="8229600" cy="5105400"/>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!Kung Village</a:t>
            </a:r>
            <a:endParaRPr lang="en-US" dirty="0"/>
          </a:p>
        </p:txBody>
      </p:sp>
      <p:pic>
        <p:nvPicPr>
          <p:cNvPr id="7170" name="Picture 2"/>
          <p:cNvPicPr>
            <a:picLocks noGrp="1" noChangeAspect="1" noChangeArrowheads="1"/>
          </p:cNvPicPr>
          <p:nvPr>
            <p:ph idx="1"/>
          </p:nvPr>
        </p:nvPicPr>
        <p:blipFill>
          <a:blip r:embed="rId3" cstate="print"/>
          <a:srcRect/>
          <a:stretch>
            <a:fillRect/>
          </a:stretch>
        </p:blipFill>
        <p:spPr bwMode="auto">
          <a:xfrm>
            <a:off x="457200" y="1371600"/>
            <a:ext cx="8305800" cy="5181600"/>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dirty="0" smtClean="0"/>
              <a:t>!Kung Village</a:t>
            </a:r>
            <a:endParaRPr lang="en-US" dirty="0"/>
          </a:p>
        </p:txBody>
      </p:sp>
      <p:pic>
        <p:nvPicPr>
          <p:cNvPr id="8194" name="Picture 2"/>
          <p:cNvPicPr>
            <a:picLocks noGrp="1" noChangeAspect="1" noChangeArrowheads="1"/>
          </p:cNvPicPr>
          <p:nvPr>
            <p:ph idx="1"/>
          </p:nvPr>
        </p:nvPicPr>
        <p:blipFill>
          <a:blip r:embed="rId3"/>
          <a:srcRect/>
          <a:stretch>
            <a:fillRect/>
          </a:stretch>
        </p:blipFill>
        <p:spPr bwMode="auto">
          <a:xfrm>
            <a:off x="685800" y="1295400"/>
            <a:ext cx="7772399" cy="5181600"/>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!Kung Hunter</a:t>
            </a:r>
            <a:endParaRPr lang="en-US"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609600" y="1295400"/>
            <a:ext cx="7924800" cy="5181600"/>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!Kung Hunting Expedition</a:t>
            </a:r>
            <a:endParaRPr lang="en-US" dirty="0"/>
          </a:p>
        </p:txBody>
      </p:sp>
      <p:pic>
        <p:nvPicPr>
          <p:cNvPr id="4098" name="Picture 2"/>
          <p:cNvPicPr>
            <a:picLocks noGrp="1" noChangeAspect="1" noChangeArrowheads="1"/>
          </p:cNvPicPr>
          <p:nvPr>
            <p:ph idx="1"/>
          </p:nvPr>
        </p:nvPicPr>
        <p:blipFill>
          <a:blip r:embed="rId3"/>
          <a:srcRect/>
          <a:stretch>
            <a:fillRect/>
          </a:stretch>
        </p:blipFill>
        <p:spPr bwMode="auto">
          <a:xfrm>
            <a:off x="609600" y="1600200"/>
            <a:ext cx="7924799" cy="4876800"/>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1020762"/>
          </a:xfrm>
        </p:spPr>
        <p:txBody>
          <a:bodyPr/>
          <a:lstStyle/>
          <a:p>
            <a:r>
              <a:rPr lang="en-US" dirty="0" smtClean="0"/>
              <a:t>!Kung Hunters</a:t>
            </a:r>
            <a:endParaRPr lang="en-US" dirty="0"/>
          </a:p>
        </p:txBody>
      </p:sp>
      <p:pic>
        <p:nvPicPr>
          <p:cNvPr id="2050" name="Picture 2"/>
          <p:cNvPicPr>
            <a:picLocks noGrp="1" noChangeAspect="1" noChangeArrowheads="1"/>
          </p:cNvPicPr>
          <p:nvPr>
            <p:ph sz="half" idx="1"/>
          </p:nvPr>
        </p:nvPicPr>
        <p:blipFill>
          <a:blip r:embed="rId3" cstate="print"/>
          <a:srcRect/>
          <a:stretch>
            <a:fillRect/>
          </a:stretch>
        </p:blipFill>
        <p:spPr bwMode="auto">
          <a:xfrm>
            <a:off x="962397" y="1295400"/>
            <a:ext cx="3028205" cy="5334000"/>
          </a:xfrm>
          <a:prstGeom prst="rect">
            <a:avLst/>
          </a:prstGeom>
          <a:noFill/>
          <a:ln w="9525">
            <a:noFill/>
            <a:miter lim="800000"/>
            <a:headEnd/>
            <a:tailEnd/>
          </a:ln>
          <a:effectLst/>
        </p:spPr>
      </p:pic>
      <p:pic>
        <p:nvPicPr>
          <p:cNvPr id="2051" name="Picture 3"/>
          <p:cNvPicPr>
            <a:picLocks noGrp="1" noChangeAspect="1" noChangeArrowheads="1"/>
          </p:cNvPicPr>
          <p:nvPr>
            <p:ph sz="half" idx="2"/>
          </p:nvPr>
        </p:nvPicPr>
        <p:blipFill>
          <a:blip r:embed="rId4" cstate="print"/>
          <a:srcRect/>
          <a:stretch>
            <a:fillRect/>
          </a:stretch>
        </p:blipFill>
        <p:spPr bwMode="auto">
          <a:xfrm>
            <a:off x="5151191" y="1295400"/>
            <a:ext cx="3032617" cy="5334000"/>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944562"/>
          </a:xfrm>
        </p:spPr>
        <p:txBody>
          <a:bodyPr/>
          <a:lstStyle/>
          <a:p>
            <a:r>
              <a:rPr lang="en-US" dirty="0" smtClean="0"/>
              <a:t>!Kung Men Starting Fire</a:t>
            </a:r>
            <a:endParaRPr lang="en-US" dirty="0"/>
          </a:p>
        </p:txBody>
      </p:sp>
      <p:pic>
        <p:nvPicPr>
          <p:cNvPr id="13314" name="Picture 2"/>
          <p:cNvPicPr>
            <a:picLocks noGrp="1" noChangeAspect="1" noChangeArrowheads="1"/>
          </p:cNvPicPr>
          <p:nvPr>
            <p:ph idx="1"/>
          </p:nvPr>
        </p:nvPicPr>
        <p:blipFill>
          <a:blip r:embed="rId3"/>
          <a:srcRect/>
          <a:stretch>
            <a:fillRect/>
          </a:stretch>
        </p:blipFill>
        <p:spPr bwMode="auto">
          <a:xfrm>
            <a:off x="533400" y="1600200"/>
            <a:ext cx="8077200" cy="4953000"/>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!Kung Men</a:t>
            </a:r>
            <a:endParaRPr lang="en-US" dirty="0"/>
          </a:p>
        </p:txBody>
      </p:sp>
      <p:pic>
        <p:nvPicPr>
          <p:cNvPr id="14338" name="Picture 2"/>
          <p:cNvPicPr>
            <a:picLocks noGrp="1" noChangeAspect="1" noChangeArrowheads="1"/>
          </p:cNvPicPr>
          <p:nvPr>
            <p:ph sz="half" idx="1"/>
          </p:nvPr>
        </p:nvPicPr>
        <p:blipFill>
          <a:blip r:embed="rId3"/>
          <a:srcRect/>
          <a:stretch>
            <a:fillRect/>
          </a:stretch>
        </p:blipFill>
        <p:spPr bwMode="auto">
          <a:xfrm>
            <a:off x="914400" y="1295400"/>
            <a:ext cx="3122914" cy="4906963"/>
          </a:xfrm>
          <a:prstGeom prst="rect">
            <a:avLst/>
          </a:prstGeom>
          <a:noFill/>
          <a:ln w="9525">
            <a:noFill/>
            <a:miter lim="800000"/>
            <a:headEnd/>
            <a:tailEnd/>
          </a:ln>
          <a:effectLst/>
        </p:spPr>
      </p:pic>
      <p:pic>
        <p:nvPicPr>
          <p:cNvPr id="14339" name="Picture 3"/>
          <p:cNvPicPr>
            <a:picLocks noGrp="1" noChangeAspect="1" noChangeArrowheads="1"/>
          </p:cNvPicPr>
          <p:nvPr>
            <p:ph sz="half" idx="2"/>
          </p:nvPr>
        </p:nvPicPr>
        <p:blipFill>
          <a:blip r:embed="rId4"/>
          <a:srcRect/>
          <a:stretch>
            <a:fillRect/>
          </a:stretch>
        </p:blipFill>
        <p:spPr bwMode="auto">
          <a:xfrm>
            <a:off x="5156327" y="1295400"/>
            <a:ext cx="3022346" cy="4876800"/>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!Kung Women and Children</a:t>
            </a:r>
            <a:endParaRPr lang="en-US" dirty="0"/>
          </a:p>
        </p:txBody>
      </p:sp>
      <p:pic>
        <p:nvPicPr>
          <p:cNvPr id="3074" name="Picture 2"/>
          <p:cNvPicPr>
            <a:picLocks noGrp="1" noChangeAspect="1" noChangeArrowheads="1"/>
          </p:cNvPicPr>
          <p:nvPr>
            <p:ph sz="half" idx="1"/>
          </p:nvPr>
        </p:nvPicPr>
        <p:blipFill>
          <a:blip r:embed="rId3" cstate="print"/>
          <a:srcRect/>
          <a:stretch>
            <a:fillRect/>
          </a:stretch>
        </p:blipFill>
        <p:spPr bwMode="auto">
          <a:xfrm>
            <a:off x="609601" y="1600200"/>
            <a:ext cx="3352799" cy="4876800"/>
          </a:xfrm>
          <a:prstGeom prst="rect">
            <a:avLst/>
          </a:prstGeom>
          <a:noFill/>
          <a:ln w="9525">
            <a:noFill/>
            <a:miter lim="800000"/>
            <a:headEnd/>
            <a:tailEnd/>
          </a:ln>
          <a:effectLst/>
        </p:spPr>
      </p:pic>
      <p:pic>
        <p:nvPicPr>
          <p:cNvPr id="3075" name="Picture 3"/>
          <p:cNvPicPr>
            <a:picLocks noGrp="1" noChangeAspect="1" noChangeArrowheads="1"/>
          </p:cNvPicPr>
          <p:nvPr>
            <p:ph sz="half" idx="2"/>
          </p:nvPr>
        </p:nvPicPr>
        <p:blipFill>
          <a:blip r:embed="rId4"/>
          <a:srcRect/>
          <a:stretch>
            <a:fillRect/>
          </a:stretch>
        </p:blipFill>
        <p:spPr bwMode="auto">
          <a:xfrm>
            <a:off x="5181600" y="1600200"/>
            <a:ext cx="3276600" cy="4876800"/>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1020762"/>
          </a:xfrm>
        </p:spPr>
        <p:txBody>
          <a:bodyPr/>
          <a:lstStyle/>
          <a:p>
            <a:r>
              <a:rPr lang="en-US" dirty="0" smtClean="0"/>
              <a:t>!Kung Children</a:t>
            </a:r>
            <a:endParaRPr lang="en-US" dirty="0"/>
          </a:p>
        </p:txBody>
      </p:sp>
      <p:pic>
        <p:nvPicPr>
          <p:cNvPr id="5122" name="Picture 2"/>
          <p:cNvPicPr>
            <a:picLocks noGrp="1" noChangeAspect="1" noChangeArrowheads="1"/>
          </p:cNvPicPr>
          <p:nvPr>
            <p:ph idx="1"/>
          </p:nvPr>
        </p:nvPicPr>
        <p:blipFill>
          <a:blip r:embed="rId3"/>
          <a:srcRect/>
          <a:stretch>
            <a:fillRect/>
          </a:stretch>
        </p:blipFill>
        <p:spPr bwMode="auto">
          <a:xfrm>
            <a:off x="228600" y="1219200"/>
            <a:ext cx="8686800" cy="5410200"/>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Upper Paleolithic</a:t>
            </a:r>
            <a:endParaRPr lang="en-US" dirty="0"/>
          </a:p>
        </p:txBody>
      </p:sp>
      <p:pic>
        <p:nvPicPr>
          <p:cNvPr id="4" name="Content Placeholder 3" descr="Glyptodon Paleolithic hunters.jpg"/>
          <p:cNvPicPr>
            <a:picLocks noGrp="1" noChangeAspect="1"/>
          </p:cNvPicPr>
          <p:nvPr>
            <p:ph idx="1"/>
          </p:nvPr>
        </p:nvPicPr>
        <p:blipFill>
          <a:blip r:embed="rId3"/>
          <a:stretch>
            <a:fillRect/>
          </a:stretch>
        </p:blipFill>
        <p:spPr>
          <a:xfrm>
            <a:off x="381000" y="1295400"/>
            <a:ext cx="8305800" cy="5257799"/>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!Kung Children</a:t>
            </a:r>
            <a:endParaRPr lang="en-US" dirty="0"/>
          </a:p>
        </p:txBody>
      </p:sp>
      <p:pic>
        <p:nvPicPr>
          <p:cNvPr id="9219" name="Picture 3"/>
          <p:cNvPicPr>
            <a:picLocks noGrp="1" noChangeAspect="1" noChangeArrowheads="1"/>
          </p:cNvPicPr>
          <p:nvPr>
            <p:ph idx="1"/>
          </p:nvPr>
        </p:nvPicPr>
        <p:blipFill>
          <a:blip r:embed="rId3" cstate="print"/>
          <a:srcRect/>
          <a:stretch>
            <a:fillRect/>
          </a:stretch>
        </p:blipFill>
        <p:spPr bwMode="auto">
          <a:xfrm>
            <a:off x="533400" y="1066800"/>
            <a:ext cx="8077200" cy="5562600"/>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!Kung Elderly Women</a:t>
            </a:r>
            <a:endParaRPr lang="en-US" dirty="0"/>
          </a:p>
        </p:txBody>
      </p:sp>
      <p:pic>
        <p:nvPicPr>
          <p:cNvPr id="10242" name="Picture 2"/>
          <p:cNvPicPr>
            <a:picLocks noGrp="1" noChangeAspect="1" noChangeArrowheads="1"/>
          </p:cNvPicPr>
          <p:nvPr>
            <p:ph sz="half" idx="1"/>
          </p:nvPr>
        </p:nvPicPr>
        <p:blipFill>
          <a:blip r:embed="rId3" cstate="print"/>
          <a:srcRect/>
          <a:stretch>
            <a:fillRect/>
          </a:stretch>
        </p:blipFill>
        <p:spPr bwMode="auto">
          <a:xfrm>
            <a:off x="685800" y="1524000"/>
            <a:ext cx="3505199" cy="4953000"/>
          </a:xfrm>
          <a:prstGeom prst="rect">
            <a:avLst/>
          </a:prstGeom>
          <a:noFill/>
          <a:ln w="9525">
            <a:noFill/>
            <a:miter lim="800000"/>
            <a:headEnd/>
            <a:tailEnd/>
          </a:ln>
          <a:effectLst/>
        </p:spPr>
      </p:pic>
      <p:pic>
        <p:nvPicPr>
          <p:cNvPr id="10243" name="Picture 3"/>
          <p:cNvPicPr>
            <a:picLocks noGrp="1" noChangeAspect="1" noChangeArrowheads="1"/>
          </p:cNvPicPr>
          <p:nvPr>
            <p:ph sz="half" idx="2"/>
          </p:nvPr>
        </p:nvPicPr>
        <p:blipFill>
          <a:blip r:embed="rId4" cstate="print"/>
          <a:srcRect/>
          <a:stretch>
            <a:fillRect/>
          </a:stretch>
        </p:blipFill>
        <p:spPr bwMode="auto">
          <a:xfrm>
            <a:off x="4953000" y="1524000"/>
            <a:ext cx="3505200" cy="4953000"/>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!Kung Girl</a:t>
            </a:r>
            <a:endParaRPr lang="en-US" dirty="0"/>
          </a:p>
        </p:txBody>
      </p:sp>
      <p:pic>
        <p:nvPicPr>
          <p:cNvPr id="11267" name="Picture 3"/>
          <p:cNvPicPr>
            <a:picLocks noGrp="1" noChangeAspect="1" noChangeArrowheads="1"/>
          </p:cNvPicPr>
          <p:nvPr>
            <p:ph idx="1"/>
          </p:nvPr>
        </p:nvPicPr>
        <p:blipFill>
          <a:blip r:embed="rId3" cstate="print"/>
          <a:stretch>
            <a:fillRect/>
          </a:stretch>
        </p:blipFill>
        <p:spPr bwMode="auto">
          <a:xfrm>
            <a:off x="2743200" y="1295400"/>
            <a:ext cx="3886200" cy="5334000"/>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944562"/>
          </a:xfrm>
        </p:spPr>
        <p:txBody>
          <a:bodyPr/>
          <a:lstStyle/>
          <a:p>
            <a:r>
              <a:rPr lang="en-US" dirty="0" smtClean="0"/>
              <a:t>!Kung Girls</a:t>
            </a:r>
            <a:endParaRPr lang="en-US" dirty="0"/>
          </a:p>
        </p:txBody>
      </p:sp>
      <p:pic>
        <p:nvPicPr>
          <p:cNvPr id="12291" name="Picture 3"/>
          <p:cNvPicPr>
            <a:picLocks noGrp="1" noChangeAspect="1" noChangeArrowheads="1"/>
          </p:cNvPicPr>
          <p:nvPr>
            <p:ph idx="1"/>
          </p:nvPr>
        </p:nvPicPr>
        <p:blipFill>
          <a:blip r:embed="rId3" cstate="print"/>
          <a:srcRect/>
          <a:stretch>
            <a:fillRect/>
          </a:stretch>
        </p:blipFill>
        <p:spPr bwMode="auto">
          <a:xfrm>
            <a:off x="533400" y="1295400"/>
            <a:ext cx="8077200" cy="5334000"/>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!Kung Dancers</a:t>
            </a:r>
            <a:endParaRPr lang="en-US" dirty="0"/>
          </a:p>
        </p:txBody>
      </p:sp>
      <p:pic>
        <p:nvPicPr>
          <p:cNvPr id="6146" name="Picture 2"/>
          <p:cNvPicPr>
            <a:picLocks noGrp="1" noChangeAspect="1" noChangeArrowheads="1"/>
          </p:cNvPicPr>
          <p:nvPr>
            <p:ph idx="1"/>
          </p:nvPr>
        </p:nvPicPr>
        <p:blipFill>
          <a:blip r:embed="rId3"/>
          <a:srcRect/>
          <a:stretch>
            <a:fillRect/>
          </a:stretch>
        </p:blipFill>
        <p:spPr bwMode="auto">
          <a:xfrm>
            <a:off x="533400" y="1295400"/>
            <a:ext cx="8077200" cy="5334000"/>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!Kung Art</a:t>
            </a:r>
            <a:endParaRPr lang="en-US" dirty="0"/>
          </a:p>
        </p:txBody>
      </p:sp>
      <p:pic>
        <p:nvPicPr>
          <p:cNvPr id="15362" name="Picture 2"/>
          <p:cNvPicPr>
            <a:picLocks noGrp="1" noChangeAspect="1" noChangeArrowheads="1"/>
          </p:cNvPicPr>
          <p:nvPr>
            <p:ph idx="1"/>
          </p:nvPr>
        </p:nvPicPr>
        <p:blipFill>
          <a:blip r:embed="rId3"/>
          <a:srcRect/>
          <a:stretch>
            <a:fillRect/>
          </a:stretch>
        </p:blipFill>
        <p:spPr bwMode="auto">
          <a:xfrm>
            <a:off x="381000" y="1371600"/>
            <a:ext cx="8382000" cy="5181600"/>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Upper Paleolithic </a:t>
            </a:r>
            <a:endParaRPr lang="en-US" dirty="0"/>
          </a:p>
        </p:txBody>
      </p:sp>
      <p:pic>
        <p:nvPicPr>
          <p:cNvPr id="4" name="Content Placeholder 3" descr="WOOLLY~1.JPG"/>
          <p:cNvPicPr>
            <a:picLocks noGrp="1" noChangeAspect="1"/>
          </p:cNvPicPr>
          <p:nvPr>
            <p:ph idx="1"/>
          </p:nvPr>
        </p:nvPicPr>
        <p:blipFill>
          <a:blip r:embed="rId3"/>
          <a:stretch>
            <a:fillRect/>
          </a:stretch>
        </p:blipFill>
        <p:spPr>
          <a:xfrm>
            <a:off x="609600" y="1219200"/>
            <a:ext cx="7924800" cy="54102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4800" y="304800"/>
            <a:ext cx="8458200" cy="1752600"/>
          </a:xfr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100000" b="100000"/>
            </a:path>
            <a:tileRect t="-100000" r="-100000"/>
          </a:gradFill>
          <a:ln w="19050">
            <a:solidFill>
              <a:schemeClr val="tx1"/>
            </a:solidFill>
          </a:ln>
        </p:spPr>
        <p:txBody>
          <a:bodyPr>
            <a:normAutofit/>
          </a:bodyPr>
          <a:lstStyle/>
          <a:p>
            <a:r>
              <a:rPr lang="en-US" sz="5400" dirty="0" smtClean="0"/>
              <a:t>Ways of Living: </a:t>
            </a:r>
            <a:br>
              <a:rPr lang="en-US" sz="5400" dirty="0" smtClean="0"/>
            </a:br>
            <a:r>
              <a:rPr lang="en-US" sz="5400" dirty="0" smtClean="0"/>
              <a:t>Techno-Economic Currents</a:t>
            </a:r>
            <a:endParaRPr lang="en-US" sz="5400" dirty="0"/>
          </a:p>
        </p:txBody>
      </p:sp>
      <p:sp>
        <p:nvSpPr>
          <p:cNvPr id="5" name="Subtitle 4"/>
          <p:cNvSpPr>
            <a:spLocks noGrp="1"/>
          </p:cNvSpPr>
          <p:nvPr>
            <p:ph type="subTitle" idx="1"/>
          </p:nvPr>
        </p:nvSpPr>
        <p:spPr>
          <a:xfrm>
            <a:off x="1371600" y="2362200"/>
            <a:ext cx="6400800" cy="4343400"/>
          </a:xfrm>
          <a:ln w="19050">
            <a:solidFill>
              <a:schemeClr val="tx1"/>
            </a:solidFill>
          </a:ln>
        </p:spPr>
        <p:txBody>
          <a:bodyPr>
            <a:noAutofit/>
          </a:bodyPr>
          <a:lstStyle/>
          <a:p>
            <a:r>
              <a:rPr lang="en-US" sz="4800" dirty="0" smtClean="0">
                <a:solidFill>
                  <a:schemeClr val="tx1"/>
                </a:solidFill>
              </a:rPr>
              <a:t>Daily Life</a:t>
            </a:r>
          </a:p>
          <a:p>
            <a:r>
              <a:rPr lang="en-US" sz="4800" dirty="0" smtClean="0">
                <a:solidFill>
                  <a:schemeClr val="tx1"/>
                </a:solidFill>
              </a:rPr>
              <a:t>Economic Systems</a:t>
            </a:r>
          </a:p>
          <a:p>
            <a:r>
              <a:rPr lang="en-US" sz="4800" dirty="0" smtClean="0">
                <a:solidFill>
                  <a:schemeClr val="tx1"/>
                </a:solidFill>
              </a:rPr>
              <a:t>Technology</a:t>
            </a:r>
          </a:p>
          <a:p>
            <a:r>
              <a:rPr lang="en-US" sz="4800" dirty="0" smtClean="0">
                <a:solidFill>
                  <a:schemeClr val="tx1"/>
                </a:solidFill>
              </a:rPr>
              <a:t>Exchange and Trade</a:t>
            </a:r>
          </a:p>
          <a:p>
            <a:r>
              <a:rPr lang="en-US" sz="4800" dirty="0" smtClean="0">
                <a:solidFill>
                  <a:schemeClr val="tx1"/>
                </a:solidFill>
              </a:rPr>
              <a:t>Patterns of Labor</a:t>
            </a:r>
            <a:endParaRPr lang="en-US" sz="4800" dirty="0">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Daily Life: Housing, Sami (Lapp) </a:t>
            </a:r>
            <a:endParaRPr lang="en-US" dirty="0"/>
          </a:p>
        </p:txBody>
      </p:sp>
      <p:pic>
        <p:nvPicPr>
          <p:cNvPr id="4" name="Content Placeholder 3" descr="05 (3) Saami Family 1900.jpg"/>
          <p:cNvPicPr>
            <a:picLocks noGrp="1" noChangeAspect="1"/>
          </p:cNvPicPr>
          <p:nvPr>
            <p:ph idx="1"/>
          </p:nvPr>
        </p:nvPicPr>
        <p:blipFill>
          <a:blip r:embed="rId3"/>
          <a:stretch>
            <a:fillRect/>
          </a:stretch>
        </p:blipFill>
        <p:spPr>
          <a:xfrm>
            <a:off x="457200" y="1447800"/>
            <a:ext cx="8229600" cy="518160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Daily Life: Housing</a:t>
            </a:r>
            <a:endParaRPr lang="en-US" dirty="0"/>
          </a:p>
        </p:txBody>
      </p:sp>
      <p:pic>
        <p:nvPicPr>
          <p:cNvPr id="4" name="Content Placeholder 3" descr="Mbuti huts rainforests.mongabay.com.jpg"/>
          <p:cNvPicPr>
            <a:picLocks noGrp="1" noChangeAspect="1"/>
          </p:cNvPicPr>
          <p:nvPr>
            <p:ph idx="1"/>
          </p:nvPr>
        </p:nvPicPr>
        <p:blipFill>
          <a:blip r:embed="rId3"/>
          <a:stretch>
            <a:fillRect/>
          </a:stretch>
        </p:blipFill>
        <p:spPr>
          <a:xfrm>
            <a:off x="533400" y="1219200"/>
            <a:ext cx="8153400" cy="5334000"/>
          </a:xfr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625</TotalTime>
  <Words>1078</Words>
  <Application>Microsoft Office PowerPoint</Application>
  <PresentationFormat>On-screen Show (4:3)</PresentationFormat>
  <Paragraphs>192</Paragraphs>
  <Slides>55</Slides>
  <Notes>50</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Foraging Societies</vt:lpstr>
      <vt:lpstr>Communal Wave:  Australian Aborigines </vt:lpstr>
      <vt:lpstr>Ecosystem Currents</vt:lpstr>
      <vt:lpstr>Upper Paleolithic Environment</vt:lpstr>
      <vt:lpstr>Upper Paleolithic</vt:lpstr>
      <vt:lpstr>Upper Paleolithic </vt:lpstr>
      <vt:lpstr>Ways of Living:  Techno-Economic Currents</vt:lpstr>
      <vt:lpstr>Daily Life: Housing, Sami (Lapp) </vt:lpstr>
      <vt:lpstr>Daily Life: Housing</vt:lpstr>
      <vt:lpstr>Daily Life: Housing</vt:lpstr>
      <vt:lpstr>Daily Life: Housing</vt:lpstr>
      <vt:lpstr>Daily Life: Housing</vt:lpstr>
      <vt:lpstr>Daily Life: Village</vt:lpstr>
      <vt:lpstr>Daily Life </vt:lpstr>
      <vt:lpstr>Daily Life: Food </vt:lpstr>
      <vt:lpstr>Daily Life: Transportation</vt:lpstr>
      <vt:lpstr>Technology: Tools </vt:lpstr>
      <vt:lpstr>Patterns of Labor</vt:lpstr>
      <vt:lpstr>Patterns of Labor: Hunting</vt:lpstr>
      <vt:lpstr>Daily Life: Hunting</vt:lpstr>
      <vt:lpstr>Daily Life: Hunting</vt:lpstr>
      <vt:lpstr>Human Networks:  Social Currents</vt:lpstr>
      <vt:lpstr>Groups</vt:lpstr>
      <vt:lpstr>Family</vt:lpstr>
      <vt:lpstr>Family: Mother and Child</vt:lpstr>
      <vt:lpstr>Gender </vt:lpstr>
      <vt:lpstr>Socialization and Education</vt:lpstr>
      <vt:lpstr>Establishing Order:  Political Currents</vt:lpstr>
      <vt:lpstr>Warfare</vt:lpstr>
      <vt:lpstr>Warfare</vt:lpstr>
      <vt:lpstr>Human Expressions:  Cultural Currents</vt:lpstr>
      <vt:lpstr>Spirituality</vt:lpstr>
      <vt:lpstr>Spirituality: Shamans</vt:lpstr>
      <vt:lpstr>Communication/Language</vt:lpstr>
      <vt:lpstr>Aesthetic Expression: Art </vt:lpstr>
      <vt:lpstr>Aesthetic Expression: Art </vt:lpstr>
      <vt:lpstr>Aesthetic Expression: Sculpture </vt:lpstr>
      <vt:lpstr>Aesthetic Expression: Sculpture</vt:lpstr>
      <vt:lpstr>Aesthetic Expression: Music</vt:lpstr>
      <vt:lpstr>The !Kung: Nomadic Foragers of the Kalahari Desert</vt:lpstr>
      <vt:lpstr>!Kung Village</vt:lpstr>
      <vt:lpstr>!Kung Village</vt:lpstr>
      <vt:lpstr>!Kung Hunter</vt:lpstr>
      <vt:lpstr>!Kung Hunting Expedition</vt:lpstr>
      <vt:lpstr>!Kung Hunters</vt:lpstr>
      <vt:lpstr>!Kung Men Starting Fire</vt:lpstr>
      <vt:lpstr>!Kung Men</vt:lpstr>
      <vt:lpstr>!Kung Women and Children</vt:lpstr>
      <vt:lpstr>!Kung Children</vt:lpstr>
      <vt:lpstr>!Kung Children</vt:lpstr>
      <vt:lpstr>!Kung Elderly Women</vt:lpstr>
      <vt:lpstr>!Kung Girl</vt:lpstr>
      <vt:lpstr>!Kung Girls</vt:lpstr>
      <vt:lpstr>!Kung Dancers</vt:lpstr>
      <vt:lpstr>!Kung Art</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Denise Ames</cp:lastModifiedBy>
  <cp:revision>90</cp:revision>
  <dcterms:created xsi:type="dcterms:W3CDTF">2006-08-16T00:00:00Z</dcterms:created>
  <dcterms:modified xsi:type="dcterms:W3CDTF">2012-04-26T16:05:59Z</dcterms:modified>
</cp:coreProperties>
</file>