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95758D-8BF7-4618-BE41-50EECA9A0BD9}" type="doc">
      <dgm:prSet loTypeId="urn:microsoft.com/office/officeart/2005/8/layout/radial6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6EA3BC7-3D67-4022-A7E2-97CF2EA2E52A}">
      <dgm:prSet phldrT="[Text]" custT="1"/>
      <dgm:spPr>
        <a:gradFill flip="none" rotWithShape="0">
          <a:gsLst>
            <a:gs pos="0">
              <a:schemeClr val="l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l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en-US" sz="2800" dirty="0" smtClean="0"/>
            <a:t>Human Commonalities</a:t>
          </a:r>
          <a:endParaRPr lang="en-US" sz="2800" dirty="0"/>
        </a:p>
      </dgm:t>
    </dgm:pt>
    <dgm:pt modelId="{77516C2C-105F-4211-B06F-C5406EFC45F9}" type="parTrans" cxnId="{31EA507E-1650-4D57-9C69-2A127301C321}">
      <dgm:prSet/>
      <dgm:spPr/>
      <dgm:t>
        <a:bodyPr/>
        <a:lstStyle/>
        <a:p>
          <a:endParaRPr lang="en-US"/>
        </a:p>
      </dgm:t>
    </dgm:pt>
    <dgm:pt modelId="{2A60DAC1-1C05-4E83-84F4-B98B13C5F766}" type="sibTrans" cxnId="{31EA507E-1650-4D57-9C69-2A127301C321}">
      <dgm:prSet/>
      <dgm:spPr/>
      <dgm:t>
        <a:bodyPr/>
        <a:lstStyle/>
        <a:p>
          <a:endParaRPr lang="en-US"/>
        </a:p>
      </dgm:t>
    </dgm:pt>
    <dgm:pt modelId="{6F23BA58-C2CD-40E7-A5B2-2CB121B7A60D}">
      <dgm:prSet phldrT="[Text]" custT="1"/>
      <dgm:spPr/>
      <dgm:t>
        <a:bodyPr/>
        <a:lstStyle/>
        <a:p>
          <a:r>
            <a:rPr lang="en-US" sz="2800" dirty="0" smtClean="0"/>
            <a:t>psychology</a:t>
          </a:r>
          <a:endParaRPr lang="en-US" sz="2800" dirty="0"/>
        </a:p>
      </dgm:t>
    </dgm:pt>
    <dgm:pt modelId="{96D75000-74EA-47D7-BC61-D206A052465F}" type="parTrans" cxnId="{E92B74EE-DB54-4D4D-B4A7-34F90E7254AD}">
      <dgm:prSet/>
      <dgm:spPr/>
      <dgm:t>
        <a:bodyPr/>
        <a:lstStyle/>
        <a:p>
          <a:endParaRPr lang="en-US"/>
        </a:p>
      </dgm:t>
    </dgm:pt>
    <dgm:pt modelId="{A542A998-7EF7-4B16-8E01-CF1F83892B79}" type="sibTrans" cxnId="{E92B74EE-DB54-4D4D-B4A7-34F90E7254AD}">
      <dgm:prSet/>
      <dgm:spPr/>
      <dgm:t>
        <a:bodyPr/>
        <a:lstStyle/>
        <a:p>
          <a:endParaRPr lang="en-US"/>
        </a:p>
      </dgm:t>
    </dgm:pt>
    <dgm:pt modelId="{563F863D-23C3-4409-8B57-46206F5C4696}">
      <dgm:prSet phldrT="[Text]" custT="1"/>
      <dgm:spPr/>
      <dgm:t>
        <a:bodyPr/>
        <a:lstStyle/>
        <a:p>
          <a:r>
            <a:rPr lang="en-US" sz="2600" dirty="0" smtClean="0"/>
            <a:t>anthropology</a:t>
          </a:r>
          <a:endParaRPr lang="en-US" sz="2600" dirty="0"/>
        </a:p>
      </dgm:t>
    </dgm:pt>
    <dgm:pt modelId="{0179FBDC-7FAE-4281-B9A4-84D287AF2330}" type="parTrans" cxnId="{CC3160F3-F3B2-43F0-B4C5-54F760E868DE}">
      <dgm:prSet/>
      <dgm:spPr/>
      <dgm:t>
        <a:bodyPr/>
        <a:lstStyle/>
        <a:p>
          <a:endParaRPr lang="en-US"/>
        </a:p>
      </dgm:t>
    </dgm:pt>
    <dgm:pt modelId="{87718864-31A2-4A93-BE64-F3494F23300C}" type="sibTrans" cxnId="{CC3160F3-F3B2-43F0-B4C5-54F760E868DE}">
      <dgm:prSet/>
      <dgm:spPr/>
      <dgm:t>
        <a:bodyPr/>
        <a:lstStyle/>
        <a:p>
          <a:endParaRPr lang="en-US"/>
        </a:p>
      </dgm:t>
    </dgm:pt>
    <dgm:pt modelId="{4B3B6750-6C68-44D2-86FD-E5EDD60364B0}">
      <dgm:prSet phldrT="[Text]" custT="1"/>
      <dgm:spPr/>
      <dgm:t>
        <a:bodyPr/>
        <a:lstStyle/>
        <a:p>
          <a:r>
            <a:rPr lang="en-US" sz="2800" dirty="0" smtClean="0"/>
            <a:t>history</a:t>
          </a:r>
          <a:endParaRPr lang="en-US" sz="2800" dirty="0"/>
        </a:p>
      </dgm:t>
    </dgm:pt>
    <dgm:pt modelId="{C6609FF8-2771-4789-87E4-199B1971B0B9}" type="parTrans" cxnId="{CE803A48-7B7C-40FA-826E-4F8E5912957A}">
      <dgm:prSet/>
      <dgm:spPr/>
      <dgm:t>
        <a:bodyPr/>
        <a:lstStyle/>
        <a:p>
          <a:endParaRPr lang="en-US"/>
        </a:p>
      </dgm:t>
    </dgm:pt>
    <dgm:pt modelId="{9BA9AC3F-E5B4-4E37-8D5F-42665D5BD075}" type="sibTrans" cxnId="{CE803A48-7B7C-40FA-826E-4F8E5912957A}">
      <dgm:prSet/>
      <dgm:spPr/>
      <dgm:t>
        <a:bodyPr/>
        <a:lstStyle/>
        <a:p>
          <a:endParaRPr lang="en-US"/>
        </a:p>
      </dgm:t>
    </dgm:pt>
    <dgm:pt modelId="{4DCCF601-77FD-4DB1-A3F9-A3627A3BADD4}">
      <dgm:prSet phldrT="[Text]" custT="1"/>
      <dgm:spPr/>
      <dgm:t>
        <a:bodyPr/>
        <a:lstStyle/>
        <a:p>
          <a:r>
            <a:rPr lang="en-US" sz="2800" baseline="0" dirty="0" smtClean="0"/>
            <a:t>sociology</a:t>
          </a:r>
          <a:endParaRPr lang="en-US" sz="2800" baseline="0" dirty="0"/>
        </a:p>
      </dgm:t>
    </dgm:pt>
    <dgm:pt modelId="{2A7B3B40-5EAF-40F0-8086-C707FB328624}" type="parTrans" cxnId="{FFEEEC12-4352-4103-92C2-42C7108260D0}">
      <dgm:prSet/>
      <dgm:spPr/>
      <dgm:t>
        <a:bodyPr/>
        <a:lstStyle/>
        <a:p>
          <a:endParaRPr lang="en-US"/>
        </a:p>
      </dgm:t>
    </dgm:pt>
    <dgm:pt modelId="{A3F4B8AF-5716-467A-B523-E1F974FA5A75}" type="sibTrans" cxnId="{FFEEEC12-4352-4103-92C2-42C7108260D0}">
      <dgm:prSet/>
      <dgm:spPr/>
      <dgm:t>
        <a:bodyPr/>
        <a:lstStyle/>
        <a:p>
          <a:endParaRPr lang="en-US"/>
        </a:p>
      </dgm:t>
    </dgm:pt>
    <dgm:pt modelId="{600175F3-8ED1-47B6-AED5-BBD107952988}" type="pres">
      <dgm:prSet presAssocID="{8C95758D-8BF7-4618-BE41-50EECA9A0BD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A1A8FA-7CA2-4A8F-91A0-8B14CF4188C0}" type="pres">
      <dgm:prSet presAssocID="{A6EA3BC7-3D67-4022-A7E2-97CF2EA2E52A}" presName="centerShape" presStyleLbl="node0" presStyleIdx="0" presStyleCnt="1" custScaleX="216553" custScaleY="117966" custLinFactNeighborX="290" custLinFactNeighborY="-2915"/>
      <dgm:spPr>
        <a:prstGeom prst="star7">
          <a:avLst/>
        </a:prstGeom>
      </dgm:spPr>
      <dgm:t>
        <a:bodyPr/>
        <a:lstStyle/>
        <a:p>
          <a:endParaRPr lang="en-US"/>
        </a:p>
      </dgm:t>
    </dgm:pt>
    <dgm:pt modelId="{856BAF4C-4E84-46A6-B066-C3B00C5A7F5B}" type="pres">
      <dgm:prSet presAssocID="{6F23BA58-C2CD-40E7-A5B2-2CB121B7A60D}" presName="node" presStyleLbl="node1" presStyleIdx="0" presStyleCnt="4" custScaleX="172457" custRadScaleRad="100130" custRadScaleInc="5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B3E5AC-EC05-4C6B-B92C-F1F654B19F7C}" type="pres">
      <dgm:prSet presAssocID="{6F23BA58-C2CD-40E7-A5B2-2CB121B7A60D}" presName="dummy" presStyleCnt="0"/>
      <dgm:spPr/>
    </dgm:pt>
    <dgm:pt modelId="{6A1B50A7-6C57-4A83-879A-087BF50814F9}" type="pres">
      <dgm:prSet presAssocID="{A542A998-7EF7-4B16-8E01-CF1F83892B7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1C2BBAF-5F7C-4EE0-8F8C-F1AC56265349}" type="pres">
      <dgm:prSet presAssocID="{563F863D-23C3-4409-8B57-46206F5C4696}" presName="node" presStyleLbl="node1" presStyleIdx="1" presStyleCnt="4" custScaleX="179493" custRadScaleRad="112588" custRadScaleInc="42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04A91F-17AD-49FE-8B4C-8BC69BED4784}" type="pres">
      <dgm:prSet presAssocID="{563F863D-23C3-4409-8B57-46206F5C4696}" presName="dummy" presStyleCnt="0"/>
      <dgm:spPr/>
    </dgm:pt>
    <dgm:pt modelId="{94C6A221-8D88-46C2-BF37-919329CE89B5}" type="pres">
      <dgm:prSet presAssocID="{87718864-31A2-4A93-BE64-F3494F23300C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ACE8016-DE98-4791-BA96-D9C14CD98BB2}" type="pres">
      <dgm:prSet presAssocID="{4B3B6750-6C68-44D2-86FD-E5EDD60364B0}" presName="node" presStyleLbl="node1" presStyleIdx="2" presStyleCnt="4" custScaleX="182189" custRadScaleRad="98700" custRadScaleInc="-55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68049E-C0F1-437D-A3D1-0719FDF008DB}" type="pres">
      <dgm:prSet presAssocID="{4B3B6750-6C68-44D2-86FD-E5EDD60364B0}" presName="dummy" presStyleCnt="0"/>
      <dgm:spPr/>
    </dgm:pt>
    <dgm:pt modelId="{809958BE-19A1-4D17-AE9E-57F28EBE03AF}" type="pres">
      <dgm:prSet presAssocID="{9BA9AC3F-E5B4-4E37-8D5F-42665D5BD07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895651BD-7F4E-43CB-A21F-0512164E76EF}" type="pres">
      <dgm:prSet presAssocID="{4DCCF601-77FD-4DB1-A3F9-A3627A3BADD4}" presName="node" presStyleLbl="node1" presStyleIdx="3" presStyleCnt="4" custScaleX="161642" custRadScaleRad="135353" custRadScaleInc="1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818173-D7C8-4176-861A-B6316C4EDB0B}" type="pres">
      <dgm:prSet presAssocID="{4DCCF601-77FD-4DB1-A3F9-A3627A3BADD4}" presName="dummy" presStyleCnt="0"/>
      <dgm:spPr/>
    </dgm:pt>
    <dgm:pt modelId="{DB8B918B-9953-42EF-A33E-7D34502CE386}" type="pres">
      <dgm:prSet presAssocID="{A3F4B8AF-5716-467A-B523-E1F974FA5A75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FEEEC12-4352-4103-92C2-42C7108260D0}" srcId="{A6EA3BC7-3D67-4022-A7E2-97CF2EA2E52A}" destId="{4DCCF601-77FD-4DB1-A3F9-A3627A3BADD4}" srcOrd="3" destOrd="0" parTransId="{2A7B3B40-5EAF-40F0-8086-C707FB328624}" sibTransId="{A3F4B8AF-5716-467A-B523-E1F974FA5A75}"/>
    <dgm:cxn modelId="{F58EAF8F-E1CF-4B99-A6D8-2212751A8B6D}" type="presOf" srcId="{A6EA3BC7-3D67-4022-A7E2-97CF2EA2E52A}" destId="{27A1A8FA-7CA2-4A8F-91A0-8B14CF4188C0}" srcOrd="0" destOrd="0" presId="urn:microsoft.com/office/officeart/2005/8/layout/radial6"/>
    <dgm:cxn modelId="{2D052230-8F72-47A9-A8C6-7207CDE354AE}" type="presOf" srcId="{87718864-31A2-4A93-BE64-F3494F23300C}" destId="{94C6A221-8D88-46C2-BF37-919329CE89B5}" srcOrd="0" destOrd="0" presId="urn:microsoft.com/office/officeart/2005/8/layout/radial6"/>
    <dgm:cxn modelId="{86E9ADDF-EC19-42E6-AA54-9CFA9F8ACA0B}" type="presOf" srcId="{4DCCF601-77FD-4DB1-A3F9-A3627A3BADD4}" destId="{895651BD-7F4E-43CB-A21F-0512164E76EF}" srcOrd="0" destOrd="0" presId="urn:microsoft.com/office/officeart/2005/8/layout/radial6"/>
    <dgm:cxn modelId="{37754DBD-F39E-4218-B014-00C2D229914A}" type="presOf" srcId="{563F863D-23C3-4409-8B57-46206F5C4696}" destId="{31C2BBAF-5F7C-4EE0-8F8C-F1AC56265349}" srcOrd="0" destOrd="0" presId="urn:microsoft.com/office/officeart/2005/8/layout/radial6"/>
    <dgm:cxn modelId="{AA178C95-1029-4B18-8ACB-A89A0A6471A2}" type="presOf" srcId="{8C95758D-8BF7-4618-BE41-50EECA9A0BD9}" destId="{600175F3-8ED1-47B6-AED5-BBD107952988}" srcOrd="0" destOrd="0" presId="urn:microsoft.com/office/officeart/2005/8/layout/radial6"/>
    <dgm:cxn modelId="{27C3DB04-E8A0-460A-B8F3-0E65085A4F0D}" type="presOf" srcId="{A3F4B8AF-5716-467A-B523-E1F974FA5A75}" destId="{DB8B918B-9953-42EF-A33E-7D34502CE386}" srcOrd="0" destOrd="0" presId="urn:microsoft.com/office/officeart/2005/8/layout/radial6"/>
    <dgm:cxn modelId="{31EA507E-1650-4D57-9C69-2A127301C321}" srcId="{8C95758D-8BF7-4618-BE41-50EECA9A0BD9}" destId="{A6EA3BC7-3D67-4022-A7E2-97CF2EA2E52A}" srcOrd="0" destOrd="0" parTransId="{77516C2C-105F-4211-B06F-C5406EFC45F9}" sibTransId="{2A60DAC1-1C05-4E83-84F4-B98B13C5F766}"/>
    <dgm:cxn modelId="{8076D800-487B-4A83-9FE4-26EA3C1146A3}" type="presOf" srcId="{6F23BA58-C2CD-40E7-A5B2-2CB121B7A60D}" destId="{856BAF4C-4E84-46A6-B066-C3B00C5A7F5B}" srcOrd="0" destOrd="0" presId="urn:microsoft.com/office/officeart/2005/8/layout/radial6"/>
    <dgm:cxn modelId="{CC3160F3-F3B2-43F0-B4C5-54F760E868DE}" srcId="{A6EA3BC7-3D67-4022-A7E2-97CF2EA2E52A}" destId="{563F863D-23C3-4409-8B57-46206F5C4696}" srcOrd="1" destOrd="0" parTransId="{0179FBDC-7FAE-4281-B9A4-84D287AF2330}" sibTransId="{87718864-31A2-4A93-BE64-F3494F23300C}"/>
    <dgm:cxn modelId="{CE803A48-7B7C-40FA-826E-4F8E5912957A}" srcId="{A6EA3BC7-3D67-4022-A7E2-97CF2EA2E52A}" destId="{4B3B6750-6C68-44D2-86FD-E5EDD60364B0}" srcOrd="2" destOrd="0" parTransId="{C6609FF8-2771-4789-87E4-199B1971B0B9}" sibTransId="{9BA9AC3F-E5B4-4E37-8D5F-42665D5BD075}"/>
    <dgm:cxn modelId="{976AE250-7CD1-43C0-95C9-7F487348A751}" type="presOf" srcId="{A542A998-7EF7-4B16-8E01-CF1F83892B79}" destId="{6A1B50A7-6C57-4A83-879A-087BF50814F9}" srcOrd="0" destOrd="0" presId="urn:microsoft.com/office/officeart/2005/8/layout/radial6"/>
    <dgm:cxn modelId="{009BF47A-2DCC-422D-84B5-2A454610D95D}" type="presOf" srcId="{4B3B6750-6C68-44D2-86FD-E5EDD60364B0}" destId="{DACE8016-DE98-4791-BA96-D9C14CD98BB2}" srcOrd="0" destOrd="0" presId="urn:microsoft.com/office/officeart/2005/8/layout/radial6"/>
    <dgm:cxn modelId="{4CF6E5FC-182D-492D-AA09-911D12ED6D13}" type="presOf" srcId="{9BA9AC3F-E5B4-4E37-8D5F-42665D5BD075}" destId="{809958BE-19A1-4D17-AE9E-57F28EBE03AF}" srcOrd="0" destOrd="0" presId="urn:microsoft.com/office/officeart/2005/8/layout/radial6"/>
    <dgm:cxn modelId="{E92B74EE-DB54-4D4D-B4A7-34F90E7254AD}" srcId="{A6EA3BC7-3D67-4022-A7E2-97CF2EA2E52A}" destId="{6F23BA58-C2CD-40E7-A5B2-2CB121B7A60D}" srcOrd="0" destOrd="0" parTransId="{96D75000-74EA-47D7-BC61-D206A052465F}" sibTransId="{A542A998-7EF7-4B16-8E01-CF1F83892B79}"/>
    <dgm:cxn modelId="{3AB13792-6457-4787-9858-E987AC87F98F}" type="presParOf" srcId="{600175F3-8ED1-47B6-AED5-BBD107952988}" destId="{27A1A8FA-7CA2-4A8F-91A0-8B14CF4188C0}" srcOrd="0" destOrd="0" presId="urn:microsoft.com/office/officeart/2005/8/layout/radial6"/>
    <dgm:cxn modelId="{947EE6BC-D40C-477E-8BAB-81A40B54F934}" type="presParOf" srcId="{600175F3-8ED1-47B6-AED5-BBD107952988}" destId="{856BAF4C-4E84-46A6-B066-C3B00C5A7F5B}" srcOrd="1" destOrd="0" presId="urn:microsoft.com/office/officeart/2005/8/layout/radial6"/>
    <dgm:cxn modelId="{355E7399-5138-4CB8-AB41-490BEEAFABD5}" type="presParOf" srcId="{600175F3-8ED1-47B6-AED5-BBD107952988}" destId="{D3B3E5AC-EC05-4C6B-B92C-F1F654B19F7C}" srcOrd="2" destOrd="0" presId="urn:microsoft.com/office/officeart/2005/8/layout/radial6"/>
    <dgm:cxn modelId="{4300074C-0050-4D63-B6E7-47BA64253F97}" type="presParOf" srcId="{600175F3-8ED1-47B6-AED5-BBD107952988}" destId="{6A1B50A7-6C57-4A83-879A-087BF50814F9}" srcOrd="3" destOrd="0" presId="urn:microsoft.com/office/officeart/2005/8/layout/radial6"/>
    <dgm:cxn modelId="{786FC0FE-1518-4A31-8277-F39C18755C30}" type="presParOf" srcId="{600175F3-8ED1-47B6-AED5-BBD107952988}" destId="{31C2BBAF-5F7C-4EE0-8F8C-F1AC56265349}" srcOrd="4" destOrd="0" presId="urn:microsoft.com/office/officeart/2005/8/layout/radial6"/>
    <dgm:cxn modelId="{9A5F6FB9-4936-42EA-88FE-B24052041D6D}" type="presParOf" srcId="{600175F3-8ED1-47B6-AED5-BBD107952988}" destId="{EC04A91F-17AD-49FE-8B4C-8BC69BED4784}" srcOrd="5" destOrd="0" presId="urn:microsoft.com/office/officeart/2005/8/layout/radial6"/>
    <dgm:cxn modelId="{14B96DE0-1AF8-483B-9B5F-DA05711E5B1E}" type="presParOf" srcId="{600175F3-8ED1-47B6-AED5-BBD107952988}" destId="{94C6A221-8D88-46C2-BF37-919329CE89B5}" srcOrd="6" destOrd="0" presId="urn:microsoft.com/office/officeart/2005/8/layout/radial6"/>
    <dgm:cxn modelId="{DD4198AB-FF57-412F-8A7B-781C1EEAEC59}" type="presParOf" srcId="{600175F3-8ED1-47B6-AED5-BBD107952988}" destId="{DACE8016-DE98-4791-BA96-D9C14CD98BB2}" srcOrd="7" destOrd="0" presId="urn:microsoft.com/office/officeart/2005/8/layout/radial6"/>
    <dgm:cxn modelId="{830268FA-6068-4CA0-8D1B-CD2527ED8BA9}" type="presParOf" srcId="{600175F3-8ED1-47B6-AED5-BBD107952988}" destId="{2C68049E-C0F1-437D-A3D1-0719FDF008DB}" srcOrd="8" destOrd="0" presId="urn:microsoft.com/office/officeart/2005/8/layout/radial6"/>
    <dgm:cxn modelId="{BB3374F2-00FF-4C9E-97BC-66B764A396BE}" type="presParOf" srcId="{600175F3-8ED1-47B6-AED5-BBD107952988}" destId="{809958BE-19A1-4D17-AE9E-57F28EBE03AF}" srcOrd="9" destOrd="0" presId="urn:microsoft.com/office/officeart/2005/8/layout/radial6"/>
    <dgm:cxn modelId="{F535F36F-6503-4E1C-B412-52FAFEC5C4FB}" type="presParOf" srcId="{600175F3-8ED1-47B6-AED5-BBD107952988}" destId="{895651BD-7F4E-43CB-A21F-0512164E76EF}" srcOrd="10" destOrd="0" presId="urn:microsoft.com/office/officeart/2005/8/layout/radial6"/>
    <dgm:cxn modelId="{B8D092D9-4381-41C2-8FAE-7D22F7679A21}" type="presParOf" srcId="{600175F3-8ED1-47B6-AED5-BBD107952988}" destId="{72818173-D7C8-4176-861A-B6316C4EDB0B}" srcOrd="11" destOrd="0" presId="urn:microsoft.com/office/officeart/2005/8/layout/radial6"/>
    <dgm:cxn modelId="{BA0280BE-1AC5-436C-BCDD-9B96D96065F9}" type="presParOf" srcId="{600175F3-8ED1-47B6-AED5-BBD107952988}" destId="{DB8B918B-9953-42EF-A33E-7D34502CE386}" srcOrd="12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F08AE-4C2D-4667-A9D1-FB901FA709D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0CEB5-8B46-4C31-9BD5-2D47C61C33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Transdisciplinary approach to human commonalities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Chenrezig</a:t>
            </a:r>
            <a:r>
              <a:rPr lang="en-US" dirty="0" smtClean="0"/>
              <a:t> sand </a:t>
            </a:r>
            <a:r>
              <a:rPr lang="en-US" dirty="0" err="1" smtClean="0"/>
              <a:t>mandala</a:t>
            </a:r>
            <a:r>
              <a:rPr lang="en-US" dirty="0" smtClean="0"/>
              <a:t>, which is Sanskrit</a:t>
            </a:r>
            <a:r>
              <a:rPr lang="en-US" baseline="0" dirty="0" smtClean="0"/>
              <a:t> for circle; a </a:t>
            </a:r>
            <a:r>
              <a:rPr lang="en-US" baseline="0" dirty="0" err="1" smtClean="0"/>
              <a:t>mandala</a:t>
            </a:r>
            <a:r>
              <a:rPr lang="en-US" baseline="0" dirty="0" smtClean="0"/>
              <a:t> is considered a sacred space by Hindus and Buddhists.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r>
              <a:rPr lang="en-US" dirty="0" smtClean="0"/>
              <a:t>, a symbol commonly used to represent the Dao and its pursuit. Popular in China.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/>
              <a:t>A </a:t>
            </a:r>
            <a:r>
              <a:rPr lang="en-US" dirty="0" smtClean="0"/>
              <a:t>reliquary in the form of an ornate Christian Cross. The </a:t>
            </a:r>
            <a:r>
              <a:rPr lang="en-US" b="0" dirty="0" smtClean="0"/>
              <a:t>Christian cross</a:t>
            </a:r>
            <a:r>
              <a:rPr lang="en-US" dirty="0" smtClean="0"/>
              <a:t>, seen as a representation of the instrument of the crucifixion of Jesus Christ, is the best-known religious symbol</a:t>
            </a:r>
            <a:r>
              <a:rPr lang="en-US" baseline="0" dirty="0" smtClean="0"/>
              <a:t> </a:t>
            </a:r>
            <a:r>
              <a:rPr lang="en-US" dirty="0" smtClean="0"/>
              <a:t>of Christianity. Wikimedia Commons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Sahara</a:t>
            </a:r>
            <a:r>
              <a:rPr lang="en-US" baseline="0" dirty="0" smtClean="0"/>
              <a:t> Desert in Libya, north Africa. Wikimedia Commons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Iroquois</a:t>
            </a:r>
            <a:r>
              <a:rPr lang="en-US" baseline="0" dirty="0" smtClean="0"/>
              <a:t> </a:t>
            </a:r>
            <a:r>
              <a:rPr lang="en-US" dirty="0" smtClean="0"/>
              <a:t>"People of the Longhouse are an association of several tribes of indigenous people of North America. A longhouse. Wikimedia Commons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Hindu marriage ceremony, Wikimedia Commons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fortified tower used as refuge for men involved in a blood feud that are vulnerable to attack. </a:t>
            </a:r>
            <a:r>
              <a:rPr lang="en-US" dirty="0" err="1" smtClean="0"/>
              <a:t>Thethi</a:t>
            </a:r>
            <a:r>
              <a:rPr lang="en-US" dirty="0" smtClean="0"/>
              <a:t>, northern Albania in eastern</a:t>
            </a:r>
            <a:r>
              <a:rPr lang="en-US" baseline="0" dirty="0" smtClean="0"/>
              <a:t> Europe.  Wikimedia Commons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dirty="0" smtClean="0"/>
          </a:p>
          <a:p>
            <a:pPr rtl="0"/>
            <a:r>
              <a:rPr lang="en-US" dirty="0" smtClean="0"/>
              <a:t>Shinto priest and priestess </a:t>
            </a:r>
            <a:r>
              <a:rPr lang="en-US" smtClean="0"/>
              <a:t>in Japan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CEB5-8B46-4C31-9BD5-2D47C61C338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57200" y="228600"/>
          <a:ext cx="8153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Commonalities and </a:t>
            </a:r>
            <a:br>
              <a:rPr lang="en-US" dirty="0" smtClean="0"/>
            </a:br>
            <a:r>
              <a:rPr lang="en-US" dirty="0" smtClean="0"/>
              <a:t>Social Currents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Social Currents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Groups and institutions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Family</a:t>
            </a:r>
          </a:p>
          <a:p>
            <a:pPr marL="514350" indent="-514350">
              <a:buAutoNum type="arabicPeriod"/>
            </a:pPr>
            <a:r>
              <a:rPr lang="en-US" dirty="0" smtClean="0"/>
              <a:t>Gender roles</a:t>
            </a:r>
          </a:p>
          <a:p>
            <a:pPr marL="514350" indent="-514350">
              <a:buAutoNum type="arabicPeriod"/>
            </a:pPr>
            <a:r>
              <a:rPr lang="en-US" dirty="0" smtClean="0"/>
              <a:t>Prestige and social status</a:t>
            </a:r>
          </a:p>
          <a:p>
            <a:pPr marL="514350" indent="-514350">
              <a:buAutoNum type="arabicPeriod"/>
            </a:pPr>
            <a:r>
              <a:rPr lang="en-US" dirty="0" smtClean="0"/>
              <a:t>Socialization and education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Human Commonalities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Sexual /reproduce needs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Need to belong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Cooperative sense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Need to share/reciprocate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Compassion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Need for love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Friendship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Self respect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Kinship ties</a:t>
            </a:r>
          </a:p>
          <a:p>
            <a:pPr marL="514350" indent="-514350">
              <a:buAutoNum type="arabicPeriod"/>
            </a:pPr>
            <a:endParaRPr lang="en-US" sz="2400" dirty="0" smtClean="0"/>
          </a:p>
          <a:p>
            <a:pPr marL="514350" indent="-514350">
              <a:buAutoNum type="arabicPeriod"/>
            </a:pPr>
            <a:endParaRPr lang="en-US" sz="2400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Commonalities and </a:t>
            </a:r>
            <a:br>
              <a:rPr lang="en-US" dirty="0" smtClean="0"/>
            </a:br>
            <a:r>
              <a:rPr lang="en-US" dirty="0" smtClean="0"/>
              <a:t>Political Currents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Political Currents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Political systems</a:t>
            </a:r>
          </a:p>
          <a:p>
            <a:pPr marL="514350" indent="-514350">
              <a:buAutoNum type="arabicPeriod"/>
            </a:pPr>
            <a:r>
              <a:rPr lang="en-US" dirty="0" smtClean="0"/>
              <a:t>Forms of leadership</a:t>
            </a:r>
          </a:p>
          <a:p>
            <a:pPr marL="514350" indent="-514350">
              <a:buAutoNum type="arabicPeriod"/>
            </a:pPr>
            <a:r>
              <a:rPr lang="en-US" dirty="0" smtClean="0"/>
              <a:t>Customs, rules/laws and punishment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Migration and interaction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Conflict/cooperation and warfare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Human Commonalities</a:t>
            </a:r>
          </a:p>
          <a:p>
            <a:pPr marL="514350" indent="-514350">
              <a:buAutoNum type="arabicPeriod"/>
            </a:pPr>
            <a:r>
              <a:rPr lang="en-US" dirty="0" smtClean="0"/>
              <a:t>Drive for power, mastery, control</a:t>
            </a:r>
          </a:p>
          <a:p>
            <a:pPr marL="514350" indent="-514350">
              <a:buAutoNum type="arabicPeriod"/>
            </a:pPr>
            <a:r>
              <a:rPr lang="en-US" dirty="0" smtClean="0"/>
              <a:t>Conflict</a:t>
            </a:r>
          </a:p>
          <a:p>
            <a:pPr marL="514350" indent="-514350">
              <a:buAutoNum type="arabicPeriod"/>
            </a:pPr>
            <a:r>
              <a:rPr lang="en-US" dirty="0" smtClean="0"/>
              <a:t>Sense of territoriality</a:t>
            </a:r>
          </a:p>
          <a:p>
            <a:pPr marL="514350" indent="-514350">
              <a:buAutoNum type="arabicPeriod"/>
            </a:pPr>
            <a:r>
              <a:rPr lang="en-US" dirty="0" smtClean="0"/>
              <a:t>Needs for safety and security</a:t>
            </a:r>
          </a:p>
          <a:p>
            <a:pPr marL="514350" indent="-514350">
              <a:buAutoNum type="arabicPeriod"/>
            </a:pPr>
            <a:r>
              <a:rPr lang="en-US" dirty="0" smtClean="0"/>
              <a:t>Need for stability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Commonalities and </a:t>
            </a:r>
            <a:br>
              <a:rPr lang="en-US" dirty="0" smtClean="0"/>
            </a:br>
            <a:r>
              <a:rPr lang="en-US" dirty="0" smtClean="0"/>
              <a:t>Cultural Currents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Cultural Currents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Worldview and ideology</a:t>
            </a:r>
          </a:p>
          <a:p>
            <a:pPr marL="514350" indent="-514350">
              <a:buAutoNum type="arabicPeriod"/>
            </a:pPr>
            <a:r>
              <a:rPr lang="en-US" dirty="0" smtClean="0"/>
              <a:t>Spirituality and religion</a:t>
            </a:r>
          </a:p>
          <a:p>
            <a:pPr marL="514350" indent="-514350">
              <a:buAutoNum type="arabicPeriod"/>
            </a:pPr>
            <a:r>
              <a:rPr lang="en-US" dirty="0" smtClean="0"/>
              <a:t>Communication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Identity and belonging</a:t>
            </a:r>
          </a:p>
          <a:p>
            <a:pPr marL="514350" indent="-514350">
              <a:buAutoNum type="arabicPeriod"/>
            </a:pPr>
            <a:r>
              <a:rPr lang="en-US" dirty="0" smtClean="0"/>
              <a:t>Aesthetic expression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Human Commonalities</a:t>
            </a:r>
          </a:p>
          <a:p>
            <a:pPr marL="514350" indent="-514350">
              <a:buAutoNum type="arabicPeriod"/>
            </a:pPr>
            <a:r>
              <a:rPr lang="en-US" dirty="0" smtClean="0"/>
              <a:t>Sense of rhythm</a:t>
            </a:r>
          </a:p>
          <a:p>
            <a:pPr marL="514350" indent="-514350">
              <a:buAutoNum type="arabicPeriod"/>
            </a:pPr>
            <a:r>
              <a:rPr lang="en-US" dirty="0" smtClean="0"/>
              <a:t>Aesthetic sense</a:t>
            </a:r>
          </a:p>
          <a:p>
            <a:pPr marL="514350" indent="-514350">
              <a:buAutoNum type="arabicPeriod"/>
            </a:pPr>
            <a:r>
              <a:rPr lang="en-US" dirty="0" smtClean="0"/>
              <a:t>Identity</a:t>
            </a:r>
          </a:p>
          <a:p>
            <a:pPr marL="514350" indent="-514350">
              <a:buAutoNum type="arabicPeriod"/>
            </a:pPr>
            <a:r>
              <a:rPr lang="en-US" dirty="0" smtClean="0"/>
              <a:t>Need language and communication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Sense of belonging</a:t>
            </a:r>
          </a:p>
          <a:p>
            <a:pPr marL="514350" indent="-514350">
              <a:buAutoNum type="arabicPeriod"/>
            </a:pPr>
            <a:r>
              <a:rPr lang="en-US" dirty="0" smtClean="0"/>
              <a:t>Need self-actualization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Spiritual sense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Environment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400" dirty="0" smtClean="0"/>
          </a:p>
          <a:p>
            <a:pPr algn="ctr">
              <a:buNone/>
            </a:pPr>
            <a:r>
              <a:rPr lang="en-US" sz="4400" dirty="0" smtClean="0"/>
              <a:t>Hot Regions</a:t>
            </a:r>
          </a:p>
          <a:p>
            <a:pPr algn="ctr">
              <a:buNone/>
            </a:pPr>
            <a:r>
              <a:rPr lang="en-US" sz="4400" dirty="0" smtClean="0"/>
              <a:t>Wet Regions</a:t>
            </a:r>
          </a:p>
          <a:p>
            <a:pPr algn="ctr">
              <a:buNone/>
            </a:pPr>
            <a:r>
              <a:rPr lang="en-US" sz="4400" dirty="0" smtClean="0"/>
              <a:t>High Regions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400" dirty="0" smtClean="0"/>
          </a:p>
          <a:p>
            <a:pPr algn="ctr">
              <a:buNone/>
            </a:pPr>
            <a:r>
              <a:rPr lang="en-US" sz="4400" dirty="0" smtClean="0"/>
              <a:t>Cold Regions</a:t>
            </a:r>
          </a:p>
          <a:p>
            <a:pPr algn="ctr">
              <a:buNone/>
            </a:pPr>
            <a:r>
              <a:rPr lang="en-US" sz="4400" dirty="0" smtClean="0"/>
              <a:t>Dry Regions</a:t>
            </a:r>
          </a:p>
          <a:p>
            <a:pPr algn="ctr">
              <a:buNone/>
            </a:pPr>
            <a:r>
              <a:rPr lang="en-US" sz="4400" dirty="0" smtClean="0"/>
              <a:t>Low Regions</a:t>
            </a:r>
            <a:endParaRPr lang="en-US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Eco-system Currents: Environment </a:t>
            </a:r>
            <a:endParaRPr lang="en-US" dirty="0"/>
          </a:p>
        </p:txBody>
      </p:sp>
      <p:pic>
        <p:nvPicPr>
          <p:cNvPr id="7" name="Content Placeholder 6" descr="05 Desert in Libya, north Afric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295400"/>
            <a:ext cx="8305800" cy="52578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Techno-Economic Currents</a:t>
            </a:r>
            <a:br>
              <a:rPr lang="en-US" dirty="0" smtClean="0"/>
            </a:br>
            <a:r>
              <a:rPr lang="en-US" dirty="0" smtClean="0"/>
              <a:t>Daily Life</a:t>
            </a:r>
            <a:endParaRPr lang="en-US" dirty="0"/>
          </a:p>
        </p:txBody>
      </p:sp>
      <p:pic>
        <p:nvPicPr>
          <p:cNvPr id="6" name="Content Placeholder 5" descr="Theiroquoislonghouse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2000" y="1600200"/>
            <a:ext cx="7696199" cy="4876800"/>
          </a:xfrm>
          <a:ln w="190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Currents: Family</a:t>
            </a:r>
            <a:endParaRPr lang="en-US" dirty="0"/>
          </a:p>
        </p:txBody>
      </p:sp>
      <p:pic>
        <p:nvPicPr>
          <p:cNvPr id="4" name="Content Placeholder 3" descr="07 Hindu_marriage_ceremony, Wikimedia Common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1447800"/>
            <a:ext cx="8000999" cy="49530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Currents: Conflict</a:t>
            </a:r>
            <a:endParaRPr lang="en-US" dirty="0"/>
          </a:p>
        </p:txBody>
      </p:sp>
      <p:pic>
        <p:nvPicPr>
          <p:cNvPr id="4" name="Content Placeholder 3" descr="512px-LockInTower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7800" y="1600200"/>
            <a:ext cx="5791200" cy="49530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Currents: Religion</a:t>
            </a:r>
            <a:endParaRPr lang="en-US" dirty="0"/>
          </a:p>
        </p:txBody>
      </p:sp>
      <p:pic>
        <p:nvPicPr>
          <p:cNvPr id="4" name="Content Placeholder 3" descr="18 Yasaka-jinja_0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2000" y="1600200"/>
            <a:ext cx="7620000" cy="48768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6096000" cy="170656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5400" dirty="0" smtClean="0"/>
              <a:t>Common Human Features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819399"/>
            <a:ext cx="6934200" cy="1752601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Individual Commonalities</a:t>
            </a:r>
          </a:p>
          <a:p>
            <a:pPr algn="ctr"/>
            <a:r>
              <a:rPr lang="en-US" sz="4400" dirty="0" smtClean="0"/>
              <a:t>Group Commonalities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 Human</a:t>
            </a:r>
            <a:br>
              <a:rPr lang="en-US" dirty="0" smtClean="0"/>
            </a:br>
            <a:r>
              <a:rPr lang="en-US" dirty="0" smtClean="0"/>
              <a:t>Commonalities Model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600" dirty="0" smtClean="0"/>
              <a:t>Physical and Physiological 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Pleasure and Pain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Survival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Territorial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Power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6"/>
            </a:pPr>
            <a:r>
              <a:rPr lang="en-US" sz="3600" dirty="0" smtClean="0"/>
              <a:t>Safety</a:t>
            </a:r>
          </a:p>
          <a:p>
            <a:pPr marL="514350" indent="-514350">
              <a:buAutoNum type="arabicPeriod" startAt="6"/>
            </a:pPr>
            <a:r>
              <a:rPr lang="en-US" sz="3600" dirty="0" smtClean="0"/>
              <a:t>Belonging</a:t>
            </a:r>
          </a:p>
          <a:p>
            <a:pPr marL="514350" indent="-514350">
              <a:buAutoNum type="arabicPeriod" startAt="6"/>
            </a:pPr>
            <a:r>
              <a:rPr lang="en-US" sz="3600" dirty="0" smtClean="0"/>
              <a:t>Consciousness</a:t>
            </a:r>
          </a:p>
          <a:p>
            <a:pPr marL="514350" indent="-514350">
              <a:buAutoNum type="arabicPeriod" startAt="6"/>
            </a:pPr>
            <a:r>
              <a:rPr lang="en-US" sz="3600" dirty="0" smtClean="0"/>
              <a:t>Self-actualization</a:t>
            </a:r>
          </a:p>
          <a:p>
            <a:pPr marL="514350" indent="-514350">
              <a:buAutoNum type="arabicPeriod" startAt="6"/>
            </a:pPr>
            <a:r>
              <a:rPr lang="en-US" sz="3600" dirty="0" smtClean="0"/>
              <a:t>Spiritual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1447800"/>
            <a:ext cx="4724400" cy="64633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Ten Dimensions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90600" y="274638"/>
            <a:ext cx="73152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#10.  The Spiritual Dimension</a:t>
            </a:r>
            <a:endParaRPr lang="en-US" dirty="0"/>
          </a:p>
        </p:txBody>
      </p:sp>
      <p:pic>
        <p:nvPicPr>
          <p:cNvPr id="8" name="Content Placeholder 7" descr="02 Chenrezig_Sand_Mandal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143000"/>
            <a:ext cx="8153400" cy="54864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#10. The Spiritual Dimension</a:t>
            </a:r>
            <a:endParaRPr lang="en-US" dirty="0"/>
          </a:p>
        </p:txBody>
      </p:sp>
      <p:pic>
        <p:nvPicPr>
          <p:cNvPr id="4" name="Content Placeholder 3" descr="473px-Pakua_with_frame_svg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1219201"/>
            <a:ext cx="6096000" cy="5334000"/>
          </a:xfrm>
          <a:ln w="9525">
            <a:solidFill>
              <a:schemeClr val="tx1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#10. Spiritual Dimension</a:t>
            </a:r>
            <a:endParaRPr lang="en-US" dirty="0"/>
          </a:p>
        </p:txBody>
      </p:sp>
      <p:pic>
        <p:nvPicPr>
          <p:cNvPr id="4" name="Content Placeholder 3" descr="478px-Meister_des_Reliquienkreuzes_von_Cosenza_00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219200"/>
            <a:ext cx="5943600" cy="5638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Group Commonalities and </a:t>
            </a:r>
            <a:br>
              <a:rPr lang="en-US" dirty="0" smtClean="0"/>
            </a:br>
            <a:r>
              <a:rPr lang="en-US" dirty="0" smtClean="0"/>
              <a:t>the Five Currents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14350" indent="-514350" algn="ctr">
              <a:buAutoNum type="arabicPeriod"/>
            </a:pPr>
            <a:r>
              <a:rPr lang="en-US" sz="3600" dirty="0" smtClean="0"/>
              <a:t>Relationship with Nature: </a:t>
            </a:r>
          </a:p>
          <a:p>
            <a:pPr marL="514350" indent="-514350" algn="ctr">
              <a:buNone/>
            </a:pPr>
            <a:r>
              <a:rPr lang="en-US" sz="3600" dirty="0" smtClean="0"/>
              <a:t>Ecosystem Currents</a:t>
            </a:r>
          </a:p>
          <a:p>
            <a:pPr marL="514350" indent="-514350" algn="ctr">
              <a:buNone/>
            </a:pPr>
            <a:r>
              <a:rPr lang="en-US" sz="3600" dirty="0" smtClean="0"/>
              <a:t>2. Ways of Living: </a:t>
            </a:r>
          </a:p>
          <a:p>
            <a:pPr marL="514350" indent="-514350" algn="ctr">
              <a:buNone/>
            </a:pPr>
            <a:r>
              <a:rPr lang="en-US" sz="3600" dirty="0" smtClean="0"/>
              <a:t>Techno-Economic Currents</a:t>
            </a:r>
          </a:p>
          <a:p>
            <a:pPr marL="514350" indent="-514350" algn="ctr">
              <a:buNone/>
            </a:pPr>
            <a:r>
              <a:rPr lang="en-US" sz="3600" dirty="0" smtClean="0"/>
              <a:t>3. Human Networks: Social Currents</a:t>
            </a:r>
          </a:p>
          <a:p>
            <a:pPr marL="514350" indent="-514350" algn="ctr">
              <a:buNone/>
            </a:pPr>
            <a:r>
              <a:rPr lang="en-US" sz="3600" dirty="0" smtClean="0"/>
              <a:t>4. Establishing Order: Political Currents</a:t>
            </a:r>
          </a:p>
          <a:p>
            <a:pPr marL="514350" indent="-514350" algn="ctr">
              <a:buNone/>
            </a:pPr>
            <a:r>
              <a:rPr lang="en-US" sz="3600" dirty="0" smtClean="0"/>
              <a:t>5. Human Expressions: Cultural Currents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Commonalities and </a:t>
            </a:r>
            <a:br>
              <a:rPr lang="en-US" dirty="0" smtClean="0"/>
            </a:br>
            <a:r>
              <a:rPr lang="en-US" dirty="0" smtClean="0"/>
              <a:t>Ecosystem Currents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Ecosystem Currents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Geographic location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Environment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Human populations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Natural populations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Human and nature interaction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Human Commonalities</a:t>
            </a:r>
          </a:p>
          <a:p>
            <a:pPr marL="514350" indent="-514350">
              <a:buAutoNum type="arabicPeriod"/>
            </a:pPr>
            <a:r>
              <a:rPr lang="en-US" dirty="0" smtClean="0"/>
              <a:t>Survival needs</a:t>
            </a:r>
          </a:p>
          <a:p>
            <a:pPr marL="514350" indent="-514350">
              <a:buAutoNum type="arabicPeriod"/>
            </a:pPr>
            <a:r>
              <a:rPr lang="en-US" dirty="0" smtClean="0"/>
              <a:t>Need to grow food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Commonalities and </a:t>
            </a:r>
            <a:br>
              <a:rPr lang="en-US" dirty="0" smtClean="0"/>
            </a:br>
            <a:r>
              <a:rPr lang="en-US" dirty="0" smtClean="0"/>
              <a:t>Techno-Economic Currents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Techno-Economic Currents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Daily life</a:t>
            </a:r>
          </a:p>
          <a:p>
            <a:pPr marL="514350" indent="-514350">
              <a:buAutoNum type="arabicPeriod"/>
            </a:pPr>
            <a:r>
              <a:rPr lang="en-US" dirty="0" smtClean="0"/>
              <a:t>Economic systems</a:t>
            </a:r>
          </a:p>
          <a:p>
            <a:pPr marL="514350" indent="-514350">
              <a:buAutoNum type="arabicPeriod"/>
            </a:pPr>
            <a:r>
              <a:rPr lang="en-US" dirty="0" smtClean="0"/>
              <a:t>Technology</a:t>
            </a:r>
          </a:p>
          <a:p>
            <a:pPr marL="514350" indent="-514350">
              <a:buAutoNum type="arabicPeriod"/>
            </a:pPr>
            <a:r>
              <a:rPr lang="en-US" dirty="0" smtClean="0"/>
              <a:t>Exchange and trade</a:t>
            </a:r>
          </a:p>
          <a:p>
            <a:pPr marL="514350" indent="-514350">
              <a:buAutoNum type="arabicPeriod"/>
            </a:pPr>
            <a:r>
              <a:rPr lang="en-US" dirty="0" smtClean="0"/>
              <a:t>Patterns of labor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Human Commonalities</a:t>
            </a:r>
          </a:p>
          <a:p>
            <a:pPr marL="514350" indent="-514350">
              <a:buAutoNum type="arabicPeriod"/>
            </a:pPr>
            <a:r>
              <a:rPr lang="en-US" dirty="0" smtClean="0"/>
              <a:t>Need for food, shelter, sleep, and water</a:t>
            </a:r>
          </a:p>
          <a:p>
            <a:pPr marL="514350" indent="-514350">
              <a:buAutoNum type="arabicPeriod"/>
            </a:pPr>
            <a:r>
              <a:rPr lang="en-US" dirty="0" smtClean="0"/>
              <a:t>Horticulture sense</a:t>
            </a:r>
          </a:p>
          <a:p>
            <a:pPr marL="514350" indent="-514350">
              <a:buAutoNum type="arabicPeriod"/>
            </a:pPr>
            <a:r>
              <a:rPr lang="en-US" dirty="0" smtClean="0"/>
              <a:t>Need for comfort</a:t>
            </a:r>
          </a:p>
          <a:p>
            <a:pPr marL="514350" indent="-514350">
              <a:buAutoNum type="arabicPeriod"/>
            </a:pPr>
            <a:r>
              <a:rPr lang="en-US" dirty="0" smtClean="0"/>
              <a:t>Survival needs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465</Words>
  <Application>Microsoft Office PowerPoint</Application>
  <PresentationFormat>On-screen Show (4:3)</PresentationFormat>
  <Paragraphs>136</Paragraphs>
  <Slides>18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Common Human Features</vt:lpstr>
      <vt:lpstr>Individual Human Commonalities Model </vt:lpstr>
      <vt:lpstr>#10.  The Spiritual Dimension</vt:lpstr>
      <vt:lpstr>#10. The Spiritual Dimension</vt:lpstr>
      <vt:lpstr>#10. Spiritual Dimension</vt:lpstr>
      <vt:lpstr>Group Commonalities and  the Five Currents</vt:lpstr>
      <vt:lpstr>Human Commonalities and  Ecosystem Currents</vt:lpstr>
      <vt:lpstr>Human Commonalities and  Techno-Economic Currents</vt:lpstr>
      <vt:lpstr>Human Commonalities and  Social Currents</vt:lpstr>
      <vt:lpstr>Human Commonalities and  Political Currents</vt:lpstr>
      <vt:lpstr>Human Commonalities and  Cultural Currents</vt:lpstr>
      <vt:lpstr>Environment</vt:lpstr>
      <vt:lpstr>Eco-system Currents: Environment </vt:lpstr>
      <vt:lpstr>Techno-Economic Currents Daily Life</vt:lpstr>
      <vt:lpstr>Social Currents: Family</vt:lpstr>
      <vt:lpstr>Political Currents: Conflict</vt:lpstr>
      <vt:lpstr>Cultural Currents: Religion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Denise Ames</cp:lastModifiedBy>
  <cp:revision>55</cp:revision>
  <dcterms:created xsi:type="dcterms:W3CDTF">2006-08-16T00:00:00Z</dcterms:created>
  <dcterms:modified xsi:type="dcterms:W3CDTF">2012-03-28T19:59:20Z</dcterms:modified>
</cp:coreProperties>
</file>