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5" r:id="rId28"/>
    <p:sldId id="282" r:id="rId29"/>
    <p:sldId id="283" r:id="rId30"/>
    <p:sldId id="284" r:id="rId31"/>
    <p:sldId id="291" r:id="rId32"/>
    <p:sldId id="288" r:id="rId33"/>
    <p:sldId id="287" r:id="rId34"/>
    <p:sldId id="289" r:id="rId35"/>
    <p:sldId id="290" r:id="rId36"/>
    <p:sldId id="292" r:id="rId37"/>
    <p:sldId id="293" r:id="rId38"/>
    <p:sldId id="294" r:id="rId39"/>
    <p:sldId id="295" r:id="rId40"/>
    <p:sldId id="297" r:id="rId41"/>
    <p:sldId id="296" r:id="rId42"/>
    <p:sldId id="298" r:id="rId43"/>
    <p:sldId id="299" r:id="rId44"/>
    <p:sldId id="302" r:id="rId45"/>
    <p:sldId id="300" r:id="rId46"/>
    <p:sldId id="305" r:id="rId47"/>
    <p:sldId id="304" r:id="rId48"/>
    <p:sldId id="306" r:id="rId49"/>
    <p:sldId id="309" r:id="rId50"/>
    <p:sldId id="307"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D76E2-93C7-4D97-B995-34F4F76E5FAB}" type="datetimeFigureOut">
              <a:rPr lang="en-US" smtClean="0"/>
              <a:pPr/>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CFB7-CF6D-460F-9F03-08358E011B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ps.caltech.edu/~gab/astrophysics/astrophy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File:Diagram_of_Hubble's_orbit.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actividadoctavo.blogspot.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err="1" smtClean="0"/>
              <a:t>Sipapu</a:t>
            </a:r>
            <a:r>
              <a:rPr lang="en-US" dirty="0" smtClean="0"/>
              <a:t>, a Hopi word, is a small hole or indentation in the floor of </a:t>
            </a:r>
            <a:r>
              <a:rPr lang="en-US" dirty="0" err="1" smtClean="0"/>
              <a:t>kivas</a:t>
            </a:r>
            <a:r>
              <a:rPr lang="en-US" dirty="0" smtClean="0"/>
              <a:t> used by the Ancient Pueblo Peoples and modern-day </a:t>
            </a:r>
            <a:r>
              <a:rPr lang="en-US" dirty="0" err="1" smtClean="0"/>
              <a:t>Puebloans</a:t>
            </a:r>
            <a:r>
              <a:rPr lang="en-US" dirty="0" smtClean="0"/>
              <a:t>. It symbolizes the portal through which their ancient ancestors first emerged to enter the present world. Beginning with this example of creation stories illustrates the</a:t>
            </a:r>
            <a:r>
              <a:rPr lang="en-US" baseline="0" dirty="0" smtClean="0"/>
              <a:t> fact that there are many different creation stories.  </a:t>
            </a:r>
          </a:p>
          <a:p>
            <a:r>
              <a:rPr lang="en-US" baseline="0" dirty="0" smtClean="0"/>
              <a:t>  Illustrates the various of creation stories or narratives that have emerged through history. </a:t>
            </a:r>
          </a:p>
          <a:p>
            <a:r>
              <a:rPr lang="en-US" baseline="0" dirty="0" smtClean="0"/>
              <a:t>Photo taken at Mesa Verde, four corners region, Photo from Wikipedia</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Star formation </a:t>
            </a:r>
            <a:r>
              <a:rPr lang="en-US" dirty="0" smtClean="0"/>
              <a:t>is the process by which dense regions within molecular clouds collapse into spheres of plasma to form stars. The star formation region N11B in the LMC taken by WFPC2 on the NASA/ESA Hubble Space Telescope. 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 Blake / Caltech / Molecular Astrophysics Research Page</a:t>
            </a:r>
          </a:p>
          <a:p>
            <a:r>
              <a:rPr lang="en-US" dirty="0" smtClean="0"/>
              <a:t>Image Source Page: </a:t>
            </a:r>
            <a:r>
              <a:rPr lang="en-US" dirty="0" smtClean="0">
                <a:hlinkClick r:id="rId3"/>
              </a:rPr>
              <a:t>http://www.gps.caltech.edu/~gab/astrophysics/astrophysics.html</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Orion Nebula is an archetypical example of star formation, from the massive, young stars that are shaping the nebula to the pillars of dense gas that may be the homes of budding star.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a:t>
            </a:r>
            <a:r>
              <a:rPr lang="en-US" dirty="0" err="1" smtClean="0"/>
              <a:t>colour</a:t>
            </a:r>
            <a:r>
              <a:rPr lang="en-US" dirty="0" smtClean="0"/>
              <a:t> composite of the sky region of M 17, a H II region excited by a cluster of young, hot stars. A large silhouette disc has been found to the south-west of the cluster centre. The present image was obtained with the ISAAC near-infrared instrument at the 8.2-m VLT ANTU telescope at </a:t>
            </a:r>
            <a:r>
              <a:rPr lang="en-US" dirty="0" err="1" smtClean="0"/>
              <a:t>Paranal</a:t>
            </a:r>
            <a:r>
              <a:rPr lang="en-US" dirty="0" smtClean="0"/>
              <a:t>.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Multiwavelength</a:t>
            </a:r>
            <a:r>
              <a:rPr lang="en-US" dirty="0" smtClean="0"/>
              <a:t> X-ray, infrared, and optical compilation image of </a:t>
            </a:r>
            <a:r>
              <a:rPr lang="en-US" dirty="0" err="1" smtClean="0"/>
              <a:t>Kepleris</a:t>
            </a:r>
            <a:r>
              <a:rPr lang="en-US" dirty="0" smtClean="0"/>
              <a:t> supernova remnant, SN 1604.</a:t>
            </a:r>
            <a:r>
              <a:rPr lang="en-US" baseline="0" dirty="0" smtClean="0"/>
              <a:t> </a:t>
            </a:r>
            <a:r>
              <a:rPr lang="en-US" dirty="0" smtClean="0"/>
              <a:t>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Crab Nebula is a pulsar wind nebula associated with the 1054 supernova.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0" dirty="0" smtClean="0"/>
              <a:t>black hole </a:t>
            </a:r>
            <a:r>
              <a:rPr lang="en-US" dirty="0" smtClean="0"/>
              <a:t>is a region of </a:t>
            </a:r>
            <a:r>
              <a:rPr lang="en-US" dirty="0" err="1" smtClean="0"/>
              <a:t>spacetime</a:t>
            </a:r>
            <a:r>
              <a:rPr lang="en-US" dirty="0" smtClean="0"/>
              <a:t> from which nothing, not even light, can escape. Simulated view of a black hole (center). Note the gravitational </a:t>
            </a:r>
            <a:r>
              <a:rPr lang="en-US" dirty="0" err="1" smtClean="0"/>
              <a:t>lensing</a:t>
            </a:r>
            <a:r>
              <a:rPr lang="en-US" dirty="0" smtClean="0"/>
              <a:t> effect, which produces two enlarged but highly distorted views of the Cloud. Across the top, the Milky Way disk appears distorted into an arc. 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false-color infrared image of the core of the Milky Way galaxy taken by NASA's Spitzer Space Telescope. Older cool stars are blue, dust features lit up by large hot stars are shown in a reddish hue, and the bright white spot in the middle marks the site of a super-massive black hole at the center of the galaxy.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image of the Milky Way's Galactic Center in the night sky above </a:t>
            </a:r>
            <a:r>
              <a:rPr lang="en-US" dirty="0" err="1" smtClean="0"/>
              <a:t>Paranal</a:t>
            </a:r>
            <a:r>
              <a:rPr lang="en-US" dirty="0" smtClean="0"/>
              <a:t> Observatory.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Copyrighted</a:t>
            </a:r>
            <a:r>
              <a:rPr lang="en-US" baseline="0" dirty="0" smtClean="0"/>
              <a:t> picture, </a:t>
            </a:r>
            <a:r>
              <a:rPr lang="en-US" baseline="0" dirty="0" err="1" smtClean="0"/>
              <a:t>Flickr</a:t>
            </a:r>
            <a:r>
              <a:rPr lang="en-US" baseline="0" dirty="0" smtClean="0"/>
              <a:t>, educational purposes only</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0" dirty="0" smtClean="0"/>
              <a:t>Genesis creation narrative </a:t>
            </a:r>
            <a:r>
              <a:rPr lang="en-US" dirty="0" smtClean="0"/>
              <a:t>is the creation</a:t>
            </a:r>
            <a:r>
              <a:rPr lang="en-US" baseline="0" dirty="0" smtClean="0"/>
              <a:t> myth </a:t>
            </a:r>
            <a:r>
              <a:rPr lang="en-US" dirty="0" smtClean="0"/>
              <a:t>contained in the first two chapters of the Book of Genesis, the first book of the Hebrew Bible (the Old Testament of the Christian Bible). With</a:t>
            </a:r>
            <a:r>
              <a:rPr lang="en-US" baseline="0" dirty="0" smtClean="0"/>
              <a:t> the touch, God transfers the spark of life to Adam.  Wikimedia </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Sun</a:t>
            </a:r>
            <a:r>
              <a:rPr lang="en-US" dirty="0" smtClean="0"/>
              <a:t> is the star at the center of the solar system. Photographed by the Atmospheric Imaging Assembly (AIA 304) of NASA's Solar Dynamics Observatory (SDO). This is a false color image of the sun observed in the extreme ultraviolet region of the spectrum. 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Copyrighted image, educational purposes only</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Rotation of Hubble Telescope around the Earth. Wikimedia Commons</a:t>
            </a:r>
          </a:p>
          <a:p>
            <a:r>
              <a:rPr lang="en-US" sz="1200" u="sng" kern="1200" dirty="0" smtClean="0">
                <a:solidFill>
                  <a:schemeClr val="tx1"/>
                </a:solidFill>
                <a:latin typeface="+mn-lt"/>
                <a:ea typeface="+mn-ea"/>
                <a:cs typeface="+mn-cs"/>
                <a:hlinkClick r:id="rId3"/>
              </a:rPr>
              <a:t>http://en.wikipedia.org/wiki/File:Diagram_of_Hubble%27s_orbit.jpg</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 map,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Oceans and continents, Wikimedia</a:t>
            </a:r>
            <a:r>
              <a:rPr lang="en-US" baseline="0" dirty="0" smtClean="0"/>
              <a:t>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Artist's impression of the enormous collision that likely formed the moon. 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Pangaea, the most recent supercontinent, existed from 300 to 180 Ma. The outlines of the modern continents and other land masses are indicated on this map. Wikimedia</a:t>
            </a:r>
            <a:r>
              <a:rPr lang="en-US" baseline="0" dirty="0" smtClean="0"/>
              <a:t> Commons</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err="1" smtClean="0"/>
              <a:t>Stromatolites</a:t>
            </a:r>
            <a:r>
              <a:rPr lang="en-US" dirty="0" smtClean="0"/>
              <a:t> at Lake Thetis, Western Australia.  </a:t>
            </a:r>
            <a:r>
              <a:rPr lang="en-US" dirty="0" err="1" smtClean="0"/>
              <a:t>Archean</a:t>
            </a:r>
            <a:r>
              <a:rPr lang="en-US" dirty="0" smtClean="0"/>
              <a:t> </a:t>
            </a:r>
            <a:r>
              <a:rPr lang="en-US" dirty="0" err="1" smtClean="0"/>
              <a:t>stromatolites</a:t>
            </a:r>
            <a:r>
              <a:rPr lang="en-US" dirty="0" smtClean="0"/>
              <a:t> are the first direct fossil traces of life on Earth. Perhaps an example of early life on Earth. Wikimedia</a:t>
            </a:r>
            <a:r>
              <a:rPr lang="en-US" baseline="0" dirty="0" smtClean="0"/>
              <a:t> Commons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Evolutionary tree showing the divergence of modern species from their common ancestor in the center. The three domains are colored, with bacteria blue, </a:t>
            </a:r>
            <a:r>
              <a:rPr lang="en-US" dirty="0" err="1" smtClean="0"/>
              <a:t>archaea</a:t>
            </a:r>
            <a:r>
              <a:rPr lang="en-US" dirty="0" smtClean="0"/>
              <a:t> green, and eukaryotes</a:t>
            </a:r>
            <a:r>
              <a:rPr lang="en-US" baseline="0" dirty="0" smtClean="0"/>
              <a:t> </a:t>
            </a:r>
            <a:r>
              <a:rPr lang="en-US" dirty="0" smtClean="0"/>
              <a:t>red.  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Marduk</a:t>
            </a:r>
            <a:r>
              <a:rPr lang="en-US" dirty="0" smtClean="0"/>
              <a:t>, god of Babylon, destroying </a:t>
            </a:r>
            <a:r>
              <a:rPr lang="en-US" dirty="0" err="1" smtClean="0"/>
              <a:t>Tiamat</a:t>
            </a:r>
            <a:r>
              <a:rPr lang="en-US" dirty="0" smtClean="0"/>
              <a:t>, the dragon of primeval chaos,</a:t>
            </a:r>
            <a:r>
              <a:rPr lang="en-US" baseline="0" dirty="0" smtClean="0"/>
              <a:t> ancient Babylonian creation story, photo Wikimedia Commons.</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types of cells: eukaryotic and prokaryotic. Prokaryotic cells are usually independent, while eukaryotic cells are often found in </a:t>
            </a:r>
            <a:r>
              <a:rPr lang="en-US" dirty="0" err="1" smtClean="0"/>
              <a:t>multicellular</a:t>
            </a:r>
            <a:r>
              <a:rPr lang="en-US" dirty="0" smtClean="0"/>
              <a:t> organisms. Wiki</a:t>
            </a:r>
            <a:r>
              <a:rPr lang="en-US" baseline="0" dirty="0" smtClean="0"/>
              <a:t>media Commons</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Artist rendition. The Devonian period marks the beginning of extensive land colonization by plants, which through their effects on erosion and sedimentation brought about significant climatic change. Land plants evolved from </a:t>
            </a:r>
            <a:r>
              <a:rPr lang="en-US" dirty="0" err="1" smtClean="0"/>
              <a:t>chlorophyte</a:t>
            </a:r>
            <a:r>
              <a:rPr lang="en-US" baseline="0" dirty="0" smtClean="0"/>
              <a:t> </a:t>
            </a:r>
            <a:r>
              <a:rPr lang="en-US" dirty="0" smtClean="0"/>
              <a:t>algae, perhaps as early as 510 million years ago; some molecular estimates place their origin even earlier, as much as 630 million years ago.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early vertebrate </a:t>
            </a:r>
            <a:r>
              <a:rPr lang="en-US" i="1" dirty="0" err="1" smtClean="0"/>
              <a:t>Haikouichthys</a:t>
            </a:r>
            <a:r>
              <a:rPr lang="en-US" i="1" dirty="0" smtClean="0"/>
              <a:t>. </a:t>
            </a:r>
            <a:r>
              <a:rPr lang="en-US" dirty="0" smtClean="0"/>
              <a:t>Vertebrates originated about 525 million years ago during the Cambrian explosion, which saw the rise in organism diversity.</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Vertebrates are the largest group of chordates, which have backbones, with currently about 58,000 species described.</a:t>
            </a:r>
            <a:r>
              <a:rPr lang="en-US" baseline="30000" dirty="0" smtClean="0"/>
              <a:t> </a:t>
            </a:r>
            <a:r>
              <a:rPr lang="en-US" dirty="0" smtClean="0"/>
              <a:t>Vertebrates include five groups the jawless fishes, bony fishes, sharks and rays, amphibians, reptiles, mammals, and birds Vertebrates make up about 5% of all described animal species; the rest are invertebrates, which lack backbones.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Individual organisms from each major vertebrate group. Clockwise, starting from top left: Fire Salamander, Saltwater Crocodile, Southern Cassowary, Black-and-</a:t>
            </a:r>
            <a:r>
              <a:rPr lang="en-US" dirty="0" err="1" smtClean="0"/>
              <a:t>rufous</a:t>
            </a:r>
            <a:r>
              <a:rPr lang="en-US" dirty="0" smtClean="0"/>
              <a:t> Giant Elephant Shrew, Ocean Sunfish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Assemblage of dinosaurs, early reptiles.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Dinosaurs</a:t>
            </a:r>
            <a:r>
              <a:rPr lang="en-US" baseline="0" dirty="0" smtClean="0"/>
              <a:t> </a:t>
            </a:r>
            <a:r>
              <a:rPr lang="en-US" dirty="0" smtClean="0"/>
              <a:t>were the dominant terrestrial vertebrates throughout most of the Mesozoic. Wikimedia Commons</a:t>
            </a:r>
          </a:p>
        </p:txBody>
      </p:sp>
      <p:sp>
        <p:nvSpPr>
          <p:cNvPr id="4" name="Slide Number Placeholder 3"/>
          <p:cNvSpPr>
            <a:spLocks noGrp="1"/>
          </p:cNvSpPr>
          <p:nvPr>
            <p:ph type="sldNum" sz="quarter" idx="10"/>
          </p:nvPr>
        </p:nvSpPr>
        <p:spPr/>
        <p:txBody>
          <a:bodyPr/>
          <a:lstStyle/>
          <a:p>
            <a:fld id="{2A99CFB7-CF6D-460F-9F03-08358E011BF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Restoration of </a:t>
            </a:r>
            <a:r>
              <a:rPr lang="en-US" i="1" dirty="0" err="1" smtClean="0"/>
              <a:t>Thrinaxodon</a:t>
            </a:r>
            <a:r>
              <a:rPr lang="en-US" dirty="0" smtClean="0"/>
              <a:t>, a member of the </a:t>
            </a:r>
            <a:r>
              <a:rPr lang="en-US" dirty="0" err="1" smtClean="0"/>
              <a:t>cynodont</a:t>
            </a:r>
            <a:r>
              <a:rPr lang="en-US" dirty="0" smtClean="0"/>
              <a:t> group, which includes the ancestors of mammals. There are suggestions that it was warm-blooded. Even so, </a:t>
            </a:r>
            <a:r>
              <a:rPr lang="en-US" i="1" dirty="0" err="1" smtClean="0"/>
              <a:t>Thrinaxodon</a:t>
            </a:r>
            <a:r>
              <a:rPr lang="en-US" dirty="0" smtClean="0"/>
              <a:t> still laid eggs, and there were many reptilian features in its skeleton.  Wikimedia Commons</a:t>
            </a:r>
          </a:p>
          <a:p>
            <a:pPr rtl="0"/>
            <a:r>
              <a:rPr lang="en-US" dirty="0" smtClean="0"/>
              <a:t>Its remains were found on South Africa and Antarctica, supporting the notion that the two continents were once joined together. This animal lived during the Triassic Period (248-245 million years ago). Wikimedia</a:t>
            </a:r>
            <a:r>
              <a:rPr lang="en-US" baseline="0" dirty="0" smtClean="0"/>
              <a:t> Commons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Artist rendition, Wikimedia Commons, see book. p .62</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primate lineage is thought to go back at least 65 </a:t>
            </a:r>
            <a:r>
              <a:rPr lang="en-US" dirty="0" err="1" smtClean="0"/>
              <a:t>mya</a:t>
            </a:r>
            <a:r>
              <a:rPr lang="en-US" dirty="0" smtClean="0"/>
              <a:t> (million years ago).</a:t>
            </a:r>
            <a:r>
              <a:rPr lang="en-US" baseline="0" dirty="0" smtClean="0"/>
              <a:t> Lemurs are in the line thought to be some of the earliest primates. See book p. 67.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hominoids are descendants of a common ancestor.</a:t>
            </a:r>
          </a:p>
          <a:p>
            <a:r>
              <a:rPr lang="en-US" dirty="0" smtClean="0"/>
              <a:t>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Sun goddess </a:t>
            </a:r>
            <a:r>
              <a:rPr lang="en-US" dirty="0" err="1" smtClean="0"/>
              <a:t>Amaterasu</a:t>
            </a:r>
            <a:r>
              <a:rPr lang="en-US" dirty="0" smtClean="0"/>
              <a:t> emerging out of a cave, bringing sunlight back to the universe. Japanese creation story, Wikimedia</a:t>
            </a:r>
            <a:r>
              <a:rPr lang="en-US" baseline="0" dirty="0" smtClean="0"/>
              <a:t> photo. </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Mountain gorillas, foraging in their habitat, Rwanda.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Chimpanzees are social animals. We share</a:t>
            </a:r>
            <a:r>
              <a:rPr lang="en-US" baseline="0" dirty="0" smtClean="0"/>
              <a:t> </a:t>
            </a:r>
            <a:r>
              <a:rPr lang="en-US" dirty="0" smtClean="0"/>
              <a:t>DNA that is approximately 98.4% identical to that of </a:t>
            </a:r>
            <a:r>
              <a:rPr lang="en-US" dirty="0" err="1" smtClean="0"/>
              <a:t>chimpanzee,s</a:t>
            </a:r>
            <a:r>
              <a:rPr lang="en-US" dirty="0" smtClean="0"/>
              <a:t> when comparing single nucleotide polymorphisms</a:t>
            </a:r>
            <a:r>
              <a:rPr lang="en-US" baseline="0" dirty="0" smtClean="0"/>
              <a:t>. Wikimedia Commons</a:t>
            </a:r>
            <a:endParaRPr lang="en-US" dirty="0" smtClean="0"/>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showing the extant hominoids: humans (genus </a:t>
            </a:r>
            <a:r>
              <a:rPr lang="en-US" i="1" dirty="0" smtClean="0"/>
              <a:t>Homo</a:t>
            </a:r>
            <a:r>
              <a:rPr lang="en-US" dirty="0" smtClean="0"/>
              <a:t>), chimpanzees and </a:t>
            </a:r>
            <a:r>
              <a:rPr lang="en-US" dirty="0" err="1" smtClean="0"/>
              <a:t>bonobos</a:t>
            </a:r>
            <a:r>
              <a:rPr lang="en-US" dirty="0" smtClean="0"/>
              <a:t> (genus </a:t>
            </a:r>
            <a:r>
              <a:rPr lang="en-US" i="1" dirty="0" smtClean="0"/>
              <a:t>Pan</a:t>
            </a:r>
            <a:r>
              <a:rPr lang="en-US" dirty="0" smtClean="0"/>
              <a:t>), gorillas (genus </a:t>
            </a:r>
            <a:r>
              <a:rPr lang="en-US" i="1" dirty="0" smtClean="0"/>
              <a:t>Gorilla)</a:t>
            </a:r>
            <a:r>
              <a:rPr lang="en-US" dirty="0" smtClean="0"/>
              <a:t>, orangutans (genus </a:t>
            </a:r>
            <a:r>
              <a:rPr lang="en-US" i="1" dirty="0" err="1" smtClean="0"/>
              <a:t>Pongo</a:t>
            </a:r>
            <a:r>
              <a:rPr lang="en-US" dirty="0" smtClean="0"/>
              <a:t>), and gibbons (four genera of the family </a:t>
            </a:r>
            <a:r>
              <a:rPr lang="en-US" dirty="0" err="1" smtClean="0"/>
              <a:t>Hylobatidae</a:t>
            </a:r>
            <a:r>
              <a:rPr lang="en-US" dirty="0" smtClean="0"/>
              <a:t>: </a:t>
            </a:r>
            <a:r>
              <a:rPr lang="en-US" i="1" dirty="0" err="1" smtClean="0"/>
              <a:t>Hylobates</a:t>
            </a:r>
            <a:r>
              <a:rPr lang="en-US" dirty="0" smtClean="0"/>
              <a:t>, </a:t>
            </a:r>
            <a:r>
              <a:rPr lang="en-US" i="1" dirty="0" err="1" smtClean="0"/>
              <a:t>Hoolock</a:t>
            </a:r>
            <a:r>
              <a:rPr lang="en-US" dirty="0" smtClean="0"/>
              <a:t>, </a:t>
            </a:r>
            <a:r>
              <a:rPr lang="en-US" i="1" dirty="0" err="1" smtClean="0"/>
              <a:t>Nomascus</a:t>
            </a:r>
            <a:r>
              <a:rPr lang="en-US" dirty="0" smtClean="0"/>
              <a:t>, and </a:t>
            </a:r>
            <a:r>
              <a:rPr lang="en-US" i="1" dirty="0" err="1" smtClean="0"/>
              <a:t>Symphalangs</a:t>
            </a:r>
            <a:r>
              <a:rPr lang="en-US" dirty="0" smtClean="0"/>
              <a:t>). All except gibbons are </a:t>
            </a:r>
            <a:r>
              <a:rPr lang="en-US" b="0" dirty="0" smtClean="0"/>
              <a:t>hominids.  Wikimedia Commons</a:t>
            </a:r>
            <a:endParaRPr lang="en-US" b="0"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Australopithecus</a:t>
            </a:r>
            <a:r>
              <a:rPr lang="en-US" b="0" dirty="0" smtClean="0"/>
              <a:t> </a:t>
            </a:r>
            <a:r>
              <a:rPr lang="en-US" dirty="0" smtClean="0"/>
              <a:t>is a genus of hominids that is now extinct. From the evidence gathered by </a:t>
            </a:r>
            <a:r>
              <a:rPr lang="en-US" dirty="0" err="1" smtClean="0"/>
              <a:t>palaeontologists</a:t>
            </a:r>
            <a:r>
              <a:rPr lang="en-US" dirty="0" smtClean="0"/>
              <a:t> and archaeologists, it appears that the </a:t>
            </a:r>
            <a:r>
              <a:rPr lang="en-US" i="1" dirty="0" smtClean="0"/>
              <a:t>Australopithecus</a:t>
            </a:r>
            <a:r>
              <a:rPr lang="en-US" dirty="0" smtClean="0"/>
              <a:t> genus evolved in eastern Africa around 4 million years ago before spreading throughout the continent and eventually becoming extinct 2 million years ago. See book</a:t>
            </a:r>
            <a:r>
              <a:rPr lang="en-US" baseline="0" dirty="0" smtClean="0"/>
              <a:t> p. 68, </a:t>
            </a:r>
            <a:r>
              <a:rPr lang="en-US" dirty="0" smtClean="0"/>
              <a:t>Wikimedia Commons. </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Lucy</a:t>
            </a:r>
            <a:r>
              <a:rPr lang="en-US" dirty="0" smtClean="0"/>
              <a:t> is the common name of </a:t>
            </a:r>
            <a:r>
              <a:rPr lang="en-US" b="0" dirty="0" smtClean="0"/>
              <a:t>AL 288-1</a:t>
            </a:r>
            <a:r>
              <a:rPr lang="en-US" dirty="0" smtClean="0"/>
              <a:t>, several hundred pieces of bone representing about 40% of the skeleton of an individual </a:t>
            </a:r>
            <a:r>
              <a:rPr lang="en-US" i="1" dirty="0" smtClean="0"/>
              <a:t>Australopithecus </a:t>
            </a:r>
            <a:r>
              <a:rPr lang="en-US" i="1" dirty="0" err="1" smtClean="0"/>
              <a:t>afarensis</a:t>
            </a:r>
            <a:r>
              <a:rPr lang="en-US" dirty="0" smtClean="0"/>
              <a:t>. The specimen was discovered in 1974 at </a:t>
            </a:r>
            <a:r>
              <a:rPr lang="en-US" dirty="0" err="1" smtClean="0"/>
              <a:t>Hadr</a:t>
            </a:r>
            <a:r>
              <a:rPr lang="en-US" dirty="0" smtClean="0"/>
              <a:t> in the Awash Valley of Ethiopia’s Afar Depression. Lucy is estimated to have lived 3.2 million years ago.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Skulls of 1. Gorilla 2. Australopithecine 3. Homo erectus 4. Neanderthal (La-</a:t>
            </a:r>
            <a:r>
              <a:rPr lang="en-US" dirty="0" err="1" smtClean="0"/>
              <a:t>Chapelle</a:t>
            </a:r>
            <a:r>
              <a:rPr lang="en-US" dirty="0" smtClean="0"/>
              <a:t>-au-Seine) 5. </a:t>
            </a:r>
            <a:r>
              <a:rPr lang="en-US" dirty="0" err="1" smtClean="0"/>
              <a:t>Steinheim</a:t>
            </a:r>
            <a:r>
              <a:rPr lang="en-US" dirty="0" smtClean="0"/>
              <a:t> Skull 6. Modern human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Homo </a:t>
            </a:r>
            <a:r>
              <a:rPr lang="en-US" b="0" i="1" dirty="0" err="1" smtClean="0"/>
              <a:t>habilis</a:t>
            </a:r>
            <a:r>
              <a:rPr lang="en-US" b="0" dirty="0" smtClean="0"/>
              <a:t> ,</a:t>
            </a:r>
            <a:r>
              <a:rPr lang="en-US" dirty="0" smtClean="0"/>
              <a:t> "Handy-man") is a species of the genus </a:t>
            </a:r>
            <a:r>
              <a:rPr lang="en-US" i="1" dirty="0" smtClean="0"/>
              <a:t>Homo</a:t>
            </a:r>
            <a:r>
              <a:rPr lang="en-US" dirty="0" smtClean="0"/>
              <a:t>, which lived from approximately 2.33 to 1.7 Million years ago. Reconstruction of </a:t>
            </a:r>
            <a:r>
              <a:rPr lang="en-US" i="1" dirty="0" smtClean="0"/>
              <a:t>Homo </a:t>
            </a:r>
            <a:r>
              <a:rPr lang="en-US" i="1" dirty="0" err="1" smtClean="0"/>
              <a:t>habilis</a:t>
            </a:r>
            <a:r>
              <a:rPr lang="en-US" dirty="0" smtClean="0"/>
              <a:t> at the </a:t>
            </a:r>
            <a:r>
              <a:rPr lang="en-US" dirty="0" err="1" smtClean="0"/>
              <a:t>Westfälisches</a:t>
            </a:r>
            <a:r>
              <a:rPr lang="en-US" dirty="0" smtClean="0"/>
              <a:t> Museum </a:t>
            </a:r>
            <a:r>
              <a:rPr lang="en-US" dirty="0" err="1" smtClean="0"/>
              <a:t>für</a:t>
            </a:r>
            <a:r>
              <a:rPr lang="en-US" dirty="0" smtClean="0"/>
              <a:t> </a:t>
            </a:r>
            <a:r>
              <a:rPr lang="en-US" dirty="0" err="1" smtClean="0"/>
              <a:t>Archäologie</a:t>
            </a:r>
            <a:r>
              <a:rPr lang="en-US" dirty="0" smtClean="0"/>
              <a:t>, Herne. See book, p. 70, Wikimedia Commons</a:t>
            </a:r>
          </a:p>
          <a:p>
            <a:r>
              <a:rPr lang="en-US" b="1" i="1" dirty="0" smtClean="0"/>
              <a:t>Homo erectus</a:t>
            </a:r>
            <a:r>
              <a:rPr lang="en-US" dirty="0" smtClean="0"/>
              <a:t> </a:t>
            </a:r>
            <a:r>
              <a:rPr lang="en-US" baseline="0" dirty="0" smtClean="0"/>
              <a:t> </a:t>
            </a:r>
            <a:r>
              <a:rPr lang="en-US" dirty="0" smtClean="0"/>
              <a:t>is an extinct species of hominid that lived about 1.3 to 1.8 million years ago. The species originated in Africa and spread as far as India, China and Java.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diorama in National Museum of Indonesia, Jakarta, depicting the life size model of stone equipped hunter, a Homo erectus family living in </a:t>
            </a:r>
            <a:r>
              <a:rPr lang="en-US" dirty="0" err="1" smtClean="0"/>
              <a:t>Sangiran</a:t>
            </a:r>
            <a:r>
              <a:rPr lang="en-US" dirty="0" smtClean="0"/>
              <a:t> about 900,000 years ago.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 of early human migrations</a:t>
            </a:r>
            <a:br>
              <a:rPr lang="en-US" dirty="0" smtClean="0"/>
            </a:br>
            <a:r>
              <a:rPr lang="en-US" dirty="0" smtClean="0"/>
              <a:t>1. Homo sapiens</a:t>
            </a:r>
            <a:br>
              <a:rPr lang="en-US" dirty="0" smtClean="0"/>
            </a:br>
            <a:r>
              <a:rPr lang="en-US" dirty="0" smtClean="0"/>
              <a:t>2. Neanderthals</a:t>
            </a:r>
            <a:br>
              <a:rPr lang="en-US" dirty="0" smtClean="0"/>
            </a:br>
            <a:r>
              <a:rPr lang="en-US" dirty="0" smtClean="0"/>
              <a:t>3. Early Hominids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Wikimedia Commons</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Mounted Neanderthal skeleton, American Museum of Natural History on right</a:t>
            </a:r>
          </a:p>
          <a:p>
            <a:r>
              <a:rPr lang="en-US" dirty="0" smtClean="0"/>
              <a:t>Reconstruction on left.   Wikimedia Commons</a:t>
            </a:r>
          </a:p>
          <a:p>
            <a:r>
              <a:rPr lang="en-US" dirty="0" smtClean="0"/>
              <a:t>is an extinct member of the </a:t>
            </a:r>
            <a:r>
              <a:rPr lang="en-US" i="1" dirty="0" smtClean="0"/>
              <a:t>Homo</a:t>
            </a:r>
            <a:r>
              <a:rPr lang="en-US" dirty="0" smtClean="0"/>
              <a:t> genus known from Pleistocene specimens found in Europe and parts of western and central Asia. Neanderthals are classified either as a </a:t>
            </a:r>
            <a:r>
              <a:rPr lang="en-US" dirty="0" err="1" smtClean="0"/>
              <a:t>subspecis</a:t>
            </a:r>
            <a:r>
              <a:rPr lang="en-US" dirty="0" smtClean="0"/>
              <a:t> of </a:t>
            </a:r>
            <a:r>
              <a:rPr lang="en-US" i="1" dirty="0" smtClean="0"/>
              <a:t>Homo sapiens</a:t>
            </a:r>
            <a:r>
              <a:rPr lang="en-US" dirty="0" smtClean="0"/>
              <a:t> </a:t>
            </a:r>
            <a:r>
              <a:rPr lang="en-US" b="0" dirty="0" smtClean="0"/>
              <a:t>(</a:t>
            </a:r>
            <a:r>
              <a:rPr lang="en-US" b="0" i="1" dirty="0" smtClean="0"/>
              <a:t>Homo sapiens </a:t>
            </a:r>
            <a:r>
              <a:rPr lang="en-US" b="0" i="1" dirty="0" err="1" smtClean="0"/>
              <a:t>neanderthalensis</a:t>
            </a:r>
            <a:r>
              <a:rPr lang="en-US" b="0" dirty="0" smtClean="0"/>
              <a:t>) </a:t>
            </a:r>
            <a:r>
              <a:rPr lang="en-US" dirty="0" smtClean="0"/>
              <a:t>or as a separate human species </a:t>
            </a:r>
            <a:r>
              <a:rPr lang="en-US" b="0" dirty="0" smtClean="0"/>
              <a:t>(</a:t>
            </a:r>
            <a:r>
              <a:rPr lang="en-US" b="0" i="1" dirty="0" smtClean="0"/>
              <a:t>Homo </a:t>
            </a:r>
            <a:r>
              <a:rPr lang="en-US" b="0" i="1" dirty="0" err="1" smtClean="0"/>
              <a:t>neanderthalensis</a:t>
            </a:r>
            <a:r>
              <a:rPr lang="en-US" b="0" dirty="0" smtClean="0"/>
              <a:t>).</a:t>
            </a:r>
            <a:r>
              <a:rPr lang="en-US" b="0" baseline="30000" dirty="0" smtClean="0"/>
              <a:t> </a:t>
            </a:r>
            <a:r>
              <a:rPr lang="en-US" dirty="0" smtClean="0"/>
              <a:t>Genetic evidence suggests interbreeding took place with anatomically modern humans between roughly 80,000 and 50,000 years ago in the Middle East, resulting in 1–4% of the genome of people from Eurasia having been contributed by Neanderthals.</a:t>
            </a:r>
            <a:r>
              <a:rPr lang="en-US" baseline="30000" dirty="0" smtClean="0">
                <a:hlinkClick r:id="" action="ppaction://hlinkfile"/>
              </a:rPr>
              <a:t>[</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scientific perspective</a:t>
            </a:r>
            <a:r>
              <a:rPr lang="en-US" baseline="0" dirty="0" smtClean="0"/>
              <a:t> of the creation of the u</a:t>
            </a:r>
            <a:r>
              <a:rPr lang="en-US" dirty="0" smtClean="0"/>
              <a:t>niverse. Universe </a:t>
            </a:r>
            <a:r>
              <a:rPr lang="en-US" dirty="0" smtClean="0"/>
              <a:t>expansion,</a:t>
            </a:r>
            <a:r>
              <a:rPr lang="en-US" baseline="0" dirty="0" smtClean="0"/>
              <a:t>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Sites where typical Neanderthal fossils have been found.</a:t>
            </a:r>
          </a:p>
          <a:p>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a:p>
            <a:r>
              <a:rPr lang="fr-FR" smtClean="0"/>
              <a:t>For </a:t>
            </a:r>
            <a:r>
              <a:rPr lang="fr-FR" dirty="0" err="1" smtClean="0"/>
              <a:t>educational</a:t>
            </a:r>
            <a:r>
              <a:rPr lang="fr-FR" dirty="0" smtClean="0"/>
              <a:t> </a:t>
            </a:r>
            <a:r>
              <a:rPr lang="fr-FR" dirty="0" err="1" smtClean="0"/>
              <a:t>purposes</a:t>
            </a:r>
            <a:r>
              <a:rPr lang="fr-FR" dirty="0" smtClean="0"/>
              <a:t> </a:t>
            </a:r>
            <a:r>
              <a:rPr lang="fr-FR" dirty="0" err="1" smtClean="0"/>
              <a:t>only</a:t>
            </a:r>
            <a:r>
              <a:rPr lang="fr-FR" dirty="0" smtClean="0"/>
              <a:t>, do</a:t>
            </a:r>
            <a:r>
              <a:rPr lang="fr-FR" baseline="0" dirty="0" smtClean="0"/>
              <a:t> not </a:t>
            </a:r>
            <a:r>
              <a:rPr lang="fr-FR" dirty="0" err="1" smtClean="0"/>
              <a:t>reproduce</a:t>
            </a:r>
            <a:r>
              <a:rPr lang="fr-FR" dirty="0" smtClean="0"/>
              <a:t>. </a:t>
            </a:r>
          </a:p>
          <a:p>
            <a:endParaRPr lang="fr-FR" dirty="0" smtClean="0"/>
          </a:p>
          <a:p>
            <a:r>
              <a:rPr lang="fr-FR" dirty="0" smtClean="0"/>
              <a:t>Image Source Page: </a:t>
            </a:r>
            <a:r>
              <a:rPr lang="fr-FR" dirty="0" smtClean="0">
                <a:hlinkClick r:id="rId3"/>
              </a:rPr>
              <a:t>http://actividadoctavo.blogspot.com/</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Copyrighted</a:t>
            </a:r>
            <a:r>
              <a:rPr lang="en-US" baseline="0" dirty="0" smtClean="0"/>
              <a:t> photo from </a:t>
            </a:r>
            <a:r>
              <a:rPr lang="en-US" baseline="0" dirty="0" err="1" smtClean="0"/>
              <a:t>Flickr</a:t>
            </a:r>
            <a:r>
              <a:rPr lang="en-US" baseline="0" dirty="0" smtClean="0"/>
              <a:t>, for educational purposes only, not to be reproduced. </a:t>
            </a:r>
          </a:p>
          <a:p>
            <a:r>
              <a:rPr lang="en-US" dirty="0" smtClean="0"/>
              <a:t>3825906638_59e23cb629_m[1]</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Imagining the Universe, copyrighted,</a:t>
            </a:r>
            <a:r>
              <a:rPr lang="en-US" baseline="0" dirty="0" smtClean="0"/>
              <a:t> </a:t>
            </a:r>
            <a:r>
              <a:rPr lang="en-US" baseline="0" dirty="0" err="1" smtClean="0"/>
              <a:t>Flickr</a:t>
            </a:r>
            <a:r>
              <a:rPr lang="en-US" baseline="0" dirty="0" smtClean="0"/>
              <a:t>, </a:t>
            </a:r>
            <a:r>
              <a:rPr lang="en-US" dirty="0" smtClean="0"/>
              <a:t>738423688_8c7c113472_m[1], educational purposes only, not to be reproduced. </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Copyrighted,</a:t>
            </a:r>
            <a:r>
              <a:rPr lang="en-US" baseline="0" dirty="0" smtClean="0"/>
              <a:t> </a:t>
            </a:r>
            <a:r>
              <a:rPr lang="en-US" baseline="0" dirty="0" err="1" smtClean="0"/>
              <a:t>Flickr</a:t>
            </a:r>
            <a:r>
              <a:rPr lang="en-US" baseline="0" dirty="0" smtClean="0"/>
              <a:t>, 3532373551_ee91305f64_m[1], educational purposes only, not to be reproduced.</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Birth of a Star, artists rendition, NASA R. Hunt, public domain, Wikimedia Commons.</a:t>
            </a:r>
            <a:endParaRPr lang="en-US" dirty="0"/>
          </a:p>
        </p:txBody>
      </p:sp>
      <p:sp>
        <p:nvSpPr>
          <p:cNvPr id="4" name="Slide Number Placeholder 3"/>
          <p:cNvSpPr>
            <a:spLocks noGrp="1"/>
          </p:cNvSpPr>
          <p:nvPr>
            <p:ph type="sldNum" sz="quarter" idx="10"/>
          </p:nvPr>
        </p:nvSpPr>
        <p:spPr/>
        <p:txBody>
          <a:bodyPr/>
          <a:lstStyle/>
          <a:p>
            <a:fld id="{2A99CFB7-CF6D-460F-9F03-08358E011BF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Sipapu</a:t>
            </a:r>
            <a:r>
              <a:rPr lang="en-US" dirty="0" smtClean="0"/>
              <a:t>, A Hopi Creation Story</a:t>
            </a:r>
            <a:endParaRPr lang="en-US" dirty="0"/>
          </a:p>
        </p:txBody>
      </p:sp>
      <p:pic>
        <p:nvPicPr>
          <p:cNvPr id="6" name="Content Placeholder 5" descr="500px-Image-sipapu.jpg"/>
          <p:cNvPicPr>
            <a:picLocks noGrp="1" noChangeAspect="1"/>
          </p:cNvPicPr>
          <p:nvPr>
            <p:ph idx="1"/>
          </p:nvPr>
        </p:nvPicPr>
        <p:blipFill>
          <a:blip r:embed="rId3"/>
          <a:stretch>
            <a:fillRect/>
          </a:stretch>
        </p:blipFill>
        <p:spPr>
          <a:xfrm>
            <a:off x="838201" y="1600200"/>
            <a:ext cx="7543800" cy="4953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Star Formation</a:t>
            </a:r>
            <a:endParaRPr lang="en-US" dirty="0"/>
          </a:p>
        </p:txBody>
      </p:sp>
      <p:pic>
        <p:nvPicPr>
          <p:cNvPr id="4" name="Content Placeholder 3" descr="010 Star formation.jpg"/>
          <p:cNvPicPr>
            <a:picLocks noGrp="1" noChangeAspect="1"/>
          </p:cNvPicPr>
          <p:nvPr>
            <p:ph idx="1"/>
          </p:nvPr>
        </p:nvPicPr>
        <p:blipFill>
          <a:blip r:embed="rId3"/>
          <a:stretch>
            <a:fillRect/>
          </a:stretch>
        </p:blipFill>
        <p:spPr>
          <a:xfrm>
            <a:off x="457200" y="1066800"/>
            <a:ext cx="8229600" cy="5562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pic>
        <p:nvPicPr>
          <p:cNvPr id="4" name="Content Placeholder 3" descr="starformation_mccaughrean.gif"/>
          <p:cNvPicPr>
            <a:picLocks noGrp="1" noChangeAspect="1"/>
          </p:cNvPicPr>
          <p:nvPr>
            <p:ph idx="1"/>
          </p:nvPr>
        </p:nvPicPr>
        <p:blipFill>
          <a:blip r:embed="rId3"/>
          <a:stretch>
            <a:fillRect/>
          </a:stretch>
        </p:blipFill>
        <p:spPr>
          <a:xfrm>
            <a:off x="228600" y="152400"/>
            <a:ext cx="8686800" cy="6477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Orion Nebula, Star Formation</a:t>
            </a:r>
            <a:endParaRPr lang="en-US" dirty="0"/>
          </a:p>
        </p:txBody>
      </p:sp>
      <p:pic>
        <p:nvPicPr>
          <p:cNvPr id="4" name="Content Placeholder 3" descr="13 600px-Orion_Nebula_-_Hubble_2006_mosaic_18000[1].jpg"/>
          <p:cNvPicPr>
            <a:picLocks noGrp="1" noChangeAspect="1"/>
          </p:cNvPicPr>
          <p:nvPr>
            <p:ph idx="1"/>
          </p:nvPr>
        </p:nvPicPr>
        <p:blipFill>
          <a:blip r:embed="rId3"/>
          <a:stretch>
            <a:fillRect/>
          </a:stretch>
        </p:blipFill>
        <p:spPr>
          <a:xfrm>
            <a:off x="381000" y="1143000"/>
            <a:ext cx="8458200" cy="5486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Star Formation</a:t>
            </a:r>
            <a:endParaRPr lang="en-US" dirty="0"/>
          </a:p>
        </p:txBody>
      </p:sp>
      <p:pic>
        <p:nvPicPr>
          <p:cNvPr id="4" name="Content Placeholder 3" descr="13 595px-Star-forming_region.jpg"/>
          <p:cNvPicPr>
            <a:picLocks noGrp="1" noChangeAspect="1"/>
          </p:cNvPicPr>
          <p:nvPr>
            <p:ph idx="1"/>
          </p:nvPr>
        </p:nvPicPr>
        <p:blipFill>
          <a:blip r:embed="rId3"/>
          <a:stretch>
            <a:fillRect/>
          </a:stretch>
        </p:blipFill>
        <p:spPr>
          <a:xfrm>
            <a:off x="228600" y="1066800"/>
            <a:ext cx="8686800" cy="5486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Supernova </a:t>
            </a:r>
            <a:endParaRPr lang="en-US" dirty="0"/>
          </a:p>
        </p:txBody>
      </p:sp>
      <p:pic>
        <p:nvPicPr>
          <p:cNvPr id="4" name="Content Placeholder 3" descr="13 Supernova 750px-Keplers_supernova[1].jpg"/>
          <p:cNvPicPr>
            <a:picLocks noGrp="1" noChangeAspect="1"/>
          </p:cNvPicPr>
          <p:nvPr>
            <p:ph idx="1"/>
          </p:nvPr>
        </p:nvPicPr>
        <p:blipFill>
          <a:blip r:embed="rId3"/>
          <a:stretch>
            <a:fillRect/>
          </a:stretch>
        </p:blipFill>
        <p:spPr>
          <a:xfrm>
            <a:off x="304800" y="1219200"/>
            <a:ext cx="8534400" cy="5410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Crab Nebula, Supernova </a:t>
            </a:r>
            <a:endParaRPr lang="en-US" dirty="0"/>
          </a:p>
        </p:txBody>
      </p:sp>
      <p:pic>
        <p:nvPicPr>
          <p:cNvPr id="5" name="Content Placeholder 4" descr="15 600px-Crab_Nebula.jpg"/>
          <p:cNvPicPr>
            <a:picLocks noGrp="1" noChangeAspect="1"/>
          </p:cNvPicPr>
          <p:nvPr>
            <p:ph idx="1"/>
          </p:nvPr>
        </p:nvPicPr>
        <p:blipFill>
          <a:blip r:embed="rId3"/>
          <a:stretch>
            <a:fillRect/>
          </a:stretch>
        </p:blipFill>
        <p:spPr>
          <a:xfrm>
            <a:off x="304800" y="1143000"/>
            <a:ext cx="8534400" cy="5486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Black Hole</a:t>
            </a:r>
            <a:endParaRPr lang="en-US" dirty="0"/>
          </a:p>
        </p:txBody>
      </p:sp>
      <p:pic>
        <p:nvPicPr>
          <p:cNvPr id="4" name="Content Placeholder 3" descr="16 Black Hole 750px-BH_LMC, Wikipedia free to use.png"/>
          <p:cNvPicPr>
            <a:picLocks noGrp="1" noChangeAspect="1"/>
          </p:cNvPicPr>
          <p:nvPr>
            <p:ph idx="1"/>
          </p:nvPr>
        </p:nvPicPr>
        <p:blipFill>
          <a:blip r:embed="rId3"/>
          <a:stretch>
            <a:fillRect/>
          </a:stretch>
        </p:blipFill>
        <p:spPr>
          <a:xfrm>
            <a:off x="533400" y="990600"/>
            <a:ext cx="8077200" cy="5562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Milky Way Galaxy</a:t>
            </a:r>
            <a:endParaRPr lang="en-US" dirty="0"/>
          </a:p>
        </p:txBody>
      </p:sp>
      <p:pic>
        <p:nvPicPr>
          <p:cNvPr id="4" name="Content Placeholder 3" descr="17 800px-Milky_Way_IR_Spitzer[1].jpg"/>
          <p:cNvPicPr>
            <a:picLocks noGrp="1" noChangeAspect="1"/>
          </p:cNvPicPr>
          <p:nvPr>
            <p:ph idx="1"/>
          </p:nvPr>
        </p:nvPicPr>
        <p:blipFill>
          <a:blip r:embed="rId3"/>
          <a:stretch>
            <a:fillRect/>
          </a:stretch>
        </p:blipFill>
        <p:spPr>
          <a:xfrm>
            <a:off x="381000" y="914400"/>
            <a:ext cx="8458199" cy="5715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Milky Way Galaxy </a:t>
            </a:r>
            <a:endParaRPr lang="en-US" dirty="0"/>
          </a:p>
        </p:txBody>
      </p:sp>
      <p:pic>
        <p:nvPicPr>
          <p:cNvPr id="4" name="Content Placeholder 3" descr="18 800px-ESO-VLT-Laser-phot-33a-07_rsz.jpg"/>
          <p:cNvPicPr>
            <a:picLocks noGrp="1" noChangeAspect="1"/>
          </p:cNvPicPr>
          <p:nvPr>
            <p:ph idx="1"/>
          </p:nvPr>
        </p:nvPicPr>
        <p:blipFill>
          <a:blip r:embed="rId3"/>
          <a:stretch>
            <a:fillRect/>
          </a:stretch>
        </p:blipFill>
        <p:spPr>
          <a:xfrm>
            <a:off x="304800" y="1066800"/>
            <a:ext cx="8458200" cy="5562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Imagining the Solar System</a:t>
            </a:r>
            <a:endParaRPr lang="en-US" dirty="0"/>
          </a:p>
        </p:txBody>
      </p:sp>
      <p:pic>
        <p:nvPicPr>
          <p:cNvPr id="4" name="Content Placeholder 3" descr="19 3606008683_11bcc07cac_m[1].jpg"/>
          <p:cNvPicPr>
            <a:picLocks noGrp="1" noChangeAspect="1"/>
          </p:cNvPicPr>
          <p:nvPr>
            <p:ph idx="1"/>
          </p:nvPr>
        </p:nvPicPr>
        <p:blipFill>
          <a:blip r:embed="rId3"/>
          <a:stretch>
            <a:fillRect/>
          </a:stretch>
        </p:blipFill>
        <p:spPr>
          <a:xfrm>
            <a:off x="457200" y="990600"/>
            <a:ext cx="8229600" cy="5638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Genesis: A Creation Narrative </a:t>
            </a:r>
            <a:endParaRPr lang="en-US" dirty="0"/>
          </a:p>
        </p:txBody>
      </p:sp>
      <p:pic>
        <p:nvPicPr>
          <p:cNvPr id="4" name="Content Placeholder 3" descr="The_Creation_of_Adam.jpg"/>
          <p:cNvPicPr>
            <a:picLocks noGrp="1" noChangeAspect="1"/>
          </p:cNvPicPr>
          <p:nvPr>
            <p:ph idx="1"/>
          </p:nvPr>
        </p:nvPicPr>
        <p:blipFill>
          <a:blip r:embed="rId3"/>
          <a:stretch>
            <a:fillRect/>
          </a:stretch>
        </p:blipFill>
        <p:spPr>
          <a:xfrm>
            <a:off x="457200" y="1371600"/>
            <a:ext cx="8229600" cy="510539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Our Sun</a:t>
            </a:r>
            <a:endParaRPr lang="en-US" dirty="0"/>
          </a:p>
        </p:txBody>
      </p:sp>
      <p:pic>
        <p:nvPicPr>
          <p:cNvPr id="4" name="Content Placeholder 3" descr="628px-The_Sun_by_the_Atmospheric_Imaging_Assembly_of_NASA's_Solar_Dynamics_Observatory_-_20100819.jpg"/>
          <p:cNvPicPr>
            <a:picLocks noGrp="1" noChangeAspect="1"/>
          </p:cNvPicPr>
          <p:nvPr>
            <p:ph idx="1"/>
          </p:nvPr>
        </p:nvPicPr>
        <p:blipFill>
          <a:blip r:embed="rId3"/>
          <a:stretch>
            <a:fillRect/>
          </a:stretch>
        </p:blipFill>
        <p:spPr>
          <a:xfrm>
            <a:off x="1371600" y="1143000"/>
            <a:ext cx="6629400" cy="5562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Our Solar System</a:t>
            </a:r>
            <a:endParaRPr lang="en-US" dirty="0"/>
          </a:p>
        </p:txBody>
      </p:sp>
      <p:pic>
        <p:nvPicPr>
          <p:cNvPr id="4" name="Content Placeholder 3" descr="06 Solar20  systemn 800px-Planets2008.jpg"/>
          <p:cNvPicPr>
            <a:picLocks noGrp="1" noChangeAspect="1"/>
          </p:cNvPicPr>
          <p:nvPr>
            <p:ph idx="1"/>
          </p:nvPr>
        </p:nvPicPr>
        <p:blipFill>
          <a:blip r:embed="rId3"/>
          <a:stretch>
            <a:fillRect/>
          </a:stretch>
        </p:blipFill>
        <p:spPr>
          <a:xfrm>
            <a:off x="304800" y="1143000"/>
            <a:ext cx="8610600" cy="5486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Imagining the Creation of our Earth</a:t>
            </a:r>
            <a:endParaRPr lang="en-US" dirty="0"/>
          </a:p>
        </p:txBody>
      </p:sp>
      <p:pic>
        <p:nvPicPr>
          <p:cNvPr id="4" name="Content Placeholder 3" descr="21 Imagining the Earth.jpg"/>
          <p:cNvPicPr>
            <a:picLocks noGrp="1" noChangeAspect="1"/>
          </p:cNvPicPr>
          <p:nvPr>
            <p:ph idx="1"/>
          </p:nvPr>
        </p:nvPicPr>
        <p:blipFill>
          <a:blip r:embed="rId3"/>
          <a:stretch>
            <a:fillRect/>
          </a:stretch>
        </p:blipFill>
        <p:spPr>
          <a:xfrm>
            <a:off x="1447800" y="1066800"/>
            <a:ext cx="6324600" cy="5638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Rotation of the Earth</a:t>
            </a:r>
            <a:endParaRPr lang="en-US" dirty="0"/>
          </a:p>
        </p:txBody>
      </p:sp>
      <p:pic>
        <p:nvPicPr>
          <p:cNvPr id="4" name="Content Placeholder 3" descr="22 -Diagram_of_Hubble's_orbit.jpg"/>
          <p:cNvPicPr>
            <a:picLocks noGrp="1" noChangeAspect="1"/>
          </p:cNvPicPr>
          <p:nvPr>
            <p:ph idx="1"/>
          </p:nvPr>
        </p:nvPicPr>
        <p:blipFill>
          <a:blip r:embed="rId3"/>
          <a:stretch>
            <a:fillRect/>
          </a:stretch>
        </p:blipFill>
        <p:spPr>
          <a:xfrm>
            <a:off x="1143000" y="990600"/>
            <a:ext cx="7086600" cy="5638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Our Earth</a:t>
            </a:r>
            <a:endParaRPr lang="en-US" dirty="0"/>
          </a:p>
        </p:txBody>
      </p:sp>
      <p:pic>
        <p:nvPicPr>
          <p:cNvPr id="4" name="Content Placeholder 3" descr="NASA map, 800px-Winkel-tripel-projection[1].jpg"/>
          <p:cNvPicPr>
            <a:picLocks noGrp="1" noChangeAspect="1"/>
          </p:cNvPicPr>
          <p:nvPr>
            <p:ph idx="1"/>
          </p:nvPr>
        </p:nvPicPr>
        <p:blipFill>
          <a:blip r:embed="rId3"/>
          <a:stretch>
            <a:fillRect/>
          </a:stretch>
        </p:blipFill>
        <p:spPr>
          <a:xfrm>
            <a:off x="228600" y="914400"/>
            <a:ext cx="8686800" cy="5791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Oceans and Continents</a:t>
            </a:r>
            <a:endParaRPr lang="en-US" dirty="0"/>
          </a:p>
        </p:txBody>
      </p:sp>
      <p:pic>
        <p:nvPicPr>
          <p:cNvPr id="4" name="Content Placeholder 3" descr="25 ity_map[1].gif"/>
          <p:cNvPicPr>
            <a:picLocks noGrp="1" noChangeAspect="1"/>
          </p:cNvPicPr>
          <p:nvPr>
            <p:ph idx="1"/>
          </p:nvPr>
        </p:nvPicPr>
        <p:blipFill>
          <a:blip r:embed="rId3"/>
          <a:stretch>
            <a:fillRect/>
          </a:stretch>
        </p:blipFill>
        <p:spPr>
          <a:xfrm>
            <a:off x="381000" y="990601"/>
            <a:ext cx="8382000" cy="5638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Impact Forming the Moon </a:t>
            </a:r>
            <a:endParaRPr lang="en-US" dirty="0"/>
          </a:p>
        </p:txBody>
      </p:sp>
      <p:pic>
        <p:nvPicPr>
          <p:cNvPr id="4" name="Content Placeholder 3" descr="26 moon impact.gif"/>
          <p:cNvPicPr>
            <a:picLocks noGrp="1" noChangeAspect="1"/>
          </p:cNvPicPr>
          <p:nvPr>
            <p:ph idx="1"/>
          </p:nvPr>
        </p:nvPicPr>
        <p:blipFill>
          <a:blip r:embed="rId3"/>
          <a:stretch>
            <a:fillRect/>
          </a:stretch>
        </p:blipFill>
        <p:spPr>
          <a:xfrm>
            <a:off x="381000" y="1066800"/>
            <a:ext cx="8382000" cy="5638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Pangaea</a:t>
            </a:r>
            <a:endParaRPr lang="en-US" dirty="0"/>
          </a:p>
        </p:txBody>
      </p:sp>
      <p:pic>
        <p:nvPicPr>
          <p:cNvPr id="4" name="Content Placeholder 3" descr="30 Pangaea continents.png"/>
          <p:cNvPicPr>
            <a:picLocks noGrp="1" noChangeAspect="1"/>
          </p:cNvPicPr>
          <p:nvPr>
            <p:ph idx="1"/>
          </p:nvPr>
        </p:nvPicPr>
        <p:blipFill>
          <a:blip r:embed="rId3"/>
          <a:stretch>
            <a:fillRect/>
          </a:stretch>
        </p:blipFill>
        <p:spPr>
          <a:xfrm>
            <a:off x="1143000" y="1295400"/>
            <a:ext cx="7010400" cy="5410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Early Life on Earth</a:t>
            </a:r>
            <a:endParaRPr lang="en-US" dirty="0"/>
          </a:p>
        </p:txBody>
      </p:sp>
      <p:pic>
        <p:nvPicPr>
          <p:cNvPr id="4" name="Content Placeholder 3" descr="27 Lake_Thetis-Stromatolites-LaRuth.jpg"/>
          <p:cNvPicPr>
            <a:picLocks noGrp="1" noChangeAspect="1"/>
          </p:cNvPicPr>
          <p:nvPr>
            <p:ph idx="1"/>
          </p:nvPr>
        </p:nvPicPr>
        <p:blipFill>
          <a:blip r:embed="rId3"/>
          <a:stretch>
            <a:fillRect/>
          </a:stretch>
        </p:blipFill>
        <p:spPr>
          <a:xfrm>
            <a:off x="381000" y="1143000"/>
            <a:ext cx="8458200" cy="5486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Evolution of Life </a:t>
            </a:r>
            <a:endParaRPr lang="en-US" dirty="0"/>
          </a:p>
        </p:txBody>
      </p:sp>
      <p:pic>
        <p:nvPicPr>
          <p:cNvPr id="4" name="Content Placeholder 3" descr="400px-Collapsed_tree_labels_simplified.png"/>
          <p:cNvPicPr>
            <a:picLocks noGrp="1" noChangeAspect="1"/>
          </p:cNvPicPr>
          <p:nvPr>
            <p:ph idx="1"/>
          </p:nvPr>
        </p:nvPicPr>
        <p:blipFill>
          <a:blip r:embed="rId3"/>
          <a:stretch>
            <a:fillRect/>
          </a:stretch>
        </p:blipFill>
        <p:spPr>
          <a:xfrm>
            <a:off x="228600" y="1219200"/>
            <a:ext cx="8686800" cy="5486400"/>
          </a:xfrm>
          <a:ln w="19050">
            <a:solidFill>
              <a:schemeClr val="tx2">
                <a:lumMod val="60000"/>
                <a:lumOff val="4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a:r>
            <a:br>
              <a:rPr lang="en-US" dirty="0" smtClean="0"/>
            </a:br>
            <a:r>
              <a:rPr lang="en-US" dirty="0" smtClean="0"/>
              <a:t>A Babylonian Creation Story</a:t>
            </a:r>
            <a:br>
              <a:rPr lang="en-US" dirty="0" smtClean="0"/>
            </a:br>
            <a:endParaRPr lang="en-US" sz="4000" dirty="0"/>
          </a:p>
        </p:txBody>
      </p:sp>
      <p:pic>
        <p:nvPicPr>
          <p:cNvPr id="4" name="Content Placeholder 3" descr="Marduk_and_the_Dragon.jpg"/>
          <p:cNvPicPr>
            <a:picLocks noGrp="1" noChangeAspect="1"/>
          </p:cNvPicPr>
          <p:nvPr>
            <p:ph idx="1"/>
          </p:nvPr>
        </p:nvPicPr>
        <p:blipFill>
          <a:blip r:embed="rId3"/>
          <a:stretch>
            <a:fillRect/>
          </a:stretch>
        </p:blipFill>
        <p:spPr>
          <a:xfrm>
            <a:off x="381000" y="914400"/>
            <a:ext cx="8381999" cy="5715000"/>
          </a:xfrm>
          <a:ln w="1905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Cells</a:t>
            </a:r>
            <a:endParaRPr lang="en-US" dirty="0"/>
          </a:p>
        </p:txBody>
      </p:sp>
      <p:pic>
        <p:nvPicPr>
          <p:cNvPr id="4" name="Content Placeholder 3" descr="29 Eukaryote (left) and Prokaryote (right) Cells , wikipedia commons.png"/>
          <p:cNvPicPr>
            <a:picLocks noGrp="1" noChangeAspect="1"/>
          </p:cNvPicPr>
          <p:nvPr>
            <p:ph idx="1"/>
          </p:nvPr>
        </p:nvPicPr>
        <p:blipFill>
          <a:blip r:embed="rId3"/>
          <a:stretch>
            <a:fillRect/>
          </a:stretch>
        </p:blipFill>
        <p:spPr>
          <a:xfrm>
            <a:off x="228600" y="914400"/>
            <a:ext cx="8686800" cy="5715000"/>
          </a:xfrm>
          <a:ln w="19050">
            <a:solidFill>
              <a:schemeClr val="tx2">
                <a:lumMod val="60000"/>
                <a:lumOff val="4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Early Plants</a:t>
            </a:r>
            <a:endParaRPr lang="en-US" dirty="0"/>
          </a:p>
        </p:txBody>
      </p:sp>
      <p:pic>
        <p:nvPicPr>
          <p:cNvPr id="4" name="Content Placeholder 3" descr="Devonianscene-green.jpg"/>
          <p:cNvPicPr>
            <a:picLocks noGrp="1" noChangeAspect="1"/>
          </p:cNvPicPr>
          <p:nvPr>
            <p:ph idx="1"/>
          </p:nvPr>
        </p:nvPicPr>
        <p:blipFill>
          <a:blip r:embed="rId3"/>
          <a:stretch>
            <a:fillRect/>
          </a:stretch>
        </p:blipFill>
        <p:spPr>
          <a:xfrm>
            <a:off x="228600" y="1143000"/>
            <a:ext cx="8686800" cy="5486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Vertebrates</a:t>
            </a:r>
            <a:endParaRPr lang="en-US" dirty="0"/>
          </a:p>
        </p:txBody>
      </p:sp>
      <p:pic>
        <p:nvPicPr>
          <p:cNvPr id="4" name="Content Placeholder 3" descr="Haikouichthys_cropped.jpg"/>
          <p:cNvPicPr>
            <a:picLocks noGrp="1" noChangeAspect="1"/>
          </p:cNvPicPr>
          <p:nvPr>
            <p:ph idx="1"/>
          </p:nvPr>
        </p:nvPicPr>
        <p:blipFill>
          <a:blip r:embed="rId3"/>
          <a:stretch>
            <a:fillRect/>
          </a:stretch>
        </p:blipFill>
        <p:spPr>
          <a:xfrm>
            <a:off x="457200" y="1143000"/>
            <a:ext cx="8153400" cy="5410200"/>
          </a:xfrm>
          <a:solidFill>
            <a:schemeClr val="accent1">
              <a:lumMod val="40000"/>
              <a:lumOff val="60000"/>
            </a:schemeClr>
          </a:solidFill>
          <a:ln w="19050">
            <a:solidFill>
              <a:schemeClr val="tx2"/>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Vertebrates</a:t>
            </a:r>
            <a:endParaRPr lang="en-US" dirty="0"/>
          </a:p>
        </p:txBody>
      </p:sp>
      <p:pic>
        <p:nvPicPr>
          <p:cNvPr id="4" name="Content Placeholder 3" descr="493px-Vertebrates.png"/>
          <p:cNvPicPr>
            <a:picLocks noGrp="1" noChangeAspect="1"/>
          </p:cNvPicPr>
          <p:nvPr>
            <p:ph idx="1"/>
          </p:nvPr>
        </p:nvPicPr>
        <p:blipFill>
          <a:blip r:embed="rId3"/>
          <a:stretch>
            <a:fillRect/>
          </a:stretch>
        </p:blipFill>
        <p:spPr>
          <a:xfrm>
            <a:off x="228600" y="914400"/>
            <a:ext cx="8686800" cy="5715000"/>
          </a:xfrm>
          <a:ln w="19050">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Dinosaurs</a:t>
            </a:r>
            <a:endParaRPr lang="en-US" dirty="0"/>
          </a:p>
        </p:txBody>
      </p:sp>
      <p:pic>
        <p:nvPicPr>
          <p:cNvPr id="4" name="Content Placeholder 3" descr="Assemblege of Dinosaurs 800px-Tetanurae_skelgon Wikipedia Commons.jpg"/>
          <p:cNvPicPr>
            <a:picLocks noGrp="1" noChangeAspect="1"/>
          </p:cNvPicPr>
          <p:nvPr>
            <p:ph idx="1"/>
          </p:nvPr>
        </p:nvPicPr>
        <p:blipFill>
          <a:blip r:embed="rId3"/>
          <a:stretch>
            <a:fillRect/>
          </a:stretch>
        </p:blipFill>
        <p:spPr>
          <a:xfrm>
            <a:off x="152400" y="990600"/>
            <a:ext cx="8763000" cy="556259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Dinosaurs</a:t>
            </a:r>
            <a:endParaRPr lang="en-US" dirty="0"/>
          </a:p>
        </p:txBody>
      </p:sp>
      <p:pic>
        <p:nvPicPr>
          <p:cNvPr id="4" name="Content Placeholder 3" descr="800px-Europasaurus_holgeri_Scene_2.jpg"/>
          <p:cNvPicPr>
            <a:picLocks noGrp="1" noChangeAspect="1"/>
          </p:cNvPicPr>
          <p:nvPr>
            <p:ph idx="1"/>
          </p:nvPr>
        </p:nvPicPr>
        <p:blipFill>
          <a:blip r:embed="rId3"/>
          <a:stretch>
            <a:fillRect/>
          </a:stretch>
        </p:blipFill>
        <p:spPr>
          <a:xfrm>
            <a:off x="381001" y="838200"/>
            <a:ext cx="8305800" cy="5715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Early Mammals</a:t>
            </a:r>
            <a:endParaRPr lang="en-US" dirty="0"/>
          </a:p>
        </p:txBody>
      </p:sp>
      <p:pic>
        <p:nvPicPr>
          <p:cNvPr id="4" name="Content Placeholder 3" descr="36 Thrinaxodon_early mammal.jpg"/>
          <p:cNvPicPr>
            <a:picLocks noGrp="1" noChangeAspect="1"/>
          </p:cNvPicPr>
          <p:nvPr>
            <p:ph idx="1"/>
          </p:nvPr>
        </p:nvPicPr>
        <p:blipFill>
          <a:blip r:embed="rId3"/>
          <a:stretch>
            <a:fillRect/>
          </a:stretch>
        </p:blipFill>
        <p:spPr>
          <a:xfrm>
            <a:off x="304801" y="1066800"/>
            <a:ext cx="8458200" cy="5334000"/>
          </a:xfrm>
          <a:ln w="19050">
            <a:solidFill>
              <a:schemeClr val="bg2">
                <a:lumMod val="50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Extinct Saber Tooth Tiger</a:t>
            </a:r>
            <a:endParaRPr lang="en-US" dirty="0"/>
          </a:p>
        </p:txBody>
      </p:sp>
      <p:pic>
        <p:nvPicPr>
          <p:cNvPr id="4" name="Content Placeholder 3" descr="37 Smilodon_populator_rec[1].jpg"/>
          <p:cNvPicPr>
            <a:picLocks noGrp="1" noChangeAspect="1"/>
          </p:cNvPicPr>
          <p:nvPr>
            <p:ph idx="1"/>
          </p:nvPr>
        </p:nvPicPr>
        <p:blipFill>
          <a:blip r:embed="rId3"/>
          <a:stretch>
            <a:fillRect/>
          </a:stretch>
        </p:blipFill>
        <p:spPr>
          <a:xfrm>
            <a:off x="381000" y="1219200"/>
            <a:ext cx="8305799" cy="5410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Ring Tailed Lemurs, Like Early Primates</a:t>
            </a:r>
            <a:endParaRPr lang="en-US" dirty="0"/>
          </a:p>
        </p:txBody>
      </p:sp>
      <p:pic>
        <p:nvPicPr>
          <p:cNvPr id="4" name="Content Placeholder 3" descr="38 800px-Lemur_catta_01[1].jpg"/>
          <p:cNvPicPr>
            <a:picLocks noGrp="1" noChangeAspect="1"/>
          </p:cNvPicPr>
          <p:nvPr>
            <p:ph idx="1"/>
          </p:nvPr>
        </p:nvPicPr>
        <p:blipFill>
          <a:blip r:embed="rId3"/>
          <a:stretch>
            <a:fillRect/>
          </a:stretch>
        </p:blipFill>
        <p:spPr>
          <a:xfrm>
            <a:off x="457200" y="1295400"/>
            <a:ext cx="8229600" cy="5334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Primate Skeletons</a:t>
            </a:r>
            <a:endParaRPr lang="en-US" dirty="0"/>
          </a:p>
        </p:txBody>
      </p:sp>
      <p:pic>
        <p:nvPicPr>
          <p:cNvPr id="4" name="Content Placeholder 3" descr="39  Ape_skeletons[1].png"/>
          <p:cNvPicPr>
            <a:picLocks noGrp="1" noChangeAspect="1"/>
          </p:cNvPicPr>
          <p:nvPr>
            <p:ph idx="1"/>
          </p:nvPr>
        </p:nvPicPr>
        <p:blipFill>
          <a:blip r:embed="rId3"/>
          <a:stretch>
            <a:fillRect/>
          </a:stretch>
        </p:blipFill>
        <p:spPr>
          <a:xfrm>
            <a:off x="228600" y="990600"/>
            <a:ext cx="8686800" cy="5715000"/>
          </a:xfrm>
          <a:ln w="1905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normAutofit fontScale="90000"/>
          </a:bodyPr>
          <a:lstStyle/>
          <a:p>
            <a:r>
              <a:rPr lang="en-US" dirty="0" smtClean="0"/>
              <a:t>A Japanese Creation Story</a:t>
            </a:r>
            <a:br>
              <a:rPr lang="en-US" dirty="0" smtClean="0"/>
            </a:br>
            <a:r>
              <a:rPr lang="en-US" dirty="0" smtClean="0"/>
              <a:t>Sun goddess, </a:t>
            </a:r>
            <a:r>
              <a:rPr lang="en-US" dirty="0" err="1" smtClean="0"/>
              <a:t>Amaterasu</a:t>
            </a:r>
            <a:endParaRPr lang="en-US" dirty="0"/>
          </a:p>
        </p:txBody>
      </p:sp>
      <p:pic>
        <p:nvPicPr>
          <p:cNvPr id="6" name="Content Placeholder 5" descr="Amaterasu_cave.jpg"/>
          <p:cNvPicPr>
            <a:picLocks noGrp="1" noChangeAspect="1"/>
          </p:cNvPicPr>
          <p:nvPr>
            <p:ph idx="1"/>
          </p:nvPr>
        </p:nvPicPr>
        <p:blipFill>
          <a:blip r:embed="rId3"/>
          <a:stretch>
            <a:fillRect/>
          </a:stretch>
        </p:blipFill>
        <p:spPr>
          <a:xfrm>
            <a:off x="457200" y="1371600"/>
            <a:ext cx="8229599" cy="52578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Gorillas</a:t>
            </a:r>
            <a:endParaRPr lang="en-US" dirty="0"/>
          </a:p>
        </p:txBody>
      </p:sp>
      <p:pic>
        <p:nvPicPr>
          <p:cNvPr id="4" name="Content Placeholder 3" descr="40 800px-Gorillas-moving.jpg"/>
          <p:cNvPicPr>
            <a:picLocks noGrp="1" noChangeAspect="1"/>
          </p:cNvPicPr>
          <p:nvPr>
            <p:ph idx="1"/>
          </p:nvPr>
        </p:nvPicPr>
        <p:blipFill>
          <a:blip r:embed="rId3"/>
          <a:stretch>
            <a:fillRect/>
          </a:stretch>
        </p:blipFill>
        <p:spPr>
          <a:xfrm>
            <a:off x="381000" y="1219200"/>
            <a:ext cx="8458200" cy="5334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Our “Cousins,” the Chimpanzees</a:t>
            </a:r>
            <a:endParaRPr lang="en-US" dirty="0"/>
          </a:p>
        </p:txBody>
      </p:sp>
      <p:pic>
        <p:nvPicPr>
          <p:cNvPr id="4" name="Content Placeholder 3" descr="40 chimps.jpg"/>
          <p:cNvPicPr>
            <a:picLocks noGrp="1" noChangeAspect="1"/>
          </p:cNvPicPr>
          <p:nvPr>
            <p:ph idx="1"/>
          </p:nvPr>
        </p:nvPicPr>
        <p:blipFill>
          <a:blip r:embed="rId3"/>
          <a:stretch>
            <a:fillRect/>
          </a:stretch>
        </p:blipFill>
        <p:spPr>
          <a:xfrm>
            <a:off x="381000" y="1066800"/>
            <a:ext cx="8534400" cy="55626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Family Tree </a:t>
            </a:r>
            <a:endParaRPr lang="en-US" dirty="0"/>
          </a:p>
        </p:txBody>
      </p:sp>
      <p:pic>
        <p:nvPicPr>
          <p:cNvPr id="4" name="Content Placeholder 3" descr="41 Hominidae split.png"/>
          <p:cNvPicPr>
            <a:picLocks noGrp="1" noChangeAspect="1"/>
          </p:cNvPicPr>
          <p:nvPr>
            <p:ph idx="1"/>
          </p:nvPr>
        </p:nvPicPr>
        <p:blipFill>
          <a:blip r:embed="rId3"/>
          <a:stretch>
            <a:fillRect/>
          </a:stretch>
        </p:blipFill>
        <p:spPr>
          <a:xfrm>
            <a:off x="457200" y="1219200"/>
            <a:ext cx="8229600" cy="5105400"/>
          </a:xfrm>
          <a:ln w="19050">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Australopithicus</a:t>
            </a:r>
            <a:endParaRPr lang="en-US" dirty="0"/>
          </a:p>
        </p:txBody>
      </p:sp>
      <p:pic>
        <p:nvPicPr>
          <p:cNvPr id="4" name="Content Placeholder 3" descr="43  Australopithecusafarensis_reconstruction.jpg"/>
          <p:cNvPicPr>
            <a:picLocks noGrp="1" noChangeAspect="1"/>
          </p:cNvPicPr>
          <p:nvPr>
            <p:ph idx="1"/>
          </p:nvPr>
        </p:nvPicPr>
        <p:blipFill>
          <a:blip r:embed="rId3"/>
          <a:stretch>
            <a:fillRect/>
          </a:stretch>
        </p:blipFill>
        <p:spPr>
          <a:xfrm>
            <a:off x="1295400" y="990600"/>
            <a:ext cx="6553200" cy="56388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Autofit/>
          </a:bodyPr>
          <a:lstStyle/>
          <a:p>
            <a:r>
              <a:rPr lang="en-US" sz="3200" dirty="0" smtClean="0"/>
              <a:t>Lucy, original skeleton on l., reconstruction on r.</a:t>
            </a:r>
            <a:endParaRPr lang="en-US" sz="3200" dirty="0"/>
          </a:p>
        </p:txBody>
      </p:sp>
      <p:pic>
        <p:nvPicPr>
          <p:cNvPr id="10" name="Content Placeholder 9" descr="45 Lucy_blackbg.jpg"/>
          <p:cNvPicPr>
            <a:picLocks noGrp="1" noChangeAspect="1"/>
          </p:cNvPicPr>
          <p:nvPr>
            <p:ph sz="half" idx="1"/>
          </p:nvPr>
        </p:nvPicPr>
        <p:blipFill>
          <a:blip r:embed="rId3" cstate="print"/>
          <a:stretch>
            <a:fillRect/>
          </a:stretch>
        </p:blipFill>
        <p:spPr>
          <a:xfrm>
            <a:off x="1066800" y="1066800"/>
            <a:ext cx="2590800" cy="5410200"/>
          </a:xfrm>
        </p:spPr>
      </p:pic>
      <p:pic>
        <p:nvPicPr>
          <p:cNvPr id="9" name="Content Placeholder 8" descr="45 Lucy_Skeleton.jpg"/>
          <p:cNvPicPr>
            <a:picLocks noGrp="1" noChangeAspect="1"/>
          </p:cNvPicPr>
          <p:nvPr>
            <p:ph sz="half" idx="2"/>
          </p:nvPr>
        </p:nvPicPr>
        <p:blipFill>
          <a:blip r:embed="rId4" cstate="print"/>
          <a:stretch>
            <a:fillRect/>
          </a:stretch>
        </p:blipFill>
        <p:spPr>
          <a:xfrm>
            <a:off x="5562599" y="1066800"/>
            <a:ext cx="2667001" cy="5410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Skulls </a:t>
            </a:r>
            <a:endParaRPr lang="en-US" dirty="0"/>
          </a:p>
        </p:txBody>
      </p:sp>
      <p:pic>
        <p:nvPicPr>
          <p:cNvPr id="4" name="Content Placeholder 3" descr="44 524px-Craniums_of_Homo_svg.png"/>
          <p:cNvPicPr>
            <a:picLocks noGrp="1" noChangeAspect="1"/>
          </p:cNvPicPr>
          <p:nvPr>
            <p:ph idx="1"/>
          </p:nvPr>
        </p:nvPicPr>
        <p:blipFill>
          <a:blip r:embed="rId3"/>
          <a:stretch>
            <a:fillRect/>
          </a:stretch>
        </p:blipFill>
        <p:spPr>
          <a:xfrm>
            <a:off x="838200" y="838200"/>
            <a:ext cx="7543800" cy="5562600"/>
          </a:xfrm>
          <a:ln w="19050">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Homo </a:t>
            </a:r>
            <a:r>
              <a:rPr lang="en-US" dirty="0" err="1" smtClean="0"/>
              <a:t>Habilis</a:t>
            </a:r>
            <a:r>
              <a:rPr lang="en-US" dirty="0" smtClean="0"/>
              <a:t> l.        Homo Erectus r.</a:t>
            </a:r>
            <a:endParaRPr lang="en-US" dirty="0"/>
          </a:p>
        </p:txBody>
      </p:sp>
      <p:pic>
        <p:nvPicPr>
          <p:cNvPr id="7" name="Content Placeholder 6" descr="45 576px-Homo_habilis.jpg"/>
          <p:cNvPicPr>
            <a:picLocks noGrp="1" noChangeAspect="1"/>
          </p:cNvPicPr>
          <p:nvPr>
            <p:ph sz="half" idx="1"/>
          </p:nvPr>
        </p:nvPicPr>
        <p:blipFill>
          <a:blip r:embed="rId3"/>
          <a:stretch>
            <a:fillRect/>
          </a:stretch>
        </p:blipFill>
        <p:spPr>
          <a:xfrm>
            <a:off x="779264" y="1600200"/>
            <a:ext cx="3394472" cy="4572000"/>
          </a:xfrm>
          <a:ln w="12700">
            <a:solidFill>
              <a:schemeClr val="tx1"/>
            </a:solidFill>
          </a:ln>
        </p:spPr>
      </p:pic>
      <p:pic>
        <p:nvPicPr>
          <p:cNvPr id="8" name="Content Placeholder 7" descr="46 reconstruction homo erectus.jpg"/>
          <p:cNvPicPr>
            <a:picLocks noGrp="1" noChangeAspect="1"/>
          </p:cNvPicPr>
          <p:nvPr>
            <p:ph sz="half" idx="2"/>
          </p:nvPr>
        </p:nvPicPr>
        <p:blipFill>
          <a:blip r:embed="rId4"/>
          <a:stretch>
            <a:fillRect/>
          </a:stretch>
        </p:blipFill>
        <p:spPr>
          <a:xfrm>
            <a:off x="5181600" y="1600200"/>
            <a:ext cx="3124200" cy="4648200"/>
          </a:xfrm>
          <a:ln w="12700">
            <a:solidFill>
              <a:schemeClr val="tx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Reconstruction, Homo Erectus family</a:t>
            </a:r>
            <a:endParaRPr lang="en-US" dirty="0"/>
          </a:p>
        </p:txBody>
      </p:sp>
      <p:pic>
        <p:nvPicPr>
          <p:cNvPr id="4" name="Content Placeholder 3" descr="800px-Sangiran_Homo_erectus_Diorama.jpg"/>
          <p:cNvPicPr>
            <a:picLocks noGrp="1" noChangeAspect="1"/>
          </p:cNvPicPr>
          <p:nvPr>
            <p:ph idx="1"/>
          </p:nvPr>
        </p:nvPicPr>
        <p:blipFill>
          <a:blip r:embed="rId3"/>
          <a:stretch>
            <a:fillRect/>
          </a:stretch>
        </p:blipFill>
        <p:spPr>
          <a:xfrm>
            <a:off x="304800" y="1066800"/>
            <a:ext cx="8458200" cy="5486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Early Human Migrations</a:t>
            </a:r>
            <a:endParaRPr lang="en-US" dirty="0"/>
          </a:p>
        </p:txBody>
      </p:sp>
      <p:pic>
        <p:nvPicPr>
          <p:cNvPr id="4" name="Content Placeholder 3" descr="320px-Spreading_homo_sapiens_svg.png"/>
          <p:cNvPicPr>
            <a:picLocks noGrp="1" noChangeAspect="1"/>
          </p:cNvPicPr>
          <p:nvPr>
            <p:ph idx="1"/>
          </p:nvPr>
        </p:nvPicPr>
        <p:blipFill>
          <a:blip r:embed="rId3"/>
          <a:stretch>
            <a:fillRect/>
          </a:stretch>
        </p:blipFill>
        <p:spPr>
          <a:xfrm>
            <a:off x="304800" y="1295400"/>
            <a:ext cx="8610600" cy="5257799"/>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     Neanderthals</a:t>
            </a:r>
            <a:endParaRPr lang="en-US" dirty="0"/>
          </a:p>
        </p:txBody>
      </p:sp>
      <p:pic>
        <p:nvPicPr>
          <p:cNvPr id="7" name="Content Placeholder 6" descr="48 Neanderthaler_Fund.png"/>
          <p:cNvPicPr>
            <a:picLocks noGrp="1" noChangeAspect="1"/>
          </p:cNvPicPr>
          <p:nvPr>
            <p:ph sz="half" idx="1"/>
          </p:nvPr>
        </p:nvPicPr>
        <p:blipFill>
          <a:blip r:embed="rId3"/>
          <a:stretch>
            <a:fillRect/>
          </a:stretch>
        </p:blipFill>
        <p:spPr>
          <a:xfrm>
            <a:off x="304800" y="1447800"/>
            <a:ext cx="4876800" cy="5105400"/>
          </a:xfrm>
          <a:ln w="19050">
            <a:solidFill>
              <a:schemeClr val="tx1"/>
            </a:solidFill>
          </a:ln>
        </p:spPr>
      </p:pic>
      <p:pic>
        <p:nvPicPr>
          <p:cNvPr id="10" name="Content Placeholder 9" descr="49 Neanderthalensis.jpg"/>
          <p:cNvPicPr>
            <a:picLocks noGrp="1" noChangeAspect="1"/>
          </p:cNvPicPr>
          <p:nvPr>
            <p:ph sz="half" idx="2"/>
          </p:nvPr>
        </p:nvPicPr>
        <p:blipFill>
          <a:blip r:embed="rId4"/>
          <a:stretch>
            <a:fillRect/>
          </a:stretch>
        </p:blipFill>
        <p:spPr>
          <a:xfrm>
            <a:off x="5562600" y="381000"/>
            <a:ext cx="3048000" cy="6172200"/>
          </a:xfrm>
          <a:ln w="19050">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Scientific Story</a:t>
            </a:r>
            <a:br>
              <a:rPr lang="en-US" dirty="0" smtClean="0"/>
            </a:br>
            <a:r>
              <a:rPr lang="en-US" sz="4000" dirty="0" smtClean="0"/>
              <a:t>The Creation of the Universe</a:t>
            </a:r>
            <a:endParaRPr lang="en-US" sz="4000" dirty="0"/>
          </a:p>
        </p:txBody>
      </p:sp>
      <p:pic>
        <p:nvPicPr>
          <p:cNvPr id="4" name="Content Placeholder 3" descr="01 Universe Expansion 420x480 pixels, Wikimedia Commons, can be freely reused,.png"/>
          <p:cNvPicPr>
            <a:picLocks noGrp="1" noChangeAspect="1"/>
          </p:cNvPicPr>
          <p:nvPr>
            <p:ph idx="1"/>
          </p:nvPr>
        </p:nvPicPr>
        <p:blipFill>
          <a:blip r:embed="rId3"/>
          <a:stretch>
            <a:fillRect/>
          </a:stretch>
        </p:blipFill>
        <p:spPr>
          <a:xfrm>
            <a:off x="914400" y="1600200"/>
            <a:ext cx="7772400" cy="50292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Sites of Neanderthal Fossils</a:t>
            </a:r>
            <a:endParaRPr lang="en-US" dirty="0"/>
          </a:p>
        </p:txBody>
      </p:sp>
      <p:pic>
        <p:nvPicPr>
          <p:cNvPr id="4" name="Content Placeholder 3" descr="48 800px-Carte_Neandertaliens.jpg"/>
          <p:cNvPicPr>
            <a:picLocks noGrp="1" noChangeAspect="1"/>
          </p:cNvPicPr>
          <p:nvPr>
            <p:ph idx="1"/>
          </p:nvPr>
        </p:nvPicPr>
        <p:blipFill>
          <a:blip r:embed="rId3"/>
          <a:stretch>
            <a:fillRect/>
          </a:stretch>
        </p:blipFill>
        <p:spPr>
          <a:xfrm>
            <a:off x="304800" y="1219200"/>
            <a:ext cx="8610600" cy="5334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To Modern Humans</a:t>
            </a:r>
            <a:endParaRPr lang="en-US" dirty="0"/>
          </a:p>
        </p:txBody>
      </p:sp>
      <p:pic>
        <p:nvPicPr>
          <p:cNvPr id="4" name="Content Placeholder 3" descr="evolucion-comun-250x174.jpg"/>
          <p:cNvPicPr>
            <a:picLocks noGrp="1" noChangeAspect="1"/>
          </p:cNvPicPr>
          <p:nvPr>
            <p:ph idx="1"/>
          </p:nvPr>
        </p:nvPicPr>
        <p:blipFill>
          <a:blip r:embed="rId3"/>
          <a:stretch>
            <a:fillRect/>
          </a:stretch>
        </p:blipFill>
        <p:spPr>
          <a:xfrm>
            <a:off x="457200" y="1143000"/>
            <a:ext cx="8153400" cy="5334000"/>
          </a:xfrm>
          <a:ln w="28575">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Imagining the Universe</a:t>
            </a:r>
            <a:endParaRPr lang="en-US" dirty="0"/>
          </a:p>
        </p:txBody>
      </p:sp>
      <p:pic>
        <p:nvPicPr>
          <p:cNvPr id="4" name="Content Placeholder 3" descr="06 Imagining the Universe 3825906638_59e23cb629_m[1].jpg"/>
          <p:cNvPicPr>
            <a:picLocks noGrp="1" noChangeAspect="1"/>
          </p:cNvPicPr>
          <p:nvPr>
            <p:ph idx="1"/>
          </p:nvPr>
        </p:nvPicPr>
        <p:blipFill>
          <a:blip r:embed="rId3"/>
          <a:stretch>
            <a:fillRect/>
          </a:stretch>
        </p:blipFill>
        <p:spPr>
          <a:xfrm>
            <a:off x="609600" y="1219200"/>
            <a:ext cx="7924800" cy="5181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Imagining the Universe</a:t>
            </a:r>
            <a:endParaRPr lang="en-US" dirty="0"/>
          </a:p>
        </p:txBody>
      </p:sp>
      <p:pic>
        <p:nvPicPr>
          <p:cNvPr id="4" name="Content Placeholder 3" descr="07 Imagining the Universe 3738423688_8c7c113472_m[1].jpg"/>
          <p:cNvPicPr>
            <a:picLocks noGrp="1" noChangeAspect="1"/>
          </p:cNvPicPr>
          <p:nvPr>
            <p:ph idx="1"/>
          </p:nvPr>
        </p:nvPicPr>
        <p:blipFill>
          <a:blip r:embed="rId3"/>
          <a:stretch>
            <a:fillRect/>
          </a:stretch>
        </p:blipFill>
        <p:spPr>
          <a:xfrm>
            <a:off x="533400" y="1295400"/>
            <a:ext cx="8229600" cy="5257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Imagining the Universe</a:t>
            </a:r>
            <a:endParaRPr lang="en-US" dirty="0"/>
          </a:p>
        </p:txBody>
      </p:sp>
      <p:pic>
        <p:nvPicPr>
          <p:cNvPr id="4" name="Content Placeholder 3" descr="08 Imagining the Unviese 3532373551_ee91305f64_m[1].jpg"/>
          <p:cNvPicPr>
            <a:picLocks noGrp="1" noChangeAspect="1"/>
          </p:cNvPicPr>
          <p:nvPr>
            <p:ph idx="1"/>
          </p:nvPr>
        </p:nvPicPr>
        <p:blipFill>
          <a:blip r:embed="rId3"/>
          <a:stretch>
            <a:fillRect/>
          </a:stretch>
        </p:blipFill>
        <p:spPr>
          <a:xfrm>
            <a:off x="457200" y="1219200"/>
            <a:ext cx="8153400" cy="5486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Birth of a Star</a:t>
            </a:r>
            <a:endParaRPr lang="en-US" dirty="0"/>
          </a:p>
        </p:txBody>
      </p:sp>
      <p:pic>
        <p:nvPicPr>
          <p:cNvPr id="4" name="Content Placeholder 3" descr="09  Birth of a Star, artists redention, NASA R. Hunt, public domain 800px-123107main_image_feature_371_ys_4.jpg"/>
          <p:cNvPicPr>
            <a:picLocks noGrp="1" noChangeAspect="1"/>
          </p:cNvPicPr>
          <p:nvPr>
            <p:ph idx="1"/>
          </p:nvPr>
        </p:nvPicPr>
        <p:blipFill>
          <a:blip r:embed="rId3"/>
          <a:stretch>
            <a:fillRect/>
          </a:stretch>
        </p:blipFill>
        <p:spPr>
          <a:xfrm>
            <a:off x="457200" y="1143000"/>
            <a:ext cx="8382000" cy="55626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1875</Words>
  <Application>Microsoft Office PowerPoint</Application>
  <PresentationFormat>On-screen Show (4:3)</PresentationFormat>
  <Paragraphs>168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Sipapu, A Hopi Creation Story</vt:lpstr>
      <vt:lpstr>Genesis: A Creation Narrative </vt:lpstr>
      <vt:lpstr> A Babylonian Creation Story </vt:lpstr>
      <vt:lpstr>A Japanese Creation Story Sun goddess, Amaterasu</vt:lpstr>
      <vt:lpstr>A Scientific Story The Creation of the Universe</vt:lpstr>
      <vt:lpstr>Imagining the Universe</vt:lpstr>
      <vt:lpstr>Imagining the Universe</vt:lpstr>
      <vt:lpstr>Imagining the Universe</vt:lpstr>
      <vt:lpstr>Birth of a Star</vt:lpstr>
      <vt:lpstr>Star Formation</vt:lpstr>
      <vt:lpstr>Slide 11</vt:lpstr>
      <vt:lpstr>Orion Nebula, Star Formation</vt:lpstr>
      <vt:lpstr>Star Formation</vt:lpstr>
      <vt:lpstr>Supernova </vt:lpstr>
      <vt:lpstr>Crab Nebula, Supernova </vt:lpstr>
      <vt:lpstr>Black Hole</vt:lpstr>
      <vt:lpstr>Milky Way Galaxy</vt:lpstr>
      <vt:lpstr>Milky Way Galaxy </vt:lpstr>
      <vt:lpstr>Imagining the Solar System</vt:lpstr>
      <vt:lpstr>Our Sun</vt:lpstr>
      <vt:lpstr>Our Solar System</vt:lpstr>
      <vt:lpstr>Imagining the Creation of our Earth</vt:lpstr>
      <vt:lpstr>Rotation of the Earth</vt:lpstr>
      <vt:lpstr>Our Earth</vt:lpstr>
      <vt:lpstr>Oceans and Continents</vt:lpstr>
      <vt:lpstr>Impact Forming the Moon </vt:lpstr>
      <vt:lpstr>Pangaea</vt:lpstr>
      <vt:lpstr>Early Life on Earth</vt:lpstr>
      <vt:lpstr>Evolution of Life </vt:lpstr>
      <vt:lpstr>Cells</vt:lpstr>
      <vt:lpstr>Early Plants</vt:lpstr>
      <vt:lpstr>Early Vertebrates</vt:lpstr>
      <vt:lpstr>Vertebrates</vt:lpstr>
      <vt:lpstr>Dinosaurs</vt:lpstr>
      <vt:lpstr>Dinosaurs</vt:lpstr>
      <vt:lpstr>Early Mammals</vt:lpstr>
      <vt:lpstr>Extinct Saber Tooth Tiger</vt:lpstr>
      <vt:lpstr>Ring Tailed Lemurs, Like Early Primates</vt:lpstr>
      <vt:lpstr>Primate Skeletons</vt:lpstr>
      <vt:lpstr>Gorillas</vt:lpstr>
      <vt:lpstr>Our “Cousins,” the Chimpanzees</vt:lpstr>
      <vt:lpstr>Family Tree </vt:lpstr>
      <vt:lpstr>Australopithicus</vt:lpstr>
      <vt:lpstr>Lucy, original skeleton on l., reconstruction on r.</vt:lpstr>
      <vt:lpstr>Skulls </vt:lpstr>
      <vt:lpstr>Homo Habilis l.        Homo Erectus r.</vt:lpstr>
      <vt:lpstr>Reconstruction, Homo Erectus family</vt:lpstr>
      <vt:lpstr>Early Human Migrations</vt:lpstr>
      <vt:lpstr>     Neanderthals</vt:lpstr>
      <vt:lpstr>Sites of Neanderthal Fossils</vt:lpstr>
      <vt:lpstr>To Modern Humans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Denise Ames</cp:lastModifiedBy>
  <cp:revision>87</cp:revision>
  <dcterms:created xsi:type="dcterms:W3CDTF">2006-08-16T00:00:00Z</dcterms:created>
  <dcterms:modified xsi:type="dcterms:W3CDTF">2012-04-16T14:32:03Z</dcterms:modified>
</cp:coreProperties>
</file>